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335" r:id="rId3"/>
    <p:sldId id="259" r:id="rId4"/>
    <p:sldId id="262" r:id="rId5"/>
    <p:sldId id="324" r:id="rId6"/>
    <p:sldId id="263" r:id="rId7"/>
    <p:sldId id="329" r:id="rId8"/>
    <p:sldId id="330" r:id="rId9"/>
    <p:sldId id="331" r:id="rId10"/>
    <p:sldId id="332" r:id="rId11"/>
    <p:sldId id="325" r:id="rId12"/>
    <p:sldId id="264" r:id="rId13"/>
    <p:sldId id="326" r:id="rId14"/>
    <p:sldId id="338" r:id="rId15"/>
    <p:sldId id="363" r:id="rId16"/>
    <p:sldId id="337" r:id="rId17"/>
    <p:sldId id="327" r:id="rId18"/>
    <p:sldId id="364" r:id="rId19"/>
    <p:sldId id="266" r:id="rId20"/>
    <p:sldId id="351" r:id="rId21"/>
    <p:sldId id="328" r:id="rId22"/>
    <p:sldId id="267" r:id="rId23"/>
    <p:sldId id="339" r:id="rId24"/>
    <p:sldId id="340" r:id="rId25"/>
    <p:sldId id="341" r:id="rId26"/>
    <p:sldId id="268" r:id="rId27"/>
    <p:sldId id="342" r:id="rId28"/>
    <p:sldId id="343" r:id="rId29"/>
    <p:sldId id="344" r:id="rId30"/>
    <p:sldId id="269" r:id="rId31"/>
    <p:sldId id="270" r:id="rId32"/>
    <p:sldId id="365" r:id="rId33"/>
    <p:sldId id="366" r:id="rId34"/>
    <p:sldId id="367" r:id="rId35"/>
    <p:sldId id="346" r:id="rId36"/>
    <p:sldId id="271" r:id="rId37"/>
    <p:sldId id="355" r:id="rId38"/>
    <p:sldId id="356" r:id="rId39"/>
    <p:sldId id="357" r:id="rId40"/>
    <p:sldId id="358" r:id="rId41"/>
    <p:sldId id="359" r:id="rId42"/>
    <p:sldId id="360" r:id="rId43"/>
    <p:sldId id="361" r:id="rId44"/>
    <p:sldId id="354" r:id="rId45"/>
    <p:sldId id="353" r:id="rId46"/>
    <p:sldId id="258" r:id="rId47"/>
    <p:sldId id="347" r:id="rId48"/>
    <p:sldId id="348" r:id="rId49"/>
    <p:sldId id="350" r:id="rId50"/>
    <p:sldId id="349" r:id="rId51"/>
    <p:sldId id="333" r:id="rId52"/>
  </p:sldIdLst>
  <p:sldSz cx="755650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7B49"/>
    <a:srgbClr val="ECE093"/>
    <a:srgbClr val="EBDF92"/>
    <a:srgbClr val="957343"/>
    <a:srgbClr val="B1A653"/>
    <a:srgbClr val="366092"/>
    <a:srgbClr val="376092"/>
    <a:srgbClr val="214D6E"/>
    <a:srgbClr val="2CEFF4"/>
    <a:srgbClr val="DFD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52F42-BCDD-4B29-A7B1-28554B08B82C}" v="868" dt="2024-06-17T19:15:52.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6716" autoAdjust="0"/>
  </p:normalViewPr>
  <p:slideViewPr>
    <p:cSldViewPr snapToGrid="0">
      <p:cViewPr varScale="1">
        <p:scale>
          <a:sx n="82" d="100"/>
          <a:sy n="82" d="100"/>
        </p:scale>
        <p:origin x="30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746DE-E996-4638-B6DA-0F8345F8F270}" type="datetimeFigureOut">
              <a:rPr lang="pt-BR" smtClean="0"/>
              <a:t>13/12/2024</a:t>
            </a:fld>
            <a:endParaRPr lang="pt-BR"/>
          </a:p>
        </p:txBody>
      </p:sp>
      <p:sp>
        <p:nvSpPr>
          <p:cNvPr id="4" name="Espaço Reservado para Imagem de Slide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910BAE-6A6E-451D-B3A2-F2D8842882F2}" type="slidenum">
              <a:rPr lang="pt-BR" smtClean="0"/>
              <a:t>‹nº›</a:t>
            </a:fld>
            <a:endParaRPr lang="pt-BR"/>
          </a:p>
        </p:txBody>
      </p:sp>
    </p:spTree>
    <p:extLst>
      <p:ext uri="{BB962C8B-B14F-4D97-AF65-F5344CB8AC3E}">
        <p14:creationId xmlns:p14="http://schemas.microsoft.com/office/powerpoint/2010/main" val="1892735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3</a:t>
            </a:fld>
            <a:endParaRPr lang="pt-BR" dirty="0"/>
          </a:p>
        </p:txBody>
      </p:sp>
    </p:spTree>
    <p:extLst>
      <p:ext uri="{BB962C8B-B14F-4D97-AF65-F5344CB8AC3E}">
        <p14:creationId xmlns:p14="http://schemas.microsoft.com/office/powerpoint/2010/main" val="135333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5</a:t>
            </a:fld>
            <a:endParaRPr lang="pt-BR" dirty="0"/>
          </a:p>
        </p:txBody>
      </p:sp>
    </p:spTree>
    <p:extLst>
      <p:ext uri="{BB962C8B-B14F-4D97-AF65-F5344CB8AC3E}">
        <p14:creationId xmlns:p14="http://schemas.microsoft.com/office/powerpoint/2010/main" val="389315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11</a:t>
            </a:fld>
            <a:endParaRPr lang="pt-BR"/>
          </a:p>
        </p:txBody>
      </p:sp>
    </p:spTree>
    <p:extLst>
      <p:ext uri="{BB962C8B-B14F-4D97-AF65-F5344CB8AC3E}">
        <p14:creationId xmlns:p14="http://schemas.microsoft.com/office/powerpoint/2010/main" val="118973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13</a:t>
            </a:fld>
            <a:endParaRPr lang="pt-BR"/>
          </a:p>
        </p:txBody>
      </p:sp>
    </p:spTree>
    <p:extLst>
      <p:ext uri="{BB962C8B-B14F-4D97-AF65-F5344CB8AC3E}">
        <p14:creationId xmlns:p14="http://schemas.microsoft.com/office/powerpoint/2010/main" val="3363941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17</a:t>
            </a:fld>
            <a:endParaRPr lang="pt-BR"/>
          </a:p>
        </p:txBody>
      </p:sp>
    </p:spTree>
    <p:extLst>
      <p:ext uri="{BB962C8B-B14F-4D97-AF65-F5344CB8AC3E}">
        <p14:creationId xmlns:p14="http://schemas.microsoft.com/office/powerpoint/2010/main" val="1799916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21</a:t>
            </a:fld>
            <a:endParaRPr lang="pt-BR"/>
          </a:p>
        </p:txBody>
      </p:sp>
    </p:spTree>
    <p:extLst>
      <p:ext uri="{BB962C8B-B14F-4D97-AF65-F5344CB8AC3E}">
        <p14:creationId xmlns:p14="http://schemas.microsoft.com/office/powerpoint/2010/main" val="3509243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25</a:t>
            </a:fld>
            <a:endParaRPr lang="pt-BR"/>
          </a:p>
        </p:txBody>
      </p:sp>
    </p:spTree>
    <p:extLst>
      <p:ext uri="{BB962C8B-B14F-4D97-AF65-F5344CB8AC3E}">
        <p14:creationId xmlns:p14="http://schemas.microsoft.com/office/powerpoint/2010/main" val="2919918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29</a:t>
            </a:fld>
            <a:endParaRPr lang="pt-BR"/>
          </a:p>
        </p:txBody>
      </p:sp>
    </p:spTree>
    <p:extLst>
      <p:ext uri="{BB962C8B-B14F-4D97-AF65-F5344CB8AC3E}">
        <p14:creationId xmlns:p14="http://schemas.microsoft.com/office/powerpoint/2010/main" val="3386076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35</a:t>
            </a:fld>
            <a:endParaRPr lang="pt-BR"/>
          </a:p>
        </p:txBody>
      </p:sp>
    </p:spTree>
    <p:extLst>
      <p:ext uri="{BB962C8B-B14F-4D97-AF65-F5344CB8AC3E}">
        <p14:creationId xmlns:p14="http://schemas.microsoft.com/office/powerpoint/2010/main" val="3960108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44</a:t>
            </a:fld>
            <a:endParaRPr lang="pt-BR"/>
          </a:p>
        </p:txBody>
      </p:sp>
    </p:spTree>
    <p:extLst>
      <p:ext uri="{BB962C8B-B14F-4D97-AF65-F5344CB8AC3E}">
        <p14:creationId xmlns:p14="http://schemas.microsoft.com/office/powerpoint/2010/main" val="3998247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D36BDC-3741-AB4F-8252-6137B232BEE2}" type="slidenum">
              <a:rPr lang="pt-BR" smtClean="0"/>
              <a:t>47</a:t>
            </a:fld>
            <a:endParaRPr lang="pt-BR"/>
          </a:p>
        </p:txBody>
      </p:sp>
    </p:spTree>
    <p:extLst>
      <p:ext uri="{BB962C8B-B14F-4D97-AF65-F5344CB8AC3E}">
        <p14:creationId xmlns:p14="http://schemas.microsoft.com/office/powerpoint/2010/main" val="925665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s/slide17.xml"/><Relationship Id="rId18" Type="http://schemas.openxmlformats.org/officeDocument/2006/relationships/image" Target="../media/image12.svg"/><Relationship Id="rId26" Type="http://schemas.openxmlformats.org/officeDocument/2006/relationships/image" Target="../media/image19.png"/><Relationship Id="rId3" Type="http://schemas.openxmlformats.org/officeDocument/2006/relationships/image" Target="../media/image1.png"/><Relationship Id="rId21" Type="http://schemas.openxmlformats.org/officeDocument/2006/relationships/image" Target="../media/image14.svg"/><Relationship Id="rId7" Type="http://schemas.openxmlformats.org/officeDocument/2006/relationships/image" Target="../media/image4.svg"/><Relationship Id="rId12" Type="http://schemas.openxmlformats.org/officeDocument/2006/relationships/image" Target="../media/image8.svg"/><Relationship Id="rId17" Type="http://schemas.openxmlformats.org/officeDocument/2006/relationships/image" Target="../media/image11.png"/><Relationship Id="rId25" Type="http://schemas.openxmlformats.org/officeDocument/2006/relationships/image" Target="../media/image18.svg"/><Relationship Id="rId2" Type="http://schemas.openxmlformats.org/officeDocument/2006/relationships/slide" Target="../slides/slide5.xml"/><Relationship Id="rId16" Type="http://schemas.openxmlformats.org/officeDocument/2006/relationships/slide" Target="../slides/slide13.xml"/><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slide" Target="../slides/slide3.xml"/><Relationship Id="rId15" Type="http://schemas.openxmlformats.org/officeDocument/2006/relationships/image" Target="../media/image10.svg"/><Relationship Id="rId23" Type="http://schemas.openxmlformats.org/officeDocument/2006/relationships/image" Target="../media/image16.svg"/><Relationship Id="rId10" Type="http://schemas.openxmlformats.org/officeDocument/2006/relationships/slide" Target="../slides/slide21.xml"/><Relationship Id="rId19" Type="http://schemas.openxmlformats.org/officeDocument/2006/relationships/slide" Target="../slides/slide11.xml"/><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9.png"/><Relationship Id="rId22" Type="http://schemas.openxmlformats.org/officeDocument/2006/relationships/image" Target="../media/image15.png"/><Relationship Id="rId27" Type="http://schemas.openxmlformats.org/officeDocument/2006/relationships/image" Target="../media/image20.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s/slide17.xml"/><Relationship Id="rId18" Type="http://schemas.openxmlformats.org/officeDocument/2006/relationships/image" Target="../media/image12.svg"/><Relationship Id="rId26" Type="http://schemas.openxmlformats.org/officeDocument/2006/relationships/image" Target="../media/image19.png"/><Relationship Id="rId3" Type="http://schemas.openxmlformats.org/officeDocument/2006/relationships/image" Target="../media/image1.png"/><Relationship Id="rId21" Type="http://schemas.openxmlformats.org/officeDocument/2006/relationships/image" Target="../media/image14.svg"/><Relationship Id="rId7" Type="http://schemas.openxmlformats.org/officeDocument/2006/relationships/image" Target="../media/image4.svg"/><Relationship Id="rId12" Type="http://schemas.openxmlformats.org/officeDocument/2006/relationships/image" Target="../media/image8.svg"/><Relationship Id="rId17" Type="http://schemas.openxmlformats.org/officeDocument/2006/relationships/image" Target="../media/image11.png"/><Relationship Id="rId25" Type="http://schemas.openxmlformats.org/officeDocument/2006/relationships/image" Target="../media/image18.svg"/><Relationship Id="rId2" Type="http://schemas.openxmlformats.org/officeDocument/2006/relationships/slide" Target="../slides/slide5.xml"/><Relationship Id="rId16" Type="http://schemas.openxmlformats.org/officeDocument/2006/relationships/slide" Target="../slides/slide13.xml"/><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slide" Target="../slides/slide3.xml"/><Relationship Id="rId15" Type="http://schemas.openxmlformats.org/officeDocument/2006/relationships/image" Target="../media/image10.svg"/><Relationship Id="rId23" Type="http://schemas.openxmlformats.org/officeDocument/2006/relationships/image" Target="../media/image16.svg"/><Relationship Id="rId10" Type="http://schemas.openxmlformats.org/officeDocument/2006/relationships/slide" Target="../slides/slide21.xml"/><Relationship Id="rId19" Type="http://schemas.openxmlformats.org/officeDocument/2006/relationships/slide" Target="../slides/slide11.xml"/><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9.png"/><Relationship Id="rId22" Type="http://schemas.openxmlformats.org/officeDocument/2006/relationships/image" Target="../media/image15.png"/><Relationship Id="rId27" Type="http://schemas.openxmlformats.org/officeDocument/2006/relationships/image" Target="../media/image20.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s/slide17.xml"/><Relationship Id="rId18" Type="http://schemas.openxmlformats.org/officeDocument/2006/relationships/image" Target="../media/image12.svg"/><Relationship Id="rId26" Type="http://schemas.openxmlformats.org/officeDocument/2006/relationships/image" Target="../media/image19.png"/><Relationship Id="rId3" Type="http://schemas.openxmlformats.org/officeDocument/2006/relationships/image" Target="../media/image1.png"/><Relationship Id="rId21" Type="http://schemas.openxmlformats.org/officeDocument/2006/relationships/image" Target="../media/image14.svg"/><Relationship Id="rId7" Type="http://schemas.openxmlformats.org/officeDocument/2006/relationships/image" Target="../media/image4.svg"/><Relationship Id="rId12" Type="http://schemas.openxmlformats.org/officeDocument/2006/relationships/image" Target="../media/image8.svg"/><Relationship Id="rId17" Type="http://schemas.openxmlformats.org/officeDocument/2006/relationships/image" Target="../media/image11.png"/><Relationship Id="rId25" Type="http://schemas.openxmlformats.org/officeDocument/2006/relationships/image" Target="../media/image18.svg"/><Relationship Id="rId2" Type="http://schemas.openxmlformats.org/officeDocument/2006/relationships/slide" Target="../slides/slide5.xml"/><Relationship Id="rId16" Type="http://schemas.openxmlformats.org/officeDocument/2006/relationships/slide" Target="../slides/slide13.xml"/><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slide" Target="../slides/slide3.xml"/><Relationship Id="rId15" Type="http://schemas.openxmlformats.org/officeDocument/2006/relationships/image" Target="../media/image10.svg"/><Relationship Id="rId23" Type="http://schemas.openxmlformats.org/officeDocument/2006/relationships/image" Target="../media/image16.svg"/><Relationship Id="rId10" Type="http://schemas.openxmlformats.org/officeDocument/2006/relationships/slide" Target="../slides/slide21.xml"/><Relationship Id="rId19" Type="http://schemas.openxmlformats.org/officeDocument/2006/relationships/slide" Target="../slides/slide11.xml"/><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9.png"/><Relationship Id="rId22" Type="http://schemas.openxmlformats.org/officeDocument/2006/relationships/image" Target="../media/image15.png"/><Relationship Id="rId27" Type="http://schemas.openxmlformats.org/officeDocument/2006/relationships/image" Target="../media/image20.sv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s/slide17.xml"/><Relationship Id="rId18" Type="http://schemas.openxmlformats.org/officeDocument/2006/relationships/image" Target="../media/image12.svg"/><Relationship Id="rId26" Type="http://schemas.openxmlformats.org/officeDocument/2006/relationships/image" Target="../media/image19.png"/><Relationship Id="rId3" Type="http://schemas.openxmlformats.org/officeDocument/2006/relationships/image" Target="../media/image1.png"/><Relationship Id="rId21" Type="http://schemas.openxmlformats.org/officeDocument/2006/relationships/image" Target="../media/image14.svg"/><Relationship Id="rId7" Type="http://schemas.openxmlformats.org/officeDocument/2006/relationships/image" Target="../media/image4.svg"/><Relationship Id="rId12" Type="http://schemas.openxmlformats.org/officeDocument/2006/relationships/image" Target="../media/image8.svg"/><Relationship Id="rId17" Type="http://schemas.openxmlformats.org/officeDocument/2006/relationships/image" Target="../media/image11.png"/><Relationship Id="rId25" Type="http://schemas.openxmlformats.org/officeDocument/2006/relationships/image" Target="../media/image18.svg"/><Relationship Id="rId2" Type="http://schemas.openxmlformats.org/officeDocument/2006/relationships/slide" Target="../slides/slide5.xml"/><Relationship Id="rId16" Type="http://schemas.openxmlformats.org/officeDocument/2006/relationships/slide" Target="../slides/slide13.xml"/><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slide" Target="../slides/slide3.xml"/><Relationship Id="rId15" Type="http://schemas.openxmlformats.org/officeDocument/2006/relationships/image" Target="../media/image10.svg"/><Relationship Id="rId23" Type="http://schemas.openxmlformats.org/officeDocument/2006/relationships/image" Target="../media/image16.svg"/><Relationship Id="rId10" Type="http://schemas.openxmlformats.org/officeDocument/2006/relationships/slide" Target="../slides/slide21.xml"/><Relationship Id="rId19" Type="http://schemas.openxmlformats.org/officeDocument/2006/relationships/slide" Target="../slides/slide11.xml"/><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9.png"/><Relationship Id="rId22" Type="http://schemas.openxmlformats.org/officeDocument/2006/relationships/image" Target="../media/image15.png"/><Relationship Id="rId27" Type="http://schemas.openxmlformats.org/officeDocument/2006/relationships/image" Target="../media/image20.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s/slide17.xml"/><Relationship Id="rId18" Type="http://schemas.openxmlformats.org/officeDocument/2006/relationships/image" Target="../media/image12.svg"/><Relationship Id="rId26" Type="http://schemas.openxmlformats.org/officeDocument/2006/relationships/image" Target="../media/image19.png"/><Relationship Id="rId3" Type="http://schemas.openxmlformats.org/officeDocument/2006/relationships/image" Target="../media/image1.png"/><Relationship Id="rId21" Type="http://schemas.openxmlformats.org/officeDocument/2006/relationships/image" Target="../media/image14.svg"/><Relationship Id="rId7" Type="http://schemas.openxmlformats.org/officeDocument/2006/relationships/image" Target="../media/image4.svg"/><Relationship Id="rId12" Type="http://schemas.openxmlformats.org/officeDocument/2006/relationships/image" Target="../media/image8.svg"/><Relationship Id="rId17" Type="http://schemas.openxmlformats.org/officeDocument/2006/relationships/image" Target="../media/image11.png"/><Relationship Id="rId25" Type="http://schemas.openxmlformats.org/officeDocument/2006/relationships/image" Target="../media/image18.svg"/><Relationship Id="rId2" Type="http://schemas.openxmlformats.org/officeDocument/2006/relationships/slide" Target="../slides/slide5.xml"/><Relationship Id="rId16" Type="http://schemas.openxmlformats.org/officeDocument/2006/relationships/slide" Target="../slides/slide13.xml"/><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slide" Target="../slides/slide3.xml"/><Relationship Id="rId15" Type="http://schemas.openxmlformats.org/officeDocument/2006/relationships/image" Target="../media/image10.svg"/><Relationship Id="rId23" Type="http://schemas.openxmlformats.org/officeDocument/2006/relationships/image" Target="../media/image16.svg"/><Relationship Id="rId10" Type="http://schemas.openxmlformats.org/officeDocument/2006/relationships/slide" Target="../slides/slide21.xml"/><Relationship Id="rId19" Type="http://schemas.openxmlformats.org/officeDocument/2006/relationships/slide" Target="../slides/slide11.xml"/><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9.png"/><Relationship Id="rId22" Type="http://schemas.openxmlformats.org/officeDocument/2006/relationships/image" Target="../media/image15.png"/><Relationship Id="rId27" Type="http://schemas.openxmlformats.org/officeDocument/2006/relationships/image" Target="../media/image20.svg"/></Relationships>
</file>

<file path=ppt/slideLayouts/_rels/slideLayout17.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image" Target="../media/image8.svg"/><Relationship Id="rId18" Type="http://schemas.openxmlformats.org/officeDocument/2006/relationships/image" Target="../media/image11.png"/><Relationship Id="rId26" Type="http://schemas.openxmlformats.org/officeDocument/2006/relationships/slide" Target="../slides/slide8.xml"/><Relationship Id="rId3" Type="http://schemas.openxmlformats.org/officeDocument/2006/relationships/image" Target="../media/image1.png"/><Relationship Id="rId21" Type="http://schemas.openxmlformats.org/officeDocument/2006/relationships/image" Target="../media/image13.png"/><Relationship Id="rId7" Type="http://schemas.openxmlformats.org/officeDocument/2006/relationships/image" Target="../media/image4.svg"/><Relationship Id="rId12" Type="http://schemas.openxmlformats.org/officeDocument/2006/relationships/image" Target="../media/image7.png"/><Relationship Id="rId17" Type="http://schemas.openxmlformats.org/officeDocument/2006/relationships/slide" Target="../slides/slide13.xml"/><Relationship Id="rId25" Type="http://schemas.openxmlformats.org/officeDocument/2006/relationships/image" Target="../media/image16.svg"/><Relationship Id="rId2" Type="http://schemas.openxmlformats.org/officeDocument/2006/relationships/slide" Target="../slides/slide5.xml"/><Relationship Id="rId16" Type="http://schemas.openxmlformats.org/officeDocument/2006/relationships/image" Target="../media/image10.svg"/><Relationship Id="rId20" Type="http://schemas.openxmlformats.org/officeDocument/2006/relationships/slide" Target="../slides/slide11.xml"/><Relationship Id="rId29"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slide" Target="../slides/slide21.xml"/><Relationship Id="rId24" Type="http://schemas.openxmlformats.org/officeDocument/2006/relationships/image" Target="../media/image15.png"/><Relationship Id="rId5" Type="http://schemas.openxmlformats.org/officeDocument/2006/relationships/slide" Target="../slides/slide3.xml"/><Relationship Id="rId15" Type="http://schemas.openxmlformats.org/officeDocument/2006/relationships/image" Target="../media/image9.png"/><Relationship Id="rId23" Type="http://schemas.openxmlformats.org/officeDocument/2006/relationships/slide" Target="../slides/slide9.xml"/><Relationship Id="rId28" Type="http://schemas.openxmlformats.org/officeDocument/2006/relationships/image" Target="../media/image18.svg"/><Relationship Id="rId10" Type="http://schemas.openxmlformats.org/officeDocument/2006/relationships/image" Target="../media/image6.svg"/><Relationship Id="rId19" Type="http://schemas.openxmlformats.org/officeDocument/2006/relationships/image" Target="../media/image12.svg"/><Relationship Id="rId31" Type="http://schemas.openxmlformats.org/officeDocument/2006/relationships/image" Target="../media/image20.svg"/><Relationship Id="rId4" Type="http://schemas.openxmlformats.org/officeDocument/2006/relationships/image" Target="../media/image2.svg"/><Relationship Id="rId9" Type="http://schemas.openxmlformats.org/officeDocument/2006/relationships/image" Target="../media/image5.png"/><Relationship Id="rId14" Type="http://schemas.openxmlformats.org/officeDocument/2006/relationships/slide" Target="../slides/slide17.xml"/><Relationship Id="rId22" Type="http://schemas.openxmlformats.org/officeDocument/2006/relationships/image" Target="../media/image14.svg"/><Relationship Id="rId27" Type="http://schemas.openxmlformats.org/officeDocument/2006/relationships/image" Target="../media/image17.png"/><Relationship Id="rId30"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image" Target="../media/image8.svg"/><Relationship Id="rId18" Type="http://schemas.openxmlformats.org/officeDocument/2006/relationships/image" Target="../media/image11.png"/><Relationship Id="rId26" Type="http://schemas.openxmlformats.org/officeDocument/2006/relationships/slide" Target="../slides/slide8.xml"/><Relationship Id="rId3" Type="http://schemas.openxmlformats.org/officeDocument/2006/relationships/image" Target="../media/image1.png"/><Relationship Id="rId21" Type="http://schemas.openxmlformats.org/officeDocument/2006/relationships/image" Target="../media/image13.png"/><Relationship Id="rId7" Type="http://schemas.openxmlformats.org/officeDocument/2006/relationships/image" Target="../media/image4.svg"/><Relationship Id="rId12" Type="http://schemas.openxmlformats.org/officeDocument/2006/relationships/image" Target="../media/image7.png"/><Relationship Id="rId17" Type="http://schemas.openxmlformats.org/officeDocument/2006/relationships/slide" Target="../slides/slide13.xml"/><Relationship Id="rId25" Type="http://schemas.openxmlformats.org/officeDocument/2006/relationships/image" Target="../media/image16.svg"/><Relationship Id="rId2" Type="http://schemas.openxmlformats.org/officeDocument/2006/relationships/slide" Target="../slides/slide5.xml"/><Relationship Id="rId16" Type="http://schemas.openxmlformats.org/officeDocument/2006/relationships/image" Target="../media/image10.svg"/><Relationship Id="rId20" Type="http://schemas.openxmlformats.org/officeDocument/2006/relationships/slide" Target="../slides/slide11.xml"/><Relationship Id="rId29"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slide" Target="../slides/slide21.xml"/><Relationship Id="rId24" Type="http://schemas.openxmlformats.org/officeDocument/2006/relationships/image" Target="../media/image15.png"/><Relationship Id="rId5" Type="http://schemas.openxmlformats.org/officeDocument/2006/relationships/slide" Target="../slides/slide3.xml"/><Relationship Id="rId15" Type="http://schemas.openxmlformats.org/officeDocument/2006/relationships/image" Target="../media/image9.png"/><Relationship Id="rId23" Type="http://schemas.openxmlformats.org/officeDocument/2006/relationships/slide" Target="../slides/slide9.xml"/><Relationship Id="rId28" Type="http://schemas.openxmlformats.org/officeDocument/2006/relationships/image" Target="../media/image18.svg"/><Relationship Id="rId10" Type="http://schemas.openxmlformats.org/officeDocument/2006/relationships/image" Target="../media/image6.svg"/><Relationship Id="rId19" Type="http://schemas.openxmlformats.org/officeDocument/2006/relationships/image" Target="../media/image12.svg"/><Relationship Id="rId31" Type="http://schemas.openxmlformats.org/officeDocument/2006/relationships/image" Target="../media/image20.svg"/><Relationship Id="rId4" Type="http://schemas.openxmlformats.org/officeDocument/2006/relationships/image" Target="../media/image2.svg"/><Relationship Id="rId9" Type="http://schemas.openxmlformats.org/officeDocument/2006/relationships/image" Target="../media/image5.png"/><Relationship Id="rId14" Type="http://schemas.openxmlformats.org/officeDocument/2006/relationships/slide" Target="../slides/slide17.xml"/><Relationship Id="rId22" Type="http://schemas.openxmlformats.org/officeDocument/2006/relationships/image" Target="../media/image14.svg"/><Relationship Id="rId27" Type="http://schemas.openxmlformats.org/officeDocument/2006/relationships/image" Target="../media/image17.png"/><Relationship Id="rId30"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image" Target="../media/image8.svg"/><Relationship Id="rId18" Type="http://schemas.openxmlformats.org/officeDocument/2006/relationships/image" Target="../media/image11.png"/><Relationship Id="rId26" Type="http://schemas.openxmlformats.org/officeDocument/2006/relationships/slide" Target="../slides/slide8.xml"/><Relationship Id="rId3" Type="http://schemas.openxmlformats.org/officeDocument/2006/relationships/image" Target="../media/image1.png"/><Relationship Id="rId21" Type="http://schemas.openxmlformats.org/officeDocument/2006/relationships/image" Target="../media/image13.png"/><Relationship Id="rId7" Type="http://schemas.openxmlformats.org/officeDocument/2006/relationships/image" Target="../media/image4.svg"/><Relationship Id="rId12" Type="http://schemas.openxmlformats.org/officeDocument/2006/relationships/image" Target="../media/image7.png"/><Relationship Id="rId17" Type="http://schemas.openxmlformats.org/officeDocument/2006/relationships/slide" Target="../slides/slide13.xml"/><Relationship Id="rId25" Type="http://schemas.openxmlformats.org/officeDocument/2006/relationships/image" Target="../media/image16.svg"/><Relationship Id="rId2" Type="http://schemas.openxmlformats.org/officeDocument/2006/relationships/slide" Target="../slides/slide5.xml"/><Relationship Id="rId16" Type="http://schemas.openxmlformats.org/officeDocument/2006/relationships/image" Target="../media/image10.svg"/><Relationship Id="rId20" Type="http://schemas.openxmlformats.org/officeDocument/2006/relationships/slide" Target="../slides/slide11.xml"/><Relationship Id="rId29"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slide" Target="../slides/slide21.xml"/><Relationship Id="rId24" Type="http://schemas.openxmlformats.org/officeDocument/2006/relationships/image" Target="../media/image15.png"/><Relationship Id="rId5" Type="http://schemas.openxmlformats.org/officeDocument/2006/relationships/slide" Target="../slides/slide3.xml"/><Relationship Id="rId15" Type="http://schemas.openxmlformats.org/officeDocument/2006/relationships/image" Target="../media/image9.png"/><Relationship Id="rId23" Type="http://schemas.openxmlformats.org/officeDocument/2006/relationships/slide" Target="../slides/slide9.xml"/><Relationship Id="rId28" Type="http://schemas.openxmlformats.org/officeDocument/2006/relationships/image" Target="../media/image18.svg"/><Relationship Id="rId10" Type="http://schemas.openxmlformats.org/officeDocument/2006/relationships/image" Target="../media/image6.svg"/><Relationship Id="rId19" Type="http://schemas.openxmlformats.org/officeDocument/2006/relationships/image" Target="../media/image12.svg"/><Relationship Id="rId31" Type="http://schemas.openxmlformats.org/officeDocument/2006/relationships/image" Target="../media/image20.svg"/><Relationship Id="rId4" Type="http://schemas.openxmlformats.org/officeDocument/2006/relationships/image" Target="../media/image2.svg"/><Relationship Id="rId9" Type="http://schemas.openxmlformats.org/officeDocument/2006/relationships/image" Target="../media/image5.png"/><Relationship Id="rId14" Type="http://schemas.openxmlformats.org/officeDocument/2006/relationships/slide" Target="../slides/slide17.xml"/><Relationship Id="rId22" Type="http://schemas.openxmlformats.org/officeDocument/2006/relationships/image" Target="../media/image14.svg"/><Relationship Id="rId27" Type="http://schemas.openxmlformats.org/officeDocument/2006/relationships/image" Target="../media/image17.png"/><Relationship Id="rId30"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image" Target="../media/image8.svg"/><Relationship Id="rId18" Type="http://schemas.openxmlformats.org/officeDocument/2006/relationships/image" Target="../media/image11.png"/><Relationship Id="rId26" Type="http://schemas.openxmlformats.org/officeDocument/2006/relationships/slide" Target="../slides/slide8.xml"/><Relationship Id="rId3" Type="http://schemas.openxmlformats.org/officeDocument/2006/relationships/image" Target="../media/image1.png"/><Relationship Id="rId21" Type="http://schemas.openxmlformats.org/officeDocument/2006/relationships/image" Target="../media/image13.png"/><Relationship Id="rId7" Type="http://schemas.openxmlformats.org/officeDocument/2006/relationships/image" Target="../media/image4.svg"/><Relationship Id="rId12" Type="http://schemas.openxmlformats.org/officeDocument/2006/relationships/image" Target="../media/image7.png"/><Relationship Id="rId17" Type="http://schemas.openxmlformats.org/officeDocument/2006/relationships/slide" Target="../slides/slide13.xml"/><Relationship Id="rId25" Type="http://schemas.openxmlformats.org/officeDocument/2006/relationships/image" Target="../media/image16.svg"/><Relationship Id="rId2" Type="http://schemas.openxmlformats.org/officeDocument/2006/relationships/slide" Target="../slides/slide5.xml"/><Relationship Id="rId16" Type="http://schemas.openxmlformats.org/officeDocument/2006/relationships/image" Target="../media/image10.svg"/><Relationship Id="rId20" Type="http://schemas.openxmlformats.org/officeDocument/2006/relationships/slide" Target="../slides/slide11.xml"/><Relationship Id="rId29"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slide" Target="../slides/slide21.xml"/><Relationship Id="rId24" Type="http://schemas.openxmlformats.org/officeDocument/2006/relationships/image" Target="../media/image15.png"/><Relationship Id="rId5" Type="http://schemas.openxmlformats.org/officeDocument/2006/relationships/slide" Target="../slides/slide3.xml"/><Relationship Id="rId15" Type="http://schemas.openxmlformats.org/officeDocument/2006/relationships/image" Target="../media/image9.png"/><Relationship Id="rId23" Type="http://schemas.openxmlformats.org/officeDocument/2006/relationships/slide" Target="../slides/slide9.xml"/><Relationship Id="rId28" Type="http://schemas.openxmlformats.org/officeDocument/2006/relationships/image" Target="../media/image18.svg"/><Relationship Id="rId10" Type="http://schemas.openxmlformats.org/officeDocument/2006/relationships/image" Target="../media/image6.svg"/><Relationship Id="rId19" Type="http://schemas.openxmlformats.org/officeDocument/2006/relationships/image" Target="../media/image12.svg"/><Relationship Id="rId31" Type="http://schemas.openxmlformats.org/officeDocument/2006/relationships/image" Target="../media/image20.svg"/><Relationship Id="rId4" Type="http://schemas.openxmlformats.org/officeDocument/2006/relationships/image" Target="../media/image2.svg"/><Relationship Id="rId9" Type="http://schemas.openxmlformats.org/officeDocument/2006/relationships/image" Target="../media/image5.png"/><Relationship Id="rId14" Type="http://schemas.openxmlformats.org/officeDocument/2006/relationships/slide" Target="../slides/slide17.xml"/><Relationship Id="rId22" Type="http://schemas.openxmlformats.org/officeDocument/2006/relationships/image" Target="../media/image14.svg"/><Relationship Id="rId27" Type="http://schemas.openxmlformats.org/officeDocument/2006/relationships/image" Target="../media/image17.png"/><Relationship Id="rId30"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image" Target="../media/image8.svg"/><Relationship Id="rId18" Type="http://schemas.openxmlformats.org/officeDocument/2006/relationships/image" Target="../media/image11.png"/><Relationship Id="rId26" Type="http://schemas.openxmlformats.org/officeDocument/2006/relationships/slide" Target="../slides/slide8.xml"/><Relationship Id="rId3" Type="http://schemas.openxmlformats.org/officeDocument/2006/relationships/image" Target="../media/image1.png"/><Relationship Id="rId21" Type="http://schemas.openxmlformats.org/officeDocument/2006/relationships/image" Target="../media/image13.png"/><Relationship Id="rId7" Type="http://schemas.openxmlformats.org/officeDocument/2006/relationships/image" Target="../media/image4.svg"/><Relationship Id="rId12" Type="http://schemas.openxmlformats.org/officeDocument/2006/relationships/image" Target="../media/image7.png"/><Relationship Id="rId17" Type="http://schemas.openxmlformats.org/officeDocument/2006/relationships/slide" Target="../slides/slide13.xml"/><Relationship Id="rId25" Type="http://schemas.openxmlformats.org/officeDocument/2006/relationships/image" Target="../media/image16.svg"/><Relationship Id="rId2" Type="http://schemas.openxmlformats.org/officeDocument/2006/relationships/slide" Target="../slides/slide5.xml"/><Relationship Id="rId16" Type="http://schemas.openxmlformats.org/officeDocument/2006/relationships/image" Target="../media/image10.svg"/><Relationship Id="rId20" Type="http://schemas.openxmlformats.org/officeDocument/2006/relationships/slide" Target="../slides/slide11.xml"/><Relationship Id="rId29"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slide" Target="../slides/slide21.xml"/><Relationship Id="rId24" Type="http://schemas.openxmlformats.org/officeDocument/2006/relationships/image" Target="../media/image15.png"/><Relationship Id="rId5" Type="http://schemas.openxmlformats.org/officeDocument/2006/relationships/slide" Target="../slides/slide3.xml"/><Relationship Id="rId15" Type="http://schemas.openxmlformats.org/officeDocument/2006/relationships/image" Target="../media/image9.png"/><Relationship Id="rId23" Type="http://schemas.openxmlformats.org/officeDocument/2006/relationships/slide" Target="../slides/slide9.xml"/><Relationship Id="rId28" Type="http://schemas.openxmlformats.org/officeDocument/2006/relationships/image" Target="../media/image18.svg"/><Relationship Id="rId10" Type="http://schemas.openxmlformats.org/officeDocument/2006/relationships/image" Target="../media/image6.svg"/><Relationship Id="rId19" Type="http://schemas.openxmlformats.org/officeDocument/2006/relationships/image" Target="../media/image12.svg"/><Relationship Id="rId31" Type="http://schemas.openxmlformats.org/officeDocument/2006/relationships/image" Target="../media/image20.svg"/><Relationship Id="rId4" Type="http://schemas.openxmlformats.org/officeDocument/2006/relationships/image" Target="../media/image2.svg"/><Relationship Id="rId9" Type="http://schemas.openxmlformats.org/officeDocument/2006/relationships/image" Target="../media/image5.png"/><Relationship Id="rId14" Type="http://schemas.openxmlformats.org/officeDocument/2006/relationships/slide" Target="../slides/slide17.xml"/><Relationship Id="rId22" Type="http://schemas.openxmlformats.org/officeDocument/2006/relationships/image" Target="../media/image14.svg"/><Relationship Id="rId27" Type="http://schemas.openxmlformats.org/officeDocument/2006/relationships/image" Target="../media/image17.png"/><Relationship Id="rId30"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738" y="1749795"/>
            <a:ext cx="6423025" cy="3722335"/>
          </a:xfrm>
        </p:spPr>
        <p:txBody>
          <a:bodyPr anchor="b"/>
          <a:lstStyle>
            <a:lvl1pPr algn="ctr">
              <a:defRPr sz="4958"/>
            </a:lvl1pPr>
          </a:lstStyle>
          <a:p>
            <a:r>
              <a:rPr lang="pt-BR"/>
              <a:t>Clique para editar o título Mestre</a:t>
            </a:r>
            <a:endParaRPr lang="en-US" dirty="0"/>
          </a:p>
        </p:txBody>
      </p:sp>
      <p:sp>
        <p:nvSpPr>
          <p:cNvPr id="3" name="Subtitle 2"/>
          <p:cNvSpPr>
            <a:spLocks noGrp="1"/>
          </p:cNvSpPr>
          <p:nvPr>
            <p:ph type="subTitle" idx="1"/>
          </p:nvPr>
        </p:nvSpPr>
        <p:spPr>
          <a:xfrm>
            <a:off x="944563" y="5615678"/>
            <a:ext cx="5667375" cy="2581379"/>
          </a:xfrm>
        </p:spPr>
        <p:txBody>
          <a:bodyPr/>
          <a:lstStyle>
            <a:lvl1pPr marL="0" indent="0" algn="ctr">
              <a:buNone/>
              <a:defRPr sz="1983"/>
            </a:lvl1pPr>
            <a:lvl2pPr marL="377830" indent="0" algn="ctr">
              <a:buNone/>
              <a:defRPr sz="1653"/>
            </a:lvl2pPr>
            <a:lvl3pPr marL="755660" indent="0" algn="ctr">
              <a:buNone/>
              <a:defRPr sz="1488"/>
            </a:lvl3pPr>
            <a:lvl4pPr marL="1133490" indent="0" algn="ctr">
              <a:buNone/>
              <a:defRPr sz="1322"/>
            </a:lvl4pPr>
            <a:lvl5pPr marL="1511320" indent="0" algn="ctr">
              <a:buNone/>
              <a:defRPr sz="1322"/>
            </a:lvl5pPr>
            <a:lvl6pPr marL="1889150" indent="0" algn="ctr">
              <a:buNone/>
              <a:defRPr sz="1322"/>
            </a:lvl6pPr>
            <a:lvl7pPr marL="2266980" indent="0" algn="ctr">
              <a:buNone/>
              <a:defRPr sz="1322"/>
            </a:lvl7pPr>
            <a:lvl8pPr marL="2644811" indent="0" algn="ctr">
              <a:buNone/>
              <a:defRPr sz="1322"/>
            </a:lvl8pPr>
            <a:lvl9pPr marL="3022641" indent="0" algn="ctr">
              <a:buNone/>
              <a:defRPr sz="1322"/>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58D8BBE4-E125-4934-8BB7-C7AB2EAFECD6}" type="datetimeFigureOut">
              <a:rPr lang="pt-BR" smtClean="0"/>
              <a:t>13/12/2024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27645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8D8BBE4-E125-4934-8BB7-C7AB2EAFECD6}" type="datetimeFigureOut">
              <a:rPr lang="pt-BR" smtClean="0"/>
              <a:t>13/12/2024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1771790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515574" y="2665532"/>
            <a:ext cx="6517481" cy="4447496"/>
          </a:xfrm>
        </p:spPr>
        <p:txBody>
          <a:bodyPr anchor="b"/>
          <a:lstStyle>
            <a:lvl1pPr>
              <a:defRPr sz="4958"/>
            </a:lvl1pPr>
          </a:lstStyle>
          <a:p>
            <a:r>
              <a:rPr lang="pt-BR"/>
              <a:t>Clique para editar o título Mestre</a:t>
            </a:r>
            <a:endParaRPr lang="en-US" dirty="0"/>
          </a:p>
        </p:txBody>
      </p:sp>
      <p:sp>
        <p:nvSpPr>
          <p:cNvPr id="3" name="Text Placeholder 2"/>
          <p:cNvSpPr>
            <a:spLocks noGrp="1"/>
          </p:cNvSpPr>
          <p:nvPr>
            <p:ph type="body" idx="1"/>
          </p:nvPr>
        </p:nvSpPr>
        <p:spPr>
          <a:xfrm>
            <a:off x="515574" y="7155103"/>
            <a:ext cx="6517481" cy="2338833"/>
          </a:xfrm>
        </p:spPr>
        <p:txBody>
          <a:bodyPr/>
          <a:lstStyle>
            <a:lvl1pPr marL="0" indent="0">
              <a:buNone/>
              <a:defRPr sz="1983">
                <a:solidFill>
                  <a:schemeClr val="tx1">
                    <a:tint val="82000"/>
                  </a:schemeClr>
                </a:solidFill>
              </a:defRPr>
            </a:lvl1pPr>
            <a:lvl2pPr marL="377830" indent="0">
              <a:buNone/>
              <a:defRPr sz="1653">
                <a:solidFill>
                  <a:schemeClr val="tx1">
                    <a:tint val="82000"/>
                  </a:schemeClr>
                </a:solidFill>
              </a:defRPr>
            </a:lvl2pPr>
            <a:lvl3pPr marL="755660" indent="0">
              <a:buNone/>
              <a:defRPr sz="1488">
                <a:solidFill>
                  <a:schemeClr val="tx1">
                    <a:tint val="82000"/>
                  </a:schemeClr>
                </a:solidFill>
              </a:defRPr>
            </a:lvl3pPr>
            <a:lvl4pPr marL="1133490" indent="0">
              <a:buNone/>
              <a:defRPr sz="1322">
                <a:solidFill>
                  <a:schemeClr val="tx1">
                    <a:tint val="82000"/>
                  </a:schemeClr>
                </a:solidFill>
              </a:defRPr>
            </a:lvl4pPr>
            <a:lvl5pPr marL="1511320" indent="0">
              <a:buNone/>
              <a:defRPr sz="1322">
                <a:solidFill>
                  <a:schemeClr val="tx1">
                    <a:tint val="82000"/>
                  </a:schemeClr>
                </a:solidFill>
              </a:defRPr>
            </a:lvl5pPr>
            <a:lvl6pPr marL="1889150" indent="0">
              <a:buNone/>
              <a:defRPr sz="1322">
                <a:solidFill>
                  <a:schemeClr val="tx1">
                    <a:tint val="82000"/>
                  </a:schemeClr>
                </a:solidFill>
              </a:defRPr>
            </a:lvl6pPr>
            <a:lvl7pPr marL="2266980" indent="0">
              <a:buNone/>
              <a:defRPr sz="1322">
                <a:solidFill>
                  <a:schemeClr val="tx1">
                    <a:tint val="82000"/>
                  </a:schemeClr>
                </a:solidFill>
              </a:defRPr>
            </a:lvl7pPr>
            <a:lvl8pPr marL="2644811" indent="0">
              <a:buNone/>
              <a:defRPr sz="1322">
                <a:solidFill>
                  <a:schemeClr val="tx1">
                    <a:tint val="82000"/>
                  </a:schemeClr>
                </a:solidFill>
              </a:defRPr>
            </a:lvl8pPr>
            <a:lvl9pPr marL="3022641" indent="0">
              <a:buNone/>
              <a:defRPr sz="1322">
                <a:solidFill>
                  <a:schemeClr val="tx1">
                    <a:tint val="82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58D8BBE4-E125-4934-8BB7-C7AB2EAFECD6}" type="datetimeFigureOut">
              <a:rPr lang="pt-BR" smtClean="0"/>
              <a:t>13/12/2024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230135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519509" y="2846200"/>
            <a:ext cx="3211513" cy="678385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825478" y="2846200"/>
            <a:ext cx="3211513" cy="678385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58D8BBE4-E125-4934-8BB7-C7AB2EAFECD6}" type="datetimeFigureOut">
              <a:rPr lang="pt-BR" smtClean="0"/>
              <a:t>13/12/2024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231499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520494" y="569242"/>
            <a:ext cx="6517481" cy="2066590"/>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520495" y="2620980"/>
            <a:ext cx="3196753" cy="1284502"/>
          </a:xfrm>
        </p:spPr>
        <p:txBody>
          <a:bodyPr anchor="b"/>
          <a:lstStyle>
            <a:lvl1pPr marL="0" indent="0">
              <a:buNone/>
              <a:defRPr sz="1983" b="1"/>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pt-BR"/>
              <a:t>Clique para editar os estilos de texto Mestres</a:t>
            </a:r>
          </a:p>
        </p:txBody>
      </p:sp>
      <p:sp>
        <p:nvSpPr>
          <p:cNvPr id="4" name="Content Placeholder 3"/>
          <p:cNvSpPr>
            <a:spLocks noGrp="1"/>
          </p:cNvSpPr>
          <p:nvPr>
            <p:ph sz="half" idx="2"/>
          </p:nvPr>
        </p:nvSpPr>
        <p:spPr>
          <a:xfrm>
            <a:off x="520495" y="3905482"/>
            <a:ext cx="3196753" cy="5744375"/>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825478" y="2620980"/>
            <a:ext cx="3212497" cy="1284502"/>
          </a:xfrm>
        </p:spPr>
        <p:txBody>
          <a:bodyPr anchor="b"/>
          <a:lstStyle>
            <a:lvl1pPr marL="0" indent="0">
              <a:buNone/>
              <a:defRPr sz="1983" b="1"/>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pt-BR"/>
              <a:t>Clique para editar os estilos de texto Mestres</a:t>
            </a:r>
          </a:p>
        </p:txBody>
      </p:sp>
      <p:sp>
        <p:nvSpPr>
          <p:cNvPr id="6" name="Content Placeholder 5"/>
          <p:cNvSpPr>
            <a:spLocks noGrp="1"/>
          </p:cNvSpPr>
          <p:nvPr>
            <p:ph sz="quarter" idx="4"/>
          </p:nvPr>
        </p:nvSpPr>
        <p:spPr>
          <a:xfrm>
            <a:off x="3825478" y="3905482"/>
            <a:ext cx="3212497" cy="5744375"/>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58D8BBE4-E125-4934-8BB7-C7AB2EAFECD6}" type="datetimeFigureOut">
              <a:rPr lang="pt-BR" smtClean="0"/>
              <a:t>13/12/2024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2203483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58D8BBE4-E125-4934-8BB7-C7AB2EAFECD6}" type="datetimeFigureOut">
              <a:rPr lang="pt-BR" smtClean="0"/>
              <a:t>13/12/2024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2384156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8BBE4-E125-4934-8BB7-C7AB2EAFECD6}" type="datetimeFigureOut">
              <a:rPr lang="pt-BR" smtClean="0"/>
              <a:t>13/12/2024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117914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20494" y="712788"/>
            <a:ext cx="2437168" cy="2494756"/>
          </a:xfrm>
        </p:spPr>
        <p:txBody>
          <a:bodyPr anchor="b"/>
          <a:lstStyle>
            <a:lvl1pPr>
              <a:defRPr sz="2644"/>
            </a:lvl1pPr>
          </a:lstStyle>
          <a:p>
            <a:r>
              <a:rPr lang="pt-BR"/>
              <a:t>Clique para editar o título Mestre</a:t>
            </a:r>
            <a:endParaRPr lang="en-US" dirty="0"/>
          </a:p>
        </p:txBody>
      </p:sp>
      <p:sp>
        <p:nvSpPr>
          <p:cNvPr id="3" name="Content Placeholder 2"/>
          <p:cNvSpPr>
            <a:spLocks noGrp="1"/>
          </p:cNvSpPr>
          <p:nvPr>
            <p:ph idx="1"/>
          </p:nvPr>
        </p:nvSpPr>
        <p:spPr>
          <a:xfrm>
            <a:off x="3212497" y="1539425"/>
            <a:ext cx="3825478" cy="7598117"/>
          </a:xfrm>
        </p:spPr>
        <p:txBody>
          <a:bodyPr/>
          <a:lstStyle>
            <a:lvl1pPr>
              <a:defRPr sz="2644"/>
            </a:lvl1pPr>
            <a:lvl2pPr>
              <a:defRPr sz="2314"/>
            </a:lvl2pPr>
            <a:lvl3pPr>
              <a:defRPr sz="1983"/>
            </a:lvl3pPr>
            <a:lvl4pPr>
              <a:defRPr sz="1653"/>
            </a:lvl4pPr>
            <a:lvl5pPr>
              <a:defRPr sz="1653"/>
            </a:lvl5pPr>
            <a:lvl6pPr>
              <a:defRPr sz="1653"/>
            </a:lvl6pPr>
            <a:lvl7pPr>
              <a:defRPr sz="1653"/>
            </a:lvl7pPr>
            <a:lvl8pPr>
              <a:defRPr sz="1653"/>
            </a:lvl8pPr>
            <a:lvl9pPr>
              <a:defRPr sz="1653"/>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520494" y="3207544"/>
            <a:ext cx="2437168" cy="5942372"/>
          </a:xfrm>
        </p:spPr>
        <p:txBody>
          <a:bodyPr/>
          <a:lstStyle>
            <a:lvl1pPr marL="0" indent="0">
              <a:buNone/>
              <a:defRPr sz="1322"/>
            </a:lvl1pPr>
            <a:lvl2pPr marL="377830" indent="0">
              <a:buNone/>
              <a:defRPr sz="1157"/>
            </a:lvl2pPr>
            <a:lvl3pPr marL="755660" indent="0">
              <a:buNone/>
              <a:defRPr sz="992"/>
            </a:lvl3pPr>
            <a:lvl4pPr marL="1133490" indent="0">
              <a:buNone/>
              <a:defRPr sz="826"/>
            </a:lvl4pPr>
            <a:lvl5pPr marL="1511320" indent="0">
              <a:buNone/>
              <a:defRPr sz="826"/>
            </a:lvl5pPr>
            <a:lvl6pPr marL="1889150" indent="0">
              <a:buNone/>
              <a:defRPr sz="826"/>
            </a:lvl6pPr>
            <a:lvl7pPr marL="2266980" indent="0">
              <a:buNone/>
              <a:defRPr sz="826"/>
            </a:lvl7pPr>
            <a:lvl8pPr marL="2644811" indent="0">
              <a:buNone/>
              <a:defRPr sz="826"/>
            </a:lvl8pPr>
            <a:lvl9pPr marL="3022641" indent="0">
              <a:buNone/>
              <a:defRPr sz="826"/>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58D8BBE4-E125-4934-8BB7-C7AB2EAFECD6}" type="datetimeFigureOut">
              <a:rPr lang="pt-BR" smtClean="0"/>
              <a:t>13/12/2024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1427599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20494" y="712788"/>
            <a:ext cx="2437168" cy="2494756"/>
          </a:xfrm>
        </p:spPr>
        <p:txBody>
          <a:bodyPr anchor="b"/>
          <a:lstStyle>
            <a:lvl1pPr>
              <a:defRPr sz="2644"/>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212497" y="1539425"/>
            <a:ext cx="3825478" cy="7598117"/>
          </a:xfrm>
        </p:spPr>
        <p:txBody>
          <a:bodyPr anchor="t"/>
          <a:lstStyle>
            <a:lvl1pPr marL="0" indent="0">
              <a:buNone/>
              <a:defRPr sz="2644"/>
            </a:lvl1pPr>
            <a:lvl2pPr marL="377830" indent="0">
              <a:buNone/>
              <a:defRPr sz="2314"/>
            </a:lvl2pPr>
            <a:lvl3pPr marL="755660" indent="0">
              <a:buNone/>
              <a:defRPr sz="1983"/>
            </a:lvl3pPr>
            <a:lvl4pPr marL="1133490" indent="0">
              <a:buNone/>
              <a:defRPr sz="1653"/>
            </a:lvl4pPr>
            <a:lvl5pPr marL="1511320" indent="0">
              <a:buNone/>
              <a:defRPr sz="1653"/>
            </a:lvl5pPr>
            <a:lvl6pPr marL="1889150" indent="0">
              <a:buNone/>
              <a:defRPr sz="1653"/>
            </a:lvl6pPr>
            <a:lvl7pPr marL="2266980" indent="0">
              <a:buNone/>
              <a:defRPr sz="1653"/>
            </a:lvl7pPr>
            <a:lvl8pPr marL="2644811" indent="0">
              <a:buNone/>
              <a:defRPr sz="1653"/>
            </a:lvl8pPr>
            <a:lvl9pPr marL="3022641" indent="0">
              <a:buNone/>
              <a:defRPr sz="1653"/>
            </a:lvl9pPr>
          </a:lstStyle>
          <a:p>
            <a:r>
              <a:rPr lang="pt-BR"/>
              <a:t>Clique no ícone para adicionar uma imagem</a:t>
            </a:r>
            <a:endParaRPr lang="en-US" dirty="0"/>
          </a:p>
        </p:txBody>
      </p:sp>
      <p:sp>
        <p:nvSpPr>
          <p:cNvPr id="4" name="Text Placeholder 3"/>
          <p:cNvSpPr>
            <a:spLocks noGrp="1"/>
          </p:cNvSpPr>
          <p:nvPr>
            <p:ph type="body" sz="half" idx="2"/>
          </p:nvPr>
        </p:nvSpPr>
        <p:spPr>
          <a:xfrm>
            <a:off x="520494" y="3207544"/>
            <a:ext cx="2437168" cy="5942372"/>
          </a:xfrm>
        </p:spPr>
        <p:txBody>
          <a:bodyPr/>
          <a:lstStyle>
            <a:lvl1pPr marL="0" indent="0">
              <a:buNone/>
              <a:defRPr sz="1322"/>
            </a:lvl1pPr>
            <a:lvl2pPr marL="377830" indent="0">
              <a:buNone/>
              <a:defRPr sz="1157"/>
            </a:lvl2pPr>
            <a:lvl3pPr marL="755660" indent="0">
              <a:buNone/>
              <a:defRPr sz="992"/>
            </a:lvl3pPr>
            <a:lvl4pPr marL="1133490" indent="0">
              <a:buNone/>
              <a:defRPr sz="826"/>
            </a:lvl4pPr>
            <a:lvl5pPr marL="1511320" indent="0">
              <a:buNone/>
              <a:defRPr sz="826"/>
            </a:lvl5pPr>
            <a:lvl6pPr marL="1889150" indent="0">
              <a:buNone/>
              <a:defRPr sz="826"/>
            </a:lvl6pPr>
            <a:lvl7pPr marL="2266980" indent="0">
              <a:buNone/>
              <a:defRPr sz="826"/>
            </a:lvl7pPr>
            <a:lvl8pPr marL="2644811" indent="0">
              <a:buNone/>
              <a:defRPr sz="826"/>
            </a:lvl8pPr>
            <a:lvl9pPr marL="3022641" indent="0">
              <a:buNone/>
              <a:defRPr sz="826"/>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58D8BBE4-E125-4934-8BB7-C7AB2EAFECD6}" type="datetimeFigureOut">
              <a:rPr lang="pt-BR" smtClean="0"/>
              <a:t>13/12/2024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4013865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8D8BBE4-E125-4934-8BB7-C7AB2EAFECD6}" type="datetimeFigureOut">
              <a:rPr lang="pt-BR" smtClean="0"/>
              <a:t>13/12/2024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167619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7621" y="569240"/>
            <a:ext cx="1629370" cy="906081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519510" y="569240"/>
            <a:ext cx="4793655" cy="90608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8D8BBE4-E125-4934-8BB7-C7AB2EAFECD6}" type="datetimeFigureOut">
              <a:rPr lang="pt-BR" smtClean="0"/>
              <a:t>13/12/2024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A32513F-0F3D-43F1-8AAE-FD3C6938D239}" type="slidenum">
              <a:rPr lang="pt-BR" smtClean="0"/>
              <a:t>‹nº›</a:t>
            </a:fld>
            <a:endParaRPr lang="pt-BR"/>
          </a:p>
        </p:txBody>
      </p:sp>
    </p:spTree>
    <p:extLst>
      <p:ext uri="{BB962C8B-B14F-4D97-AF65-F5344CB8AC3E}">
        <p14:creationId xmlns:p14="http://schemas.microsoft.com/office/powerpoint/2010/main" val="1032489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 action="ppaction://noaction"/>
              <a:extLst>
                <a:ext uri="{FF2B5EF4-FFF2-40B4-BE49-F238E27FC236}">
                  <a16:creationId xmlns:a16="http://schemas.microsoft.com/office/drawing/2014/main" id="{C532447E-B2AC-9EEA-BC1D-D9ABBE47586E}"/>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0"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40445" y="10276571"/>
              <a:ext cx="313048" cy="313049"/>
            </a:xfrm>
            <a:prstGeom prst="rect">
              <a:avLst/>
            </a:prstGeom>
          </p:spPr>
        </p:pic>
        <p:pic>
          <p:nvPicPr>
            <p:cNvPr id="20" name="Gráfico 19" descr="Empréstimo com preenchimento sólido">
              <a:hlinkClick r:id="rId13"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6"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19"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84655" y="10304205"/>
              <a:ext cx="285415" cy="285415"/>
            </a:xfrm>
            <a:prstGeom prst="rect">
              <a:avLst/>
            </a:prstGeom>
          </p:spPr>
        </p:pic>
        <p:pic>
          <p:nvPicPr>
            <p:cNvPr id="23" name="Gráfico 22" descr="Câmera com preenchimento sólido">
              <a:hlinkClick r:id="" action="ppaction://noaction"/>
              <a:extLst>
                <a:ext uri="{FF2B5EF4-FFF2-40B4-BE49-F238E27FC236}">
                  <a16:creationId xmlns:a16="http://schemas.microsoft.com/office/drawing/2014/main" id="{657FA068-6116-B65D-596A-2C83DA468978}"/>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2853080" y="10293654"/>
              <a:ext cx="295965" cy="295965"/>
            </a:xfrm>
            <a:prstGeom prst="rect">
              <a:avLst/>
            </a:prstGeom>
          </p:spPr>
        </p:pic>
        <p:pic>
          <p:nvPicPr>
            <p:cNvPr id="24" name="Gráfico 23" descr="Martelo com preenchimento sólido">
              <a:hlinkClick r:id="" action="ppaction://noaction"/>
              <a:extLst>
                <a:ext uri="{FF2B5EF4-FFF2-40B4-BE49-F238E27FC236}">
                  <a16:creationId xmlns:a16="http://schemas.microsoft.com/office/drawing/2014/main" id="{E76A75C8-2A42-0B5C-DEF6-017DA91134E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3185660" y="10293654"/>
              <a:ext cx="295966" cy="295966"/>
            </a:xfrm>
            <a:prstGeom prst="rect">
              <a:avLst/>
            </a:prstGeom>
          </p:spPr>
        </p:pic>
        <p:pic>
          <p:nvPicPr>
            <p:cNvPr id="25" name="Gráfico 24" descr="Documento com preenchimento sólido">
              <a:hlinkClick r:id="" action="ppaction://noaction"/>
              <a:extLst>
                <a:ext uri="{FF2B5EF4-FFF2-40B4-BE49-F238E27FC236}">
                  <a16:creationId xmlns:a16="http://schemas.microsoft.com/office/drawing/2014/main" id="{AE31B38A-23CC-D14E-8BF8-999279E03808}"/>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871213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 action="ppaction://noaction"/>
              <a:extLst>
                <a:ext uri="{FF2B5EF4-FFF2-40B4-BE49-F238E27FC236}">
                  <a16:creationId xmlns:a16="http://schemas.microsoft.com/office/drawing/2014/main" id="{C532447E-B2AC-9EEA-BC1D-D9ABBE47586E}"/>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0"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40445" y="10276571"/>
              <a:ext cx="313048" cy="313049"/>
            </a:xfrm>
            <a:prstGeom prst="rect">
              <a:avLst/>
            </a:prstGeom>
          </p:spPr>
        </p:pic>
        <p:pic>
          <p:nvPicPr>
            <p:cNvPr id="20" name="Gráfico 19" descr="Empréstimo com preenchimento sólido">
              <a:hlinkClick r:id="rId13"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6"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19"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84655" y="10304205"/>
              <a:ext cx="285415" cy="285415"/>
            </a:xfrm>
            <a:prstGeom prst="rect">
              <a:avLst/>
            </a:prstGeom>
          </p:spPr>
        </p:pic>
        <p:pic>
          <p:nvPicPr>
            <p:cNvPr id="23" name="Gráfico 22" descr="Câmera com preenchimento sólido">
              <a:hlinkClick r:id="" action="ppaction://noaction"/>
              <a:extLst>
                <a:ext uri="{FF2B5EF4-FFF2-40B4-BE49-F238E27FC236}">
                  <a16:creationId xmlns:a16="http://schemas.microsoft.com/office/drawing/2014/main" id="{657FA068-6116-B65D-596A-2C83DA468978}"/>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2853080" y="10293654"/>
              <a:ext cx="295965" cy="295965"/>
            </a:xfrm>
            <a:prstGeom prst="rect">
              <a:avLst/>
            </a:prstGeom>
          </p:spPr>
        </p:pic>
        <p:pic>
          <p:nvPicPr>
            <p:cNvPr id="24" name="Gráfico 23" descr="Martelo com preenchimento sólido">
              <a:hlinkClick r:id="" action="ppaction://noaction"/>
              <a:extLst>
                <a:ext uri="{FF2B5EF4-FFF2-40B4-BE49-F238E27FC236}">
                  <a16:creationId xmlns:a16="http://schemas.microsoft.com/office/drawing/2014/main" id="{E76A75C8-2A42-0B5C-DEF6-017DA91134E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3185660" y="10293654"/>
              <a:ext cx="295966" cy="295966"/>
            </a:xfrm>
            <a:prstGeom prst="rect">
              <a:avLst/>
            </a:prstGeom>
          </p:spPr>
        </p:pic>
        <p:pic>
          <p:nvPicPr>
            <p:cNvPr id="25" name="Gráfico 24" descr="Documento com preenchimento sólido">
              <a:hlinkClick r:id="" action="ppaction://noaction"/>
              <a:extLst>
                <a:ext uri="{FF2B5EF4-FFF2-40B4-BE49-F238E27FC236}">
                  <a16:creationId xmlns:a16="http://schemas.microsoft.com/office/drawing/2014/main" id="{AE31B38A-23CC-D14E-8BF8-999279E03808}"/>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1298333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 action="ppaction://noaction"/>
              <a:extLst>
                <a:ext uri="{FF2B5EF4-FFF2-40B4-BE49-F238E27FC236}">
                  <a16:creationId xmlns:a16="http://schemas.microsoft.com/office/drawing/2014/main" id="{C532447E-B2AC-9EEA-BC1D-D9ABBE47586E}"/>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0"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40445" y="10276571"/>
              <a:ext cx="313048" cy="313049"/>
            </a:xfrm>
            <a:prstGeom prst="rect">
              <a:avLst/>
            </a:prstGeom>
          </p:spPr>
        </p:pic>
        <p:pic>
          <p:nvPicPr>
            <p:cNvPr id="20" name="Gráfico 19" descr="Empréstimo com preenchimento sólido">
              <a:hlinkClick r:id="rId13"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6"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19"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84655" y="10304205"/>
              <a:ext cx="285415" cy="285415"/>
            </a:xfrm>
            <a:prstGeom prst="rect">
              <a:avLst/>
            </a:prstGeom>
          </p:spPr>
        </p:pic>
        <p:pic>
          <p:nvPicPr>
            <p:cNvPr id="23" name="Gráfico 22" descr="Câmera com preenchimento sólido">
              <a:hlinkClick r:id="" action="ppaction://noaction"/>
              <a:extLst>
                <a:ext uri="{FF2B5EF4-FFF2-40B4-BE49-F238E27FC236}">
                  <a16:creationId xmlns:a16="http://schemas.microsoft.com/office/drawing/2014/main" id="{657FA068-6116-B65D-596A-2C83DA468978}"/>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2853080" y="10293654"/>
              <a:ext cx="295965" cy="295965"/>
            </a:xfrm>
            <a:prstGeom prst="rect">
              <a:avLst/>
            </a:prstGeom>
          </p:spPr>
        </p:pic>
        <p:pic>
          <p:nvPicPr>
            <p:cNvPr id="24" name="Gráfico 23" descr="Martelo com preenchimento sólido">
              <a:hlinkClick r:id="" action="ppaction://noaction"/>
              <a:extLst>
                <a:ext uri="{FF2B5EF4-FFF2-40B4-BE49-F238E27FC236}">
                  <a16:creationId xmlns:a16="http://schemas.microsoft.com/office/drawing/2014/main" id="{E76A75C8-2A42-0B5C-DEF6-017DA91134E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3185660" y="10293654"/>
              <a:ext cx="295966" cy="295966"/>
            </a:xfrm>
            <a:prstGeom prst="rect">
              <a:avLst/>
            </a:prstGeom>
          </p:spPr>
        </p:pic>
        <p:pic>
          <p:nvPicPr>
            <p:cNvPr id="25" name="Gráfico 24" descr="Documento com preenchimento sólido">
              <a:hlinkClick r:id="" action="ppaction://noaction"/>
              <a:extLst>
                <a:ext uri="{FF2B5EF4-FFF2-40B4-BE49-F238E27FC236}">
                  <a16:creationId xmlns:a16="http://schemas.microsoft.com/office/drawing/2014/main" id="{AE31B38A-23CC-D14E-8BF8-999279E03808}"/>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552225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 action="ppaction://noaction"/>
              <a:extLst>
                <a:ext uri="{FF2B5EF4-FFF2-40B4-BE49-F238E27FC236}">
                  <a16:creationId xmlns:a16="http://schemas.microsoft.com/office/drawing/2014/main" id="{C532447E-B2AC-9EEA-BC1D-D9ABBE47586E}"/>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0"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40445" y="10276571"/>
              <a:ext cx="313048" cy="313049"/>
            </a:xfrm>
            <a:prstGeom prst="rect">
              <a:avLst/>
            </a:prstGeom>
          </p:spPr>
        </p:pic>
        <p:pic>
          <p:nvPicPr>
            <p:cNvPr id="20" name="Gráfico 19" descr="Empréstimo com preenchimento sólido">
              <a:hlinkClick r:id="rId13"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6"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19"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84655" y="10304205"/>
              <a:ext cx="285415" cy="285415"/>
            </a:xfrm>
            <a:prstGeom prst="rect">
              <a:avLst/>
            </a:prstGeom>
          </p:spPr>
        </p:pic>
        <p:pic>
          <p:nvPicPr>
            <p:cNvPr id="23" name="Gráfico 22" descr="Câmera com preenchimento sólido">
              <a:hlinkClick r:id="" action="ppaction://noaction"/>
              <a:extLst>
                <a:ext uri="{FF2B5EF4-FFF2-40B4-BE49-F238E27FC236}">
                  <a16:creationId xmlns:a16="http://schemas.microsoft.com/office/drawing/2014/main" id="{657FA068-6116-B65D-596A-2C83DA468978}"/>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2853080" y="10293654"/>
              <a:ext cx="295965" cy="295965"/>
            </a:xfrm>
            <a:prstGeom prst="rect">
              <a:avLst/>
            </a:prstGeom>
          </p:spPr>
        </p:pic>
        <p:pic>
          <p:nvPicPr>
            <p:cNvPr id="24" name="Gráfico 23" descr="Martelo com preenchimento sólido">
              <a:hlinkClick r:id="" action="ppaction://noaction"/>
              <a:extLst>
                <a:ext uri="{FF2B5EF4-FFF2-40B4-BE49-F238E27FC236}">
                  <a16:creationId xmlns:a16="http://schemas.microsoft.com/office/drawing/2014/main" id="{E76A75C8-2A42-0B5C-DEF6-017DA91134E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3185660" y="10293654"/>
              <a:ext cx="295966" cy="295966"/>
            </a:xfrm>
            <a:prstGeom prst="rect">
              <a:avLst/>
            </a:prstGeom>
          </p:spPr>
        </p:pic>
        <p:pic>
          <p:nvPicPr>
            <p:cNvPr id="25" name="Gráfico 24" descr="Documento com preenchimento sólido">
              <a:hlinkClick r:id="" action="ppaction://noaction"/>
              <a:extLst>
                <a:ext uri="{FF2B5EF4-FFF2-40B4-BE49-F238E27FC236}">
                  <a16:creationId xmlns:a16="http://schemas.microsoft.com/office/drawing/2014/main" id="{AE31B38A-23CC-D14E-8BF8-999279E03808}"/>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4091203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 action="ppaction://noaction"/>
              <a:extLst>
                <a:ext uri="{FF2B5EF4-FFF2-40B4-BE49-F238E27FC236}">
                  <a16:creationId xmlns:a16="http://schemas.microsoft.com/office/drawing/2014/main" id="{C532447E-B2AC-9EEA-BC1D-D9ABBE47586E}"/>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0"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40445" y="10276571"/>
              <a:ext cx="313048" cy="313049"/>
            </a:xfrm>
            <a:prstGeom prst="rect">
              <a:avLst/>
            </a:prstGeom>
          </p:spPr>
        </p:pic>
        <p:pic>
          <p:nvPicPr>
            <p:cNvPr id="20" name="Gráfico 19" descr="Empréstimo com preenchimento sólido">
              <a:hlinkClick r:id="rId13"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6"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19"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84655" y="10304205"/>
              <a:ext cx="285415" cy="285415"/>
            </a:xfrm>
            <a:prstGeom prst="rect">
              <a:avLst/>
            </a:prstGeom>
          </p:spPr>
        </p:pic>
        <p:pic>
          <p:nvPicPr>
            <p:cNvPr id="23" name="Gráfico 22" descr="Câmera com preenchimento sólido">
              <a:hlinkClick r:id="" action="ppaction://noaction"/>
              <a:extLst>
                <a:ext uri="{FF2B5EF4-FFF2-40B4-BE49-F238E27FC236}">
                  <a16:creationId xmlns:a16="http://schemas.microsoft.com/office/drawing/2014/main" id="{657FA068-6116-B65D-596A-2C83DA468978}"/>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2853080" y="10293654"/>
              <a:ext cx="295965" cy="295965"/>
            </a:xfrm>
            <a:prstGeom prst="rect">
              <a:avLst/>
            </a:prstGeom>
          </p:spPr>
        </p:pic>
        <p:pic>
          <p:nvPicPr>
            <p:cNvPr id="24" name="Gráfico 23" descr="Martelo com preenchimento sólido">
              <a:hlinkClick r:id="" action="ppaction://noaction"/>
              <a:extLst>
                <a:ext uri="{FF2B5EF4-FFF2-40B4-BE49-F238E27FC236}">
                  <a16:creationId xmlns:a16="http://schemas.microsoft.com/office/drawing/2014/main" id="{E76A75C8-2A42-0B5C-DEF6-017DA91134E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3185660" y="10293654"/>
              <a:ext cx="295966" cy="295966"/>
            </a:xfrm>
            <a:prstGeom prst="rect">
              <a:avLst/>
            </a:prstGeom>
          </p:spPr>
        </p:pic>
        <p:pic>
          <p:nvPicPr>
            <p:cNvPr id="25" name="Gráfico 24" descr="Documento com preenchimento sólido">
              <a:hlinkClick r:id="" action="ppaction://noaction"/>
              <a:extLst>
                <a:ext uri="{FF2B5EF4-FFF2-40B4-BE49-F238E27FC236}">
                  <a16:creationId xmlns:a16="http://schemas.microsoft.com/office/drawing/2014/main" id="{AE31B38A-23CC-D14E-8BF8-999279E03808}"/>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206392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rId8" action="ppaction://hlinksldjump"/>
              <a:extLst>
                <a:ext uri="{FF2B5EF4-FFF2-40B4-BE49-F238E27FC236}">
                  <a16:creationId xmlns:a16="http://schemas.microsoft.com/office/drawing/2014/main" id="{C532447E-B2AC-9EEA-BC1D-D9ABBE4758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1"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40445" y="10276571"/>
              <a:ext cx="313048" cy="313049"/>
            </a:xfrm>
            <a:prstGeom prst="rect">
              <a:avLst/>
            </a:prstGeom>
          </p:spPr>
        </p:pic>
        <p:pic>
          <p:nvPicPr>
            <p:cNvPr id="20" name="Gráfico 19" descr="Empréstimo com preenchimento sólido">
              <a:hlinkClick r:id="rId14"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7"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20"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84655" y="10304205"/>
              <a:ext cx="285415" cy="285415"/>
            </a:xfrm>
            <a:prstGeom prst="rect">
              <a:avLst/>
            </a:prstGeom>
          </p:spPr>
        </p:pic>
        <p:pic>
          <p:nvPicPr>
            <p:cNvPr id="23" name="Gráfico 22" descr="Câmera com preenchimento sólido">
              <a:hlinkClick r:id="rId23" action="ppaction://hlinksldjump"/>
              <a:extLst>
                <a:ext uri="{FF2B5EF4-FFF2-40B4-BE49-F238E27FC236}">
                  <a16:creationId xmlns:a16="http://schemas.microsoft.com/office/drawing/2014/main" id="{657FA068-6116-B65D-596A-2C83DA46897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853080" y="10293654"/>
              <a:ext cx="295965" cy="295965"/>
            </a:xfrm>
            <a:prstGeom prst="rect">
              <a:avLst/>
            </a:prstGeom>
          </p:spPr>
        </p:pic>
        <p:pic>
          <p:nvPicPr>
            <p:cNvPr id="24" name="Gráfico 23" descr="Martelo com preenchimento sólido">
              <a:hlinkClick r:id="rId26" action="ppaction://hlinksldjump"/>
              <a:extLst>
                <a:ext uri="{FF2B5EF4-FFF2-40B4-BE49-F238E27FC236}">
                  <a16:creationId xmlns:a16="http://schemas.microsoft.com/office/drawing/2014/main" id="{E76A75C8-2A42-0B5C-DEF6-017DA91134E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3185660" y="10293654"/>
              <a:ext cx="295966" cy="295966"/>
            </a:xfrm>
            <a:prstGeom prst="rect">
              <a:avLst/>
            </a:prstGeom>
          </p:spPr>
        </p:pic>
        <p:pic>
          <p:nvPicPr>
            <p:cNvPr id="25" name="Gráfico 24" descr="Documento com preenchimento sólido">
              <a:hlinkClick r:id="rId29" action="ppaction://hlinksldjump"/>
              <a:extLst>
                <a:ext uri="{FF2B5EF4-FFF2-40B4-BE49-F238E27FC236}">
                  <a16:creationId xmlns:a16="http://schemas.microsoft.com/office/drawing/2014/main" id="{AE31B38A-23CC-D14E-8BF8-999279E03808}"/>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972333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rId8" action="ppaction://hlinksldjump"/>
              <a:extLst>
                <a:ext uri="{FF2B5EF4-FFF2-40B4-BE49-F238E27FC236}">
                  <a16:creationId xmlns:a16="http://schemas.microsoft.com/office/drawing/2014/main" id="{C532447E-B2AC-9EEA-BC1D-D9ABBE4758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1"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40445" y="10276571"/>
              <a:ext cx="313048" cy="313049"/>
            </a:xfrm>
            <a:prstGeom prst="rect">
              <a:avLst/>
            </a:prstGeom>
          </p:spPr>
        </p:pic>
        <p:pic>
          <p:nvPicPr>
            <p:cNvPr id="20" name="Gráfico 19" descr="Empréstimo com preenchimento sólido">
              <a:hlinkClick r:id="rId14"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7"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20"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84655" y="10304205"/>
              <a:ext cx="285415" cy="285415"/>
            </a:xfrm>
            <a:prstGeom prst="rect">
              <a:avLst/>
            </a:prstGeom>
          </p:spPr>
        </p:pic>
        <p:pic>
          <p:nvPicPr>
            <p:cNvPr id="23" name="Gráfico 22" descr="Câmera com preenchimento sólido">
              <a:hlinkClick r:id="rId23" action="ppaction://hlinksldjump"/>
              <a:extLst>
                <a:ext uri="{FF2B5EF4-FFF2-40B4-BE49-F238E27FC236}">
                  <a16:creationId xmlns:a16="http://schemas.microsoft.com/office/drawing/2014/main" id="{657FA068-6116-B65D-596A-2C83DA46897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853080" y="10293654"/>
              <a:ext cx="295965" cy="295965"/>
            </a:xfrm>
            <a:prstGeom prst="rect">
              <a:avLst/>
            </a:prstGeom>
          </p:spPr>
        </p:pic>
        <p:pic>
          <p:nvPicPr>
            <p:cNvPr id="24" name="Gráfico 23" descr="Martelo com preenchimento sólido">
              <a:hlinkClick r:id="rId26" action="ppaction://hlinksldjump"/>
              <a:extLst>
                <a:ext uri="{FF2B5EF4-FFF2-40B4-BE49-F238E27FC236}">
                  <a16:creationId xmlns:a16="http://schemas.microsoft.com/office/drawing/2014/main" id="{E76A75C8-2A42-0B5C-DEF6-017DA91134E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3185660" y="10293654"/>
              <a:ext cx="295966" cy="295966"/>
            </a:xfrm>
            <a:prstGeom prst="rect">
              <a:avLst/>
            </a:prstGeom>
          </p:spPr>
        </p:pic>
        <p:pic>
          <p:nvPicPr>
            <p:cNvPr id="25" name="Gráfico 24" descr="Documento com preenchimento sólido">
              <a:hlinkClick r:id="rId29" action="ppaction://hlinksldjump"/>
              <a:extLst>
                <a:ext uri="{FF2B5EF4-FFF2-40B4-BE49-F238E27FC236}">
                  <a16:creationId xmlns:a16="http://schemas.microsoft.com/office/drawing/2014/main" id="{AE31B38A-23CC-D14E-8BF8-999279E03808}"/>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860089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rId8" action="ppaction://hlinksldjump"/>
              <a:extLst>
                <a:ext uri="{FF2B5EF4-FFF2-40B4-BE49-F238E27FC236}">
                  <a16:creationId xmlns:a16="http://schemas.microsoft.com/office/drawing/2014/main" id="{C532447E-B2AC-9EEA-BC1D-D9ABBE4758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1"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40445" y="10276571"/>
              <a:ext cx="313048" cy="313049"/>
            </a:xfrm>
            <a:prstGeom prst="rect">
              <a:avLst/>
            </a:prstGeom>
          </p:spPr>
        </p:pic>
        <p:pic>
          <p:nvPicPr>
            <p:cNvPr id="20" name="Gráfico 19" descr="Empréstimo com preenchimento sólido">
              <a:hlinkClick r:id="rId14"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7"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20"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84655" y="10304205"/>
              <a:ext cx="285415" cy="285415"/>
            </a:xfrm>
            <a:prstGeom prst="rect">
              <a:avLst/>
            </a:prstGeom>
          </p:spPr>
        </p:pic>
        <p:pic>
          <p:nvPicPr>
            <p:cNvPr id="23" name="Gráfico 22" descr="Câmera com preenchimento sólido">
              <a:hlinkClick r:id="rId23" action="ppaction://hlinksldjump"/>
              <a:extLst>
                <a:ext uri="{FF2B5EF4-FFF2-40B4-BE49-F238E27FC236}">
                  <a16:creationId xmlns:a16="http://schemas.microsoft.com/office/drawing/2014/main" id="{657FA068-6116-B65D-596A-2C83DA46897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853080" y="10293654"/>
              <a:ext cx="295965" cy="295965"/>
            </a:xfrm>
            <a:prstGeom prst="rect">
              <a:avLst/>
            </a:prstGeom>
          </p:spPr>
        </p:pic>
        <p:pic>
          <p:nvPicPr>
            <p:cNvPr id="24" name="Gráfico 23" descr="Martelo com preenchimento sólido">
              <a:hlinkClick r:id="rId26" action="ppaction://hlinksldjump"/>
              <a:extLst>
                <a:ext uri="{FF2B5EF4-FFF2-40B4-BE49-F238E27FC236}">
                  <a16:creationId xmlns:a16="http://schemas.microsoft.com/office/drawing/2014/main" id="{E76A75C8-2A42-0B5C-DEF6-017DA91134E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3185660" y="10293654"/>
              <a:ext cx="295966" cy="295966"/>
            </a:xfrm>
            <a:prstGeom prst="rect">
              <a:avLst/>
            </a:prstGeom>
          </p:spPr>
        </p:pic>
        <p:pic>
          <p:nvPicPr>
            <p:cNvPr id="25" name="Gráfico 24" descr="Documento com preenchimento sólido">
              <a:hlinkClick r:id="rId29" action="ppaction://hlinksldjump"/>
              <a:extLst>
                <a:ext uri="{FF2B5EF4-FFF2-40B4-BE49-F238E27FC236}">
                  <a16:creationId xmlns:a16="http://schemas.microsoft.com/office/drawing/2014/main" id="{AE31B38A-23CC-D14E-8BF8-999279E03808}"/>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2197727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rId8" action="ppaction://hlinksldjump"/>
              <a:extLst>
                <a:ext uri="{FF2B5EF4-FFF2-40B4-BE49-F238E27FC236}">
                  <a16:creationId xmlns:a16="http://schemas.microsoft.com/office/drawing/2014/main" id="{C532447E-B2AC-9EEA-BC1D-D9ABBE4758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1"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40445" y="10276571"/>
              <a:ext cx="313048" cy="313049"/>
            </a:xfrm>
            <a:prstGeom prst="rect">
              <a:avLst/>
            </a:prstGeom>
          </p:spPr>
        </p:pic>
        <p:pic>
          <p:nvPicPr>
            <p:cNvPr id="20" name="Gráfico 19" descr="Empréstimo com preenchimento sólido">
              <a:hlinkClick r:id="rId14"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7"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20"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84655" y="10304205"/>
              <a:ext cx="285415" cy="285415"/>
            </a:xfrm>
            <a:prstGeom prst="rect">
              <a:avLst/>
            </a:prstGeom>
          </p:spPr>
        </p:pic>
        <p:pic>
          <p:nvPicPr>
            <p:cNvPr id="23" name="Gráfico 22" descr="Câmera com preenchimento sólido">
              <a:hlinkClick r:id="rId23" action="ppaction://hlinksldjump"/>
              <a:extLst>
                <a:ext uri="{FF2B5EF4-FFF2-40B4-BE49-F238E27FC236}">
                  <a16:creationId xmlns:a16="http://schemas.microsoft.com/office/drawing/2014/main" id="{657FA068-6116-B65D-596A-2C83DA46897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853080" y="10293654"/>
              <a:ext cx="295965" cy="295965"/>
            </a:xfrm>
            <a:prstGeom prst="rect">
              <a:avLst/>
            </a:prstGeom>
          </p:spPr>
        </p:pic>
        <p:pic>
          <p:nvPicPr>
            <p:cNvPr id="24" name="Gráfico 23" descr="Martelo com preenchimento sólido">
              <a:hlinkClick r:id="rId26" action="ppaction://hlinksldjump"/>
              <a:extLst>
                <a:ext uri="{FF2B5EF4-FFF2-40B4-BE49-F238E27FC236}">
                  <a16:creationId xmlns:a16="http://schemas.microsoft.com/office/drawing/2014/main" id="{E76A75C8-2A42-0B5C-DEF6-017DA91134E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3185660" y="10293654"/>
              <a:ext cx="295966" cy="295966"/>
            </a:xfrm>
            <a:prstGeom prst="rect">
              <a:avLst/>
            </a:prstGeom>
          </p:spPr>
        </p:pic>
        <p:pic>
          <p:nvPicPr>
            <p:cNvPr id="25" name="Gráfico 24" descr="Documento com preenchimento sólido">
              <a:hlinkClick r:id="rId29" action="ppaction://hlinksldjump"/>
              <a:extLst>
                <a:ext uri="{FF2B5EF4-FFF2-40B4-BE49-F238E27FC236}">
                  <a16:creationId xmlns:a16="http://schemas.microsoft.com/office/drawing/2014/main" id="{AE31B38A-23CC-D14E-8BF8-999279E03808}"/>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4244101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519510" y="351758"/>
            <a:ext cx="4964586" cy="837527"/>
          </a:xfrm>
          <a:prstGeom prst="rect">
            <a:avLst/>
          </a:prstGeom>
        </p:spPr>
        <p:txBody>
          <a:bodyPr>
            <a:noAutofit/>
          </a:bodyPr>
          <a:lstStyle>
            <a:lvl1pPr>
              <a:defRPr sz="2799"/>
            </a:lvl1pPr>
          </a:lstStyle>
          <a:p>
            <a:r>
              <a:rPr lang="pt-BR" dirty="0"/>
              <a:t>Clique para editar o título Mestre</a:t>
            </a:r>
            <a:endParaRPr lang="en-US" dirty="0"/>
          </a:p>
        </p:txBody>
      </p:sp>
      <p:sp>
        <p:nvSpPr>
          <p:cNvPr id="15" name="Espaço Reservado para Texto 14">
            <a:extLst>
              <a:ext uri="{FF2B5EF4-FFF2-40B4-BE49-F238E27FC236}">
                <a16:creationId xmlns:a16="http://schemas.microsoft.com/office/drawing/2014/main" id="{E5A7F204-5B4A-D049-8A3B-38935843E7FC}"/>
              </a:ext>
            </a:extLst>
          </p:cNvPr>
          <p:cNvSpPr>
            <a:spLocks noGrp="1"/>
          </p:cNvSpPr>
          <p:nvPr>
            <p:ph type="body" sz="quarter" idx="13"/>
          </p:nvPr>
        </p:nvSpPr>
        <p:spPr>
          <a:xfrm>
            <a:off x="518895" y="1414464"/>
            <a:ext cx="6518711" cy="8109099"/>
          </a:xfrm>
        </p:spPr>
        <p:txBody>
          <a:bodyPr>
            <a:normAutofit/>
          </a:bodyPr>
          <a:lstStyle>
            <a:lvl1pPr>
              <a:lnSpc>
                <a:spcPct val="100000"/>
              </a:lnSpc>
              <a:spcBef>
                <a:spcPts val="0"/>
              </a:spcBef>
              <a:defRPr sz="1000"/>
            </a:lvl1pPr>
          </a:lstStyle>
          <a:p>
            <a:pPr lvl="0"/>
            <a:r>
              <a:rPr lang="pt-BR" dirty="0"/>
              <a:t>Clique para editar os estilos de texto Mestres</a:t>
            </a:r>
          </a:p>
        </p:txBody>
      </p:sp>
      <p:sp>
        <p:nvSpPr>
          <p:cNvPr id="3" name="Espaço Reservado para Número de Slide 2">
            <a:extLst>
              <a:ext uri="{FF2B5EF4-FFF2-40B4-BE49-F238E27FC236}">
                <a16:creationId xmlns:a16="http://schemas.microsoft.com/office/drawing/2014/main" id="{6477D5CB-914C-D14A-91CE-D8B74E7CDC6F}"/>
              </a:ext>
            </a:extLst>
          </p:cNvPr>
          <p:cNvSpPr>
            <a:spLocks noGrp="1"/>
          </p:cNvSpPr>
          <p:nvPr userDrawn="1">
            <p:ph type="sldNum" sz="quarter" idx="14"/>
          </p:nvPr>
        </p:nvSpPr>
        <p:spPr/>
        <p:txBody>
          <a:bodyPr/>
          <a:lstStyle>
            <a:lvl1pPr>
              <a:defRPr>
                <a:solidFill>
                  <a:srgbClr val="DFD6C5"/>
                </a:solidFill>
              </a:defRPr>
            </a:lvl1pPr>
          </a:lstStyle>
          <a:p>
            <a:fld id="{2918738B-890B-C14B-B8FB-C18FDC9D25A9}" type="slidenum">
              <a:rPr lang="pt-BR" smtClean="0"/>
              <a:pPr/>
              <a:t>‹nº›</a:t>
            </a:fld>
            <a:endParaRPr lang="pt-BR" dirty="0"/>
          </a:p>
        </p:txBody>
      </p:sp>
      <p:grpSp>
        <p:nvGrpSpPr>
          <p:cNvPr id="4" name="Agrupar 3">
            <a:extLst>
              <a:ext uri="{FF2B5EF4-FFF2-40B4-BE49-F238E27FC236}">
                <a16:creationId xmlns:a16="http://schemas.microsoft.com/office/drawing/2014/main" id="{F308A8A5-096C-61BC-FDC7-08B1007A078E}"/>
              </a:ext>
            </a:extLst>
          </p:cNvPr>
          <p:cNvGrpSpPr/>
          <p:nvPr userDrawn="1"/>
        </p:nvGrpSpPr>
        <p:grpSpPr>
          <a:xfrm>
            <a:off x="581248" y="10263262"/>
            <a:ext cx="3208412" cy="326358"/>
            <a:chOff x="581492" y="10263262"/>
            <a:chExt cx="3209760" cy="326358"/>
          </a:xfrm>
        </p:grpSpPr>
        <p:pic>
          <p:nvPicPr>
            <p:cNvPr id="12" name="Gráfico 11" descr="Área de Transferência com preenchimento sólido">
              <a:hlinkClick r:id="rId2" action="ppaction://hlinksldjump"/>
              <a:extLst>
                <a:ext uri="{FF2B5EF4-FFF2-40B4-BE49-F238E27FC236}">
                  <a16:creationId xmlns:a16="http://schemas.microsoft.com/office/drawing/2014/main" id="{BA50B80F-54BF-8E60-3540-0642DF0511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70" y="10338249"/>
              <a:ext cx="251370" cy="251371"/>
            </a:xfrm>
            <a:prstGeom prst="rect">
              <a:avLst/>
            </a:prstGeom>
          </p:spPr>
        </p:pic>
        <p:pic>
          <p:nvPicPr>
            <p:cNvPr id="17" name="Gráfico 16" descr="Rota (dois pinos em um caminho) com preenchimento sólido">
              <a:hlinkClick r:id="rId5" action="ppaction://hlinksldjump"/>
              <a:extLst>
                <a:ext uri="{FF2B5EF4-FFF2-40B4-BE49-F238E27FC236}">
                  <a16:creationId xmlns:a16="http://schemas.microsoft.com/office/drawing/2014/main" id="{1D170B55-89BA-086B-711A-70DDE7FD85B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492" y="10311056"/>
              <a:ext cx="278563" cy="278564"/>
            </a:xfrm>
            <a:prstGeom prst="rect">
              <a:avLst/>
            </a:prstGeom>
          </p:spPr>
        </p:pic>
        <p:pic>
          <p:nvPicPr>
            <p:cNvPr id="18" name="Gráfico 17" descr="Velocímetro baixo com preenchimento sólido">
              <a:hlinkClick r:id="rId8" action="ppaction://hlinksldjump"/>
              <a:extLst>
                <a:ext uri="{FF2B5EF4-FFF2-40B4-BE49-F238E27FC236}">
                  <a16:creationId xmlns:a16="http://schemas.microsoft.com/office/drawing/2014/main" id="{C532447E-B2AC-9EEA-BC1D-D9ABBE4758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90108" y="10263262"/>
              <a:ext cx="326357" cy="326358"/>
            </a:xfrm>
            <a:prstGeom prst="rect">
              <a:avLst/>
            </a:prstGeom>
          </p:spPr>
        </p:pic>
        <p:pic>
          <p:nvPicPr>
            <p:cNvPr id="19" name="Gráfico 18" descr="Apresentação com gráfico de pizza com preenchimento sólido">
              <a:hlinkClick r:id="rId11" action="ppaction://hlinksldjump"/>
              <a:extLst>
                <a:ext uri="{FF2B5EF4-FFF2-40B4-BE49-F238E27FC236}">
                  <a16:creationId xmlns:a16="http://schemas.microsoft.com/office/drawing/2014/main" id="{AAA9B06B-33FC-95C9-C612-AA72D7C92BB2}"/>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40445" y="10276571"/>
              <a:ext cx="313048" cy="313049"/>
            </a:xfrm>
            <a:prstGeom prst="rect">
              <a:avLst/>
            </a:prstGeom>
          </p:spPr>
        </p:pic>
        <p:pic>
          <p:nvPicPr>
            <p:cNvPr id="20" name="Gráfico 19" descr="Empréstimo com preenchimento sólido">
              <a:hlinkClick r:id="rId14" action="ppaction://hlinksldjump"/>
              <a:extLst>
                <a:ext uri="{FF2B5EF4-FFF2-40B4-BE49-F238E27FC236}">
                  <a16:creationId xmlns:a16="http://schemas.microsoft.com/office/drawing/2014/main" id="{B6B20A7D-63F9-1BEC-C9BD-785625530380}"/>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23565" y="10309354"/>
              <a:ext cx="280265" cy="280266"/>
            </a:xfrm>
            <a:prstGeom prst="rect">
              <a:avLst/>
            </a:prstGeom>
          </p:spPr>
        </p:pic>
        <p:pic>
          <p:nvPicPr>
            <p:cNvPr id="21" name="Gráfico 20" descr="Gráfico de barras com tendência ascendente com preenchimento sólido">
              <a:hlinkClick r:id="rId17" action="ppaction://hlinksldjump"/>
              <a:extLst>
                <a:ext uri="{FF2B5EF4-FFF2-40B4-BE49-F238E27FC236}">
                  <a16:creationId xmlns:a16="http://schemas.microsoft.com/office/drawing/2014/main" id="{19A55DEC-0818-8DBD-C1AF-73DCE7A5D509}"/>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506685" y="10309354"/>
              <a:ext cx="280265" cy="280266"/>
            </a:xfrm>
            <a:prstGeom prst="rect">
              <a:avLst/>
            </a:prstGeom>
          </p:spPr>
        </p:pic>
        <p:pic>
          <p:nvPicPr>
            <p:cNvPr id="22" name="Gráfico 21" descr="Trabalhador de construção com preenchimento sólido">
              <a:hlinkClick r:id="rId20" action="ppaction://hlinksldjump"/>
              <a:extLst>
                <a:ext uri="{FF2B5EF4-FFF2-40B4-BE49-F238E27FC236}">
                  <a16:creationId xmlns:a16="http://schemas.microsoft.com/office/drawing/2014/main" id="{D39B6DF8-88C5-106B-4C4C-E6CE2D391893}"/>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84655" y="10304205"/>
              <a:ext cx="285415" cy="285415"/>
            </a:xfrm>
            <a:prstGeom prst="rect">
              <a:avLst/>
            </a:prstGeom>
          </p:spPr>
        </p:pic>
        <p:pic>
          <p:nvPicPr>
            <p:cNvPr id="23" name="Gráfico 22" descr="Câmera com preenchimento sólido">
              <a:hlinkClick r:id="rId23" action="ppaction://hlinksldjump"/>
              <a:extLst>
                <a:ext uri="{FF2B5EF4-FFF2-40B4-BE49-F238E27FC236}">
                  <a16:creationId xmlns:a16="http://schemas.microsoft.com/office/drawing/2014/main" id="{657FA068-6116-B65D-596A-2C83DA468978}"/>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853080" y="10293654"/>
              <a:ext cx="295965" cy="295965"/>
            </a:xfrm>
            <a:prstGeom prst="rect">
              <a:avLst/>
            </a:prstGeom>
          </p:spPr>
        </p:pic>
        <p:pic>
          <p:nvPicPr>
            <p:cNvPr id="24" name="Gráfico 23" descr="Martelo com preenchimento sólido">
              <a:hlinkClick r:id="rId26" action="ppaction://hlinksldjump"/>
              <a:extLst>
                <a:ext uri="{FF2B5EF4-FFF2-40B4-BE49-F238E27FC236}">
                  <a16:creationId xmlns:a16="http://schemas.microsoft.com/office/drawing/2014/main" id="{E76A75C8-2A42-0B5C-DEF6-017DA91134E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3185660" y="10293654"/>
              <a:ext cx="295966" cy="295966"/>
            </a:xfrm>
            <a:prstGeom prst="rect">
              <a:avLst/>
            </a:prstGeom>
          </p:spPr>
        </p:pic>
        <p:pic>
          <p:nvPicPr>
            <p:cNvPr id="25" name="Gráfico 24" descr="Documento com preenchimento sólido">
              <a:hlinkClick r:id="rId29" action="ppaction://hlinksldjump"/>
              <a:extLst>
                <a:ext uri="{FF2B5EF4-FFF2-40B4-BE49-F238E27FC236}">
                  <a16:creationId xmlns:a16="http://schemas.microsoft.com/office/drawing/2014/main" id="{AE31B38A-23CC-D14E-8BF8-999279E03808}"/>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3518243" y="10316611"/>
              <a:ext cx="273009" cy="273009"/>
            </a:xfrm>
            <a:prstGeom prst="rect">
              <a:avLst/>
            </a:prstGeom>
          </p:spPr>
        </p:pic>
      </p:grpSp>
    </p:spTree>
    <p:extLst>
      <p:ext uri="{BB962C8B-B14F-4D97-AF65-F5344CB8AC3E}">
        <p14:creationId xmlns:p14="http://schemas.microsoft.com/office/powerpoint/2010/main" val="130616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510" y="569242"/>
            <a:ext cx="6517481" cy="2066590"/>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519510" y="2846200"/>
            <a:ext cx="6517481" cy="6783857"/>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519509" y="9909729"/>
            <a:ext cx="1700213"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58D8BBE4-E125-4934-8BB7-C7AB2EAFECD6}" type="datetimeFigureOut">
              <a:rPr lang="pt-BR" smtClean="0"/>
              <a:t>13/12/2024</a:t>
            </a:fld>
            <a:endParaRPr lang="pt-BR"/>
          </a:p>
        </p:txBody>
      </p:sp>
      <p:sp>
        <p:nvSpPr>
          <p:cNvPr id="5" name="Footer Placeholder 4"/>
          <p:cNvSpPr>
            <a:spLocks noGrp="1"/>
          </p:cNvSpPr>
          <p:nvPr>
            <p:ph type="ftr" sz="quarter" idx="3"/>
          </p:nvPr>
        </p:nvSpPr>
        <p:spPr>
          <a:xfrm>
            <a:off x="2503091" y="9909729"/>
            <a:ext cx="2550319"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5336778" y="9909729"/>
            <a:ext cx="1700213"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2A32513F-0F3D-43F1-8AAE-FD3C6938D239}" type="slidenum">
              <a:rPr lang="pt-BR" smtClean="0"/>
              <a:t>‹nº›</a:t>
            </a:fld>
            <a:endParaRPr lang="pt-BR"/>
          </a:p>
        </p:txBody>
      </p:sp>
    </p:spTree>
    <p:extLst>
      <p:ext uri="{BB962C8B-B14F-4D97-AF65-F5344CB8AC3E}">
        <p14:creationId xmlns:p14="http://schemas.microsoft.com/office/powerpoint/2010/main" val="4174390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755660" rtl="0" eaLnBrk="1" latinLnBrk="0" hangingPunct="1">
        <a:lnSpc>
          <a:spcPct val="90000"/>
        </a:lnSpc>
        <a:spcBef>
          <a:spcPct val="0"/>
        </a:spcBef>
        <a:buNone/>
        <a:defRPr sz="3636" kern="1200">
          <a:solidFill>
            <a:schemeClr val="tx1"/>
          </a:solidFill>
          <a:latin typeface="+mj-lt"/>
          <a:ea typeface="+mj-ea"/>
          <a:cs typeface="+mj-cs"/>
        </a:defRPr>
      </a:lvl1pPr>
    </p:titleStyle>
    <p:body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660" rtl="0" eaLnBrk="1" latinLnBrk="0" hangingPunct="1">
        <a:defRPr sz="1488" kern="1200">
          <a:solidFill>
            <a:schemeClr val="tx1"/>
          </a:solidFill>
          <a:latin typeface="+mn-lt"/>
          <a:ea typeface="+mn-ea"/>
          <a:cs typeface="+mn-cs"/>
        </a:defRPr>
      </a:lvl1pPr>
      <a:lvl2pPr marL="377830" algn="l" defTabSz="755660" rtl="0" eaLnBrk="1" latinLnBrk="0" hangingPunct="1">
        <a:defRPr sz="1488" kern="1200">
          <a:solidFill>
            <a:schemeClr val="tx1"/>
          </a:solidFill>
          <a:latin typeface="+mn-lt"/>
          <a:ea typeface="+mn-ea"/>
          <a:cs typeface="+mn-cs"/>
        </a:defRPr>
      </a:lvl2pPr>
      <a:lvl3pPr marL="755660" algn="l" defTabSz="755660" rtl="0" eaLnBrk="1" latinLnBrk="0" hangingPunct="1">
        <a:defRPr sz="1488" kern="1200">
          <a:solidFill>
            <a:schemeClr val="tx1"/>
          </a:solidFill>
          <a:latin typeface="+mn-lt"/>
          <a:ea typeface="+mn-ea"/>
          <a:cs typeface="+mn-cs"/>
        </a:defRPr>
      </a:lvl3pPr>
      <a:lvl4pPr marL="1133490" algn="l" defTabSz="755660" rtl="0" eaLnBrk="1" latinLnBrk="0" hangingPunct="1">
        <a:defRPr sz="1488" kern="1200">
          <a:solidFill>
            <a:schemeClr val="tx1"/>
          </a:solidFill>
          <a:latin typeface="+mn-lt"/>
          <a:ea typeface="+mn-ea"/>
          <a:cs typeface="+mn-cs"/>
        </a:defRPr>
      </a:lvl4pPr>
      <a:lvl5pPr marL="1511320" algn="l" defTabSz="755660" rtl="0" eaLnBrk="1" latinLnBrk="0" hangingPunct="1">
        <a:defRPr sz="1488" kern="1200">
          <a:solidFill>
            <a:schemeClr val="tx1"/>
          </a:solidFill>
          <a:latin typeface="+mn-lt"/>
          <a:ea typeface="+mn-ea"/>
          <a:cs typeface="+mn-cs"/>
        </a:defRPr>
      </a:lvl5pPr>
      <a:lvl6pPr marL="1889150" algn="l" defTabSz="755660" rtl="0" eaLnBrk="1" latinLnBrk="0" hangingPunct="1">
        <a:defRPr sz="1488" kern="1200">
          <a:solidFill>
            <a:schemeClr val="tx1"/>
          </a:solidFill>
          <a:latin typeface="+mn-lt"/>
          <a:ea typeface="+mn-ea"/>
          <a:cs typeface="+mn-cs"/>
        </a:defRPr>
      </a:lvl6pPr>
      <a:lvl7pPr marL="2266980" algn="l" defTabSz="755660" rtl="0" eaLnBrk="1" latinLnBrk="0" hangingPunct="1">
        <a:defRPr sz="1488" kern="1200">
          <a:solidFill>
            <a:schemeClr val="tx1"/>
          </a:solidFill>
          <a:latin typeface="+mn-lt"/>
          <a:ea typeface="+mn-ea"/>
          <a:cs typeface="+mn-cs"/>
        </a:defRPr>
      </a:lvl7pPr>
      <a:lvl8pPr marL="2644811" algn="l" defTabSz="755660" rtl="0" eaLnBrk="1" latinLnBrk="0" hangingPunct="1">
        <a:defRPr sz="1488" kern="1200">
          <a:solidFill>
            <a:schemeClr val="tx1"/>
          </a:solidFill>
          <a:latin typeface="+mn-lt"/>
          <a:ea typeface="+mn-ea"/>
          <a:cs typeface="+mn-cs"/>
        </a:defRPr>
      </a:lvl8pPr>
      <a:lvl9pPr marL="3022641" algn="l" defTabSz="755660"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slide" Target="slide25.xml"/><Relationship Id="rId26" Type="http://schemas.openxmlformats.org/officeDocument/2006/relationships/image" Target="../media/image18.svg"/><Relationship Id="rId39" Type="http://schemas.openxmlformats.org/officeDocument/2006/relationships/image" Target="../media/image27.png"/><Relationship Id="rId21" Type="http://schemas.openxmlformats.org/officeDocument/2006/relationships/slide" Target="slide29.xml"/><Relationship Id="rId34" Type="http://schemas.openxmlformats.org/officeDocument/2006/relationships/image" Target="../media/image26.svg"/><Relationship Id="rId7" Type="http://schemas.openxmlformats.org/officeDocument/2006/relationships/image" Target="../media/image13.png"/><Relationship Id="rId12" Type="http://schemas.openxmlformats.org/officeDocument/2006/relationships/slide" Target="slide17.xml"/><Relationship Id="rId17" Type="http://schemas.openxmlformats.org/officeDocument/2006/relationships/image" Target="../media/image8.svg"/><Relationship Id="rId25" Type="http://schemas.openxmlformats.org/officeDocument/2006/relationships/image" Target="../media/image17.png"/><Relationship Id="rId33" Type="http://schemas.openxmlformats.org/officeDocument/2006/relationships/image" Target="../media/image25.png"/><Relationship Id="rId38"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image" Target="../media/image7.png"/><Relationship Id="rId20" Type="http://schemas.openxmlformats.org/officeDocument/2006/relationships/image" Target="../media/image6.svg"/><Relationship Id="rId29"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 Target="slide11.xml"/><Relationship Id="rId11" Type="http://schemas.openxmlformats.org/officeDocument/2006/relationships/image" Target="../media/image12.svg"/><Relationship Id="rId24" Type="http://schemas.openxmlformats.org/officeDocument/2006/relationships/slide" Target="slide44.xml"/><Relationship Id="rId32" Type="http://schemas.openxmlformats.org/officeDocument/2006/relationships/slide" Target="slide2.xml"/><Relationship Id="rId37" Type="http://schemas.openxmlformats.org/officeDocument/2006/relationships/image" Target="../media/image20.svg"/><Relationship Id="rId40" Type="http://schemas.openxmlformats.org/officeDocument/2006/relationships/image" Target="../media/image28.svg"/><Relationship Id="rId5" Type="http://schemas.openxmlformats.org/officeDocument/2006/relationships/image" Target="../media/image2.svg"/><Relationship Id="rId15" Type="http://schemas.openxmlformats.org/officeDocument/2006/relationships/slide" Target="slide21.xml"/><Relationship Id="rId23" Type="http://schemas.openxmlformats.org/officeDocument/2006/relationships/image" Target="../media/image16.svg"/><Relationship Id="rId28" Type="http://schemas.openxmlformats.org/officeDocument/2006/relationships/image" Target="../media/image3.png"/><Relationship Id="rId36" Type="http://schemas.openxmlformats.org/officeDocument/2006/relationships/image" Target="../media/image19.png"/><Relationship Id="rId10" Type="http://schemas.openxmlformats.org/officeDocument/2006/relationships/image" Target="../media/image11.png"/><Relationship Id="rId19" Type="http://schemas.openxmlformats.org/officeDocument/2006/relationships/image" Target="../media/image5.png"/><Relationship Id="rId31" Type="http://schemas.openxmlformats.org/officeDocument/2006/relationships/image" Target="../media/image24.svg"/><Relationship Id="rId4" Type="http://schemas.openxmlformats.org/officeDocument/2006/relationships/image" Target="../media/image1.png"/><Relationship Id="rId9" Type="http://schemas.openxmlformats.org/officeDocument/2006/relationships/slide" Target="slide13.xml"/><Relationship Id="rId14" Type="http://schemas.openxmlformats.org/officeDocument/2006/relationships/image" Target="../media/image10.svg"/><Relationship Id="rId22" Type="http://schemas.openxmlformats.org/officeDocument/2006/relationships/image" Target="../media/image15.png"/><Relationship Id="rId27" Type="http://schemas.openxmlformats.org/officeDocument/2006/relationships/slide" Target="slide3.xml"/><Relationship Id="rId30" Type="http://schemas.openxmlformats.org/officeDocument/2006/relationships/image" Target="../media/image23.png"/><Relationship Id="rId35" Type="http://schemas.openxmlformats.org/officeDocument/2006/relationships/slide" Target="slide47.xml"/><Relationship Id="rId8" Type="http://schemas.openxmlformats.org/officeDocument/2006/relationships/image" Target="../media/image14.svg"/><Relationship Id="rId3"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3.xml"/><Relationship Id="rId7" Type="http://schemas.openxmlformats.org/officeDocument/2006/relationships/slide" Target="slide2.xml"/><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1.xml"/><Relationship Id="rId16" Type="http://schemas.openxmlformats.org/officeDocument/2006/relationships/slide" Target="slide29.xml"/><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slide" Target="slide11.xml"/><Relationship Id="rId5" Type="http://schemas.openxmlformats.org/officeDocument/2006/relationships/image" Target="../media/image4.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3.png"/><Relationship Id="rId9" Type="http://schemas.openxmlformats.org/officeDocument/2006/relationships/image" Target="../media/image26.svg"/><Relationship Id="rId14" Type="http://schemas.openxmlformats.org/officeDocument/2006/relationships/slide" Target="slide21.xml"/></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26" Type="http://schemas.openxmlformats.org/officeDocument/2006/relationships/slide" Target="slide17.xml"/><Relationship Id="rId3" Type="http://schemas.openxmlformats.org/officeDocument/2006/relationships/slide" Target="slide3.xml"/><Relationship Id="rId21" Type="http://schemas.openxmlformats.org/officeDocument/2006/relationships/image" Target="../media/image25.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svg"/><Relationship Id="rId25" Type="http://schemas.openxmlformats.org/officeDocument/2006/relationships/slide" Target="slide13.xml"/><Relationship Id="rId2" Type="http://schemas.openxmlformats.org/officeDocument/2006/relationships/image" Target="../media/image22.png"/><Relationship Id="rId16" Type="http://schemas.openxmlformats.org/officeDocument/2006/relationships/image" Target="../media/image39.png"/><Relationship Id="rId20" Type="http://schemas.openxmlformats.org/officeDocument/2006/relationships/slide" Target="slide2.xml"/><Relationship Id="rId29"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24" Type="http://schemas.openxmlformats.org/officeDocument/2006/relationships/slide" Target="slide11.xml"/><Relationship Id="rId32" Type="http://schemas.openxmlformats.org/officeDocument/2006/relationships/slide" Target="slide47.xml"/><Relationship Id="rId5" Type="http://schemas.openxmlformats.org/officeDocument/2006/relationships/image" Target="../media/image4.svg"/><Relationship Id="rId15" Type="http://schemas.openxmlformats.org/officeDocument/2006/relationships/image" Target="../media/image38.png"/><Relationship Id="rId23" Type="http://schemas.openxmlformats.org/officeDocument/2006/relationships/slide" Target="slide5.xml"/><Relationship Id="rId28" Type="http://schemas.openxmlformats.org/officeDocument/2006/relationships/slide" Target="slide25.xml"/><Relationship Id="rId10" Type="http://schemas.openxmlformats.org/officeDocument/2006/relationships/image" Target="../media/image33.png"/><Relationship Id="rId19" Type="http://schemas.openxmlformats.org/officeDocument/2006/relationships/image" Target="../media/image42.svg"/><Relationship Id="rId31" Type="http://schemas.openxmlformats.org/officeDocument/2006/relationships/slide" Target="slide44.xml"/><Relationship Id="rId4" Type="http://schemas.openxmlformats.org/officeDocument/2006/relationships/image" Target="../media/image3.png"/><Relationship Id="rId9" Type="http://schemas.openxmlformats.org/officeDocument/2006/relationships/image" Target="../media/image32.png"/><Relationship Id="rId14" Type="http://schemas.openxmlformats.org/officeDocument/2006/relationships/image" Target="../media/image37.png"/><Relationship Id="rId22" Type="http://schemas.openxmlformats.org/officeDocument/2006/relationships/image" Target="../media/image26.svg"/><Relationship Id="rId27" Type="http://schemas.openxmlformats.org/officeDocument/2006/relationships/slide" Target="slide21.xml"/><Relationship Id="rId30" Type="http://schemas.openxmlformats.org/officeDocument/2006/relationships/slide" Target="slide35.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5.xml"/><Relationship Id="rId7" Type="http://schemas.openxmlformats.org/officeDocument/2006/relationships/slide" Target="slide2.xml"/><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2.xml"/><Relationship Id="rId16" Type="http://schemas.openxmlformats.org/officeDocument/2006/relationships/slide" Target="slide29.xml"/><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slide" Target="slide11.xml"/><Relationship Id="rId5" Type="http://schemas.openxmlformats.org/officeDocument/2006/relationships/image" Target="../media/image2.svg"/><Relationship Id="rId15" Type="http://schemas.openxmlformats.org/officeDocument/2006/relationships/slide" Target="slide25.xml"/><Relationship Id="rId10" Type="http://schemas.openxmlformats.org/officeDocument/2006/relationships/slide" Target="slide3.xml"/><Relationship Id="rId19" Type="http://schemas.openxmlformats.org/officeDocument/2006/relationships/slide" Target="slide47.xml"/><Relationship Id="rId4" Type="http://schemas.openxmlformats.org/officeDocument/2006/relationships/image" Target="../media/image1.png"/><Relationship Id="rId9" Type="http://schemas.openxmlformats.org/officeDocument/2006/relationships/image" Target="../media/image26.svg"/><Relationship Id="rId14" Type="http://schemas.openxmlformats.org/officeDocument/2006/relationships/slide" Target="slide21.xml"/></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6.xml"/><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png"/><Relationship Id="rId9" Type="http://schemas.openxmlformats.org/officeDocument/2006/relationships/slide" Target="slide3.xml"/><Relationship Id="rId14" Type="http://schemas.openxmlformats.org/officeDocument/2006/relationships/slide" Target="slide21.xml"/></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6.xml"/><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png"/><Relationship Id="rId9" Type="http://schemas.openxmlformats.org/officeDocument/2006/relationships/slide" Target="slide3.xml"/><Relationship Id="rId14" Type="http://schemas.openxmlformats.org/officeDocument/2006/relationships/slide" Target="slide21.xml"/></Relationships>
</file>

<file path=ppt/slides/_rels/slide8.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6.xml"/><Relationship Id="rId21" Type="http://schemas.openxmlformats.org/officeDocument/2006/relationships/image" Target="../media/image44.jp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43.jp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png"/><Relationship Id="rId9" Type="http://schemas.openxmlformats.org/officeDocument/2006/relationships/slide" Target="slide3.xml"/><Relationship Id="rId14" Type="http://schemas.openxmlformats.org/officeDocument/2006/relationships/slide" Target="slide21.xml"/><Relationship Id="rId22" Type="http://schemas.openxmlformats.org/officeDocument/2006/relationships/image" Target="../media/image45.jp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26.svg"/><Relationship Id="rId18" Type="http://schemas.openxmlformats.org/officeDocument/2006/relationships/slide" Target="slide17.xml"/><Relationship Id="rId3" Type="http://schemas.openxmlformats.org/officeDocument/2006/relationships/slide" Target="slide6.xml"/><Relationship Id="rId21" Type="http://schemas.openxmlformats.org/officeDocument/2006/relationships/slide" Target="slide29.xml"/><Relationship Id="rId7" Type="http://schemas.openxmlformats.org/officeDocument/2006/relationships/image" Target="../media/image47.svg"/><Relationship Id="rId12" Type="http://schemas.openxmlformats.org/officeDocument/2006/relationships/image" Target="../media/image25.png"/><Relationship Id="rId17" Type="http://schemas.openxmlformats.org/officeDocument/2006/relationships/slide" Target="slide13.xml"/><Relationship Id="rId2" Type="http://schemas.openxmlformats.org/officeDocument/2006/relationships/image" Target="../media/image22.png"/><Relationship Id="rId16" Type="http://schemas.openxmlformats.org/officeDocument/2006/relationships/slide" Target="slide11.xml"/><Relationship Id="rId20" Type="http://schemas.openxmlformats.org/officeDocument/2006/relationships/slide" Target="slide25.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slide" Target="slide2.xml"/><Relationship Id="rId24" Type="http://schemas.openxmlformats.org/officeDocument/2006/relationships/slide" Target="slide47.xml"/><Relationship Id="rId5" Type="http://schemas.openxmlformats.org/officeDocument/2006/relationships/image" Target="../media/image2.svg"/><Relationship Id="rId15" Type="http://schemas.openxmlformats.org/officeDocument/2006/relationships/slide" Target="slide5.xml"/><Relationship Id="rId23" Type="http://schemas.openxmlformats.org/officeDocument/2006/relationships/slide" Target="slide44.xml"/><Relationship Id="rId10" Type="http://schemas.openxmlformats.org/officeDocument/2006/relationships/image" Target="../media/image43.jpg"/><Relationship Id="rId19" Type="http://schemas.openxmlformats.org/officeDocument/2006/relationships/slide" Target="slide21.xml"/><Relationship Id="rId4" Type="http://schemas.openxmlformats.org/officeDocument/2006/relationships/image" Target="../media/image1.png"/><Relationship Id="rId9" Type="http://schemas.openxmlformats.org/officeDocument/2006/relationships/image" Target="../media/image49.svg"/><Relationship Id="rId14" Type="http://schemas.openxmlformats.org/officeDocument/2006/relationships/slide" Target="slide3.xml"/><Relationship Id="rId22" Type="http://schemas.openxmlformats.org/officeDocument/2006/relationships/slide" Target="slide35.xml"/></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6.xml"/><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png"/><Relationship Id="rId9" Type="http://schemas.openxmlformats.org/officeDocument/2006/relationships/slide" Target="slide3.xml"/><Relationship Id="rId14" Type="http://schemas.openxmlformats.org/officeDocument/2006/relationships/slide" Target="slide21.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slide" Target="slide30.xml"/><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notesSlide" Target="../notesSlides/notesSlide3.xml"/><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4.xml"/><Relationship Id="rId6" Type="http://schemas.openxmlformats.org/officeDocument/2006/relationships/image" Target="../media/image22.png"/><Relationship Id="rId11" Type="http://schemas.openxmlformats.org/officeDocument/2006/relationships/slide" Target="slide5.xml"/><Relationship Id="rId5" Type="http://schemas.openxmlformats.org/officeDocument/2006/relationships/image" Target="../media/image14.sv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13.png"/><Relationship Id="rId9" Type="http://schemas.openxmlformats.org/officeDocument/2006/relationships/image" Target="../media/image26.svg"/><Relationship Id="rId14" Type="http://schemas.openxmlformats.org/officeDocument/2006/relationships/slide" Target="slide17.xml"/></Relationships>
</file>

<file path=ppt/slides/_rels/slide12.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36.xml"/><Relationship Id="rId21" Type="http://schemas.openxmlformats.org/officeDocument/2006/relationships/image" Target="../media/image51.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4.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3.png"/><Relationship Id="rId9" Type="http://schemas.openxmlformats.org/officeDocument/2006/relationships/slide" Target="slide3.xml"/><Relationship Id="rId14" Type="http://schemas.openxmlformats.org/officeDocument/2006/relationships/slide" Target="slide21.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44.xml"/><Relationship Id="rId3" Type="http://schemas.openxmlformats.org/officeDocument/2006/relationships/slide" Target="slide17.xml"/><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35.xml"/><Relationship Id="rId2" Type="http://schemas.openxmlformats.org/officeDocument/2006/relationships/notesSlide" Target="../notesSlides/notesSlide4.xml"/><Relationship Id="rId16" Type="http://schemas.openxmlformats.org/officeDocument/2006/relationships/slide" Target="slide29.xml"/><Relationship Id="rId1" Type="http://schemas.openxmlformats.org/officeDocument/2006/relationships/slideLayout" Target="../slideLayouts/slideLayout15.xml"/><Relationship Id="rId6" Type="http://schemas.openxmlformats.org/officeDocument/2006/relationships/image" Target="../media/image22.png"/><Relationship Id="rId11" Type="http://schemas.openxmlformats.org/officeDocument/2006/relationships/slide" Target="slide5.xml"/><Relationship Id="rId5" Type="http://schemas.openxmlformats.org/officeDocument/2006/relationships/image" Target="../media/image12.svg"/><Relationship Id="rId15" Type="http://schemas.openxmlformats.org/officeDocument/2006/relationships/slide" Target="slide25.xml"/><Relationship Id="rId10" Type="http://schemas.openxmlformats.org/officeDocument/2006/relationships/slide" Target="slide3.xml"/><Relationship Id="rId19" Type="http://schemas.openxmlformats.org/officeDocument/2006/relationships/slide" Target="slide47.xml"/><Relationship Id="rId4" Type="http://schemas.openxmlformats.org/officeDocument/2006/relationships/image" Target="../media/image11.png"/><Relationship Id="rId9" Type="http://schemas.openxmlformats.org/officeDocument/2006/relationships/image" Target="../media/image26.svg"/><Relationship Id="rId14" Type="http://schemas.openxmlformats.org/officeDocument/2006/relationships/slide" Target="slide21.xml"/></Relationships>
</file>

<file path=ppt/slides/_rels/slide14.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28.xml"/><Relationship Id="rId21" Type="http://schemas.openxmlformats.org/officeDocument/2006/relationships/image" Target="../media/image53.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1.png"/><Relationship Id="rId9" Type="http://schemas.openxmlformats.org/officeDocument/2006/relationships/slide" Target="slide3.xml"/><Relationship Id="rId14" Type="http://schemas.openxmlformats.org/officeDocument/2006/relationships/slide" Target="slide21.xml"/></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28.xml"/><Relationship Id="rId21" Type="http://schemas.openxmlformats.org/officeDocument/2006/relationships/image" Target="../media/image55.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1.png"/><Relationship Id="rId9" Type="http://schemas.openxmlformats.org/officeDocument/2006/relationships/slide" Target="slide3.xml"/><Relationship Id="rId14" Type="http://schemas.openxmlformats.org/officeDocument/2006/relationships/slide" Target="slide21.xml"/></Relationships>
</file>

<file path=ppt/slides/_rels/slide1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slide" Target="slide27.xml"/><Relationship Id="rId21" Type="http://schemas.openxmlformats.org/officeDocument/2006/relationships/image" Target="../media/image5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56.emf"/><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2.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1.png"/><Relationship Id="rId9" Type="http://schemas.openxmlformats.org/officeDocument/2006/relationships/slide" Target="slide3.xml"/><Relationship Id="rId14" Type="http://schemas.openxmlformats.org/officeDocument/2006/relationships/slide" Target="slide21.xml"/><Relationship Id="rId22"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9.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5.xml"/><Relationship Id="rId16" Type="http://schemas.openxmlformats.org/officeDocument/2006/relationships/slide" Target="slide29.xml"/><Relationship Id="rId1" Type="http://schemas.openxmlformats.org/officeDocument/2006/relationships/slideLayout" Target="../slideLayouts/slideLayout16.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0.svg"/><Relationship Id="rId9" Type="http://schemas.openxmlformats.org/officeDocument/2006/relationships/slide" Target="slide3.xml"/><Relationship Id="rId14" Type="http://schemas.openxmlformats.org/officeDocument/2006/relationships/slide" Target="slide21.xml"/></Relationships>
</file>

<file path=ppt/slides/_rels/slide18.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7.xml"/><Relationship Id="rId3" Type="http://schemas.openxmlformats.org/officeDocument/2006/relationships/slide" Target="slide25.xml"/><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0.svg"/><Relationship Id="rId15" Type="http://schemas.openxmlformats.org/officeDocument/2006/relationships/slide" Target="slide29.xml"/><Relationship Id="rId10" Type="http://schemas.openxmlformats.org/officeDocument/2006/relationships/slide" Target="slide5.xml"/><Relationship Id="rId19" Type="http://schemas.openxmlformats.org/officeDocument/2006/relationships/image" Target="../media/image59.png"/><Relationship Id="rId4" Type="http://schemas.openxmlformats.org/officeDocument/2006/relationships/image" Target="../media/image9.png"/><Relationship Id="rId9" Type="http://schemas.openxmlformats.org/officeDocument/2006/relationships/slide" Target="slide3.xml"/><Relationship Id="rId14" Type="http://schemas.openxmlformats.org/officeDocument/2006/relationships/slide" Target="slide21.xml"/></Relationships>
</file>

<file path=ppt/slides/_rels/slide19.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7.xml"/><Relationship Id="rId3" Type="http://schemas.openxmlformats.org/officeDocument/2006/relationships/slide" Target="slide25.xml"/><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0.svg"/><Relationship Id="rId15" Type="http://schemas.openxmlformats.org/officeDocument/2006/relationships/slide" Target="slide29.xml"/><Relationship Id="rId10" Type="http://schemas.openxmlformats.org/officeDocument/2006/relationships/slide" Target="slide5.xml"/><Relationship Id="rId19" Type="http://schemas.openxmlformats.org/officeDocument/2006/relationships/image" Target="../media/image61.png"/><Relationship Id="rId4" Type="http://schemas.openxmlformats.org/officeDocument/2006/relationships/image" Target="../media/image9.png"/><Relationship Id="rId9" Type="http://schemas.openxmlformats.org/officeDocument/2006/relationships/slide" Target="slide3.xml"/><Relationship Id="rId14" Type="http://schemas.openxmlformats.org/officeDocument/2006/relationships/slide" Target="slide21.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44.xml"/><Relationship Id="rId3" Type="http://schemas.openxmlformats.org/officeDocument/2006/relationships/slide" Target="slide25.xml"/><Relationship Id="rId21" Type="http://schemas.openxmlformats.org/officeDocument/2006/relationships/image" Target="../media/image64.png"/><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20" Type="http://schemas.openxmlformats.org/officeDocument/2006/relationships/image" Target="../media/image63.emf"/><Relationship Id="rId1" Type="http://schemas.openxmlformats.org/officeDocument/2006/relationships/slideLayout" Target="../slideLayouts/slideLayout1.xml"/><Relationship Id="rId6" Type="http://schemas.openxmlformats.org/officeDocument/2006/relationships/hyperlink" Target="https://www.listadevedores.pgfn.gov.br/" TargetMode="External"/><Relationship Id="rId11" Type="http://schemas.openxmlformats.org/officeDocument/2006/relationships/slide" Target="slide5.xml"/><Relationship Id="rId5" Type="http://schemas.openxmlformats.org/officeDocument/2006/relationships/image" Target="../media/image10.sv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7.xml"/><Relationship Id="rId4" Type="http://schemas.openxmlformats.org/officeDocument/2006/relationships/image" Target="../media/image9.png"/><Relationship Id="rId9" Type="http://schemas.openxmlformats.org/officeDocument/2006/relationships/image" Target="../media/image26.svg"/><Relationship Id="rId14" Type="http://schemas.openxmlformats.org/officeDocument/2006/relationships/slide" Target="slide17.xml"/><Relationship Id="rId22" Type="http://schemas.openxmlformats.org/officeDocument/2006/relationships/image" Target="../media/image65.png"/></Relationships>
</file>

<file path=ppt/slides/_rels/slide21.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6.xml"/><Relationship Id="rId16" Type="http://schemas.openxmlformats.org/officeDocument/2006/relationships/slide" Target="slide29.xml"/><Relationship Id="rId1" Type="http://schemas.openxmlformats.org/officeDocument/2006/relationships/slideLayout" Target="../slideLayouts/slideLayout17.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8.svg"/><Relationship Id="rId9" Type="http://schemas.openxmlformats.org/officeDocument/2006/relationships/slide" Target="slide3.xml"/><Relationship Id="rId14" Type="http://schemas.openxmlformats.org/officeDocument/2006/relationships/slide" Target="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22.png"/><Relationship Id="rId21" Type="http://schemas.openxmlformats.org/officeDocument/2006/relationships/image" Target="../media/image68.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66.emf"/><Relationship Id="rId16" Type="http://schemas.openxmlformats.org/officeDocument/2006/relationships/slide" Target="slide29.xml"/><Relationship Id="rId20"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8.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7.png"/><Relationship Id="rId9" Type="http://schemas.openxmlformats.org/officeDocument/2006/relationships/slide" Target="slide3.xml"/><Relationship Id="rId14" Type="http://schemas.openxmlformats.org/officeDocument/2006/relationships/slide" Target="slide21.xml"/></Relationships>
</file>

<file path=ppt/slides/_rels/slide23.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19" Type="http://schemas.openxmlformats.org/officeDocument/2006/relationships/image" Target="../media/image69.png"/><Relationship Id="rId4" Type="http://schemas.openxmlformats.org/officeDocument/2006/relationships/image" Target="../media/image8.svg"/><Relationship Id="rId9" Type="http://schemas.openxmlformats.org/officeDocument/2006/relationships/slide" Target="slide5.xml"/><Relationship Id="rId14" Type="http://schemas.openxmlformats.org/officeDocument/2006/relationships/slide" Target="slide25.xml"/></Relationships>
</file>

<file path=ppt/slides/_rels/slide24.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26.svg"/><Relationship Id="rId18" Type="http://schemas.openxmlformats.org/officeDocument/2006/relationships/slide" Target="slide17.xml"/><Relationship Id="rId26" Type="http://schemas.openxmlformats.org/officeDocument/2006/relationships/image" Target="../media/image76.png"/><Relationship Id="rId3" Type="http://schemas.openxmlformats.org/officeDocument/2006/relationships/image" Target="../media/image7.png"/><Relationship Id="rId21" Type="http://schemas.openxmlformats.org/officeDocument/2006/relationships/slide" Target="slide29.xml"/><Relationship Id="rId7" Type="http://schemas.openxmlformats.org/officeDocument/2006/relationships/image" Target="../media/image71.png"/><Relationship Id="rId12" Type="http://schemas.openxmlformats.org/officeDocument/2006/relationships/image" Target="../media/image25.png"/><Relationship Id="rId17" Type="http://schemas.openxmlformats.org/officeDocument/2006/relationships/slide" Target="slide13.xml"/><Relationship Id="rId25" Type="http://schemas.openxmlformats.org/officeDocument/2006/relationships/image" Target="../media/image75.png"/><Relationship Id="rId2" Type="http://schemas.openxmlformats.org/officeDocument/2006/relationships/image" Target="../media/image22.png"/><Relationship Id="rId16" Type="http://schemas.openxmlformats.org/officeDocument/2006/relationships/slide" Target="slide11.xml"/><Relationship Id="rId20" Type="http://schemas.openxmlformats.org/officeDocument/2006/relationships/slide" Target="slide25.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slide" Target="slide2.xml"/><Relationship Id="rId24" Type="http://schemas.openxmlformats.org/officeDocument/2006/relationships/slide" Target="slide47.xml"/><Relationship Id="rId5" Type="http://schemas.openxmlformats.org/officeDocument/2006/relationships/image" Target="../media/image70.png"/><Relationship Id="rId15" Type="http://schemas.openxmlformats.org/officeDocument/2006/relationships/slide" Target="slide5.xml"/><Relationship Id="rId23" Type="http://schemas.openxmlformats.org/officeDocument/2006/relationships/slide" Target="slide44.xml"/><Relationship Id="rId10" Type="http://schemas.openxmlformats.org/officeDocument/2006/relationships/image" Target="../media/image74.svg"/><Relationship Id="rId19" Type="http://schemas.openxmlformats.org/officeDocument/2006/relationships/slide" Target="slide21.xml"/><Relationship Id="rId4" Type="http://schemas.openxmlformats.org/officeDocument/2006/relationships/image" Target="../media/image8.svg"/><Relationship Id="rId9" Type="http://schemas.openxmlformats.org/officeDocument/2006/relationships/image" Target="../media/image73.png"/><Relationship Id="rId14" Type="http://schemas.openxmlformats.org/officeDocument/2006/relationships/slide" Target="slide3.xml"/><Relationship Id="rId22" Type="http://schemas.openxmlformats.org/officeDocument/2006/relationships/slide" Target="slide35.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slide" Target="slide30.xml"/><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notesSlide" Target="../notesSlides/notesSlide7.xml"/><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8.xml"/><Relationship Id="rId6" Type="http://schemas.openxmlformats.org/officeDocument/2006/relationships/image" Target="../media/image22.png"/><Relationship Id="rId11" Type="http://schemas.openxmlformats.org/officeDocument/2006/relationships/slide" Target="slide5.xml"/><Relationship Id="rId5" Type="http://schemas.openxmlformats.org/officeDocument/2006/relationships/image" Target="../media/image6.sv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5.png"/><Relationship Id="rId9" Type="http://schemas.openxmlformats.org/officeDocument/2006/relationships/image" Target="../media/image26.svg"/><Relationship Id="rId14" Type="http://schemas.openxmlformats.org/officeDocument/2006/relationships/slide" Target="slide17.xml"/></Relationships>
</file>

<file path=ppt/slides/_rels/slide26.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5.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19" Type="http://schemas.openxmlformats.org/officeDocument/2006/relationships/image" Target="../media/image77.png"/><Relationship Id="rId4" Type="http://schemas.openxmlformats.org/officeDocument/2006/relationships/image" Target="../media/image6.svg"/><Relationship Id="rId9" Type="http://schemas.openxmlformats.org/officeDocument/2006/relationships/slide" Target="slide5.xml"/><Relationship Id="rId14" Type="http://schemas.openxmlformats.org/officeDocument/2006/relationships/slide" Target="slide25.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image" Target="../media/image5.png"/><Relationship Id="rId21" Type="http://schemas.openxmlformats.org/officeDocument/2006/relationships/image" Target="../media/image81.png"/><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image" Target="../media/image22.png"/><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xml"/><Relationship Id="rId6" Type="http://schemas.openxmlformats.org/officeDocument/2006/relationships/image" Target="../media/image80.svg"/><Relationship Id="rId11" Type="http://schemas.openxmlformats.org/officeDocument/2006/relationships/slide" Target="slide5.xml"/><Relationship Id="rId24" Type="http://schemas.openxmlformats.org/officeDocument/2006/relationships/image" Target="../media/image84.png"/><Relationship Id="rId5" Type="http://schemas.openxmlformats.org/officeDocument/2006/relationships/image" Target="../media/image79.png"/><Relationship Id="rId15" Type="http://schemas.openxmlformats.org/officeDocument/2006/relationships/slide" Target="slide21.xml"/><Relationship Id="rId23" Type="http://schemas.openxmlformats.org/officeDocument/2006/relationships/image" Target="../media/image83.png"/><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6.svg"/><Relationship Id="rId9" Type="http://schemas.openxmlformats.org/officeDocument/2006/relationships/image" Target="../media/image26.svg"/><Relationship Id="rId14" Type="http://schemas.openxmlformats.org/officeDocument/2006/relationships/slide" Target="slide17.xml"/><Relationship Id="rId22" Type="http://schemas.openxmlformats.org/officeDocument/2006/relationships/image" Target="../media/image82.png"/></Relationships>
</file>

<file path=ppt/slides/_rels/slide28.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11.xml"/><Relationship Id="rId18" Type="http://schemas.openxmlformats.org/officeDocument/2006/relationships/slide" Target="slide29.xml"/><Relationship Id="rId3" Type="http://schemas.openxmlformats.org/officeDocument/2006/relationships/image" Target="../media/image5.png"/><Relationship Id="rId21" Type="http://schemas.openxmlformats.org/officeDocument/2006/relationships/slide" Target="slide47.xml"/><Relationship Id="rId7" Type="http://schemas.openxmlformats.org/officeDocument/2006/relationships/image" Target="../media/image87.png"/><Relationship Id="rId12" Type="http://schemas.openxmlformats.org/officeDocument/2006/relationships/slide" Target="slide5.xml"/><Relationship Id="rId17" Type="http://schemas.openxmlformats.org/officeDocument/2006/relationships/slide" Target="slide25.xml"/><Relationship Id="rId2" Type="http://schemas.openxmlformats.org/officeDocument/2006/relationships/image" Target="../media/image22.png"/><Relationship Id="rId16" Type="http://schemas.openxmlformats.org/officeDocument/2006/relationships/slide" Target="slide21.xml"/><Relationship Id="rId20" Type="http://schemas.openxmlformats.org/officeDocument/2006/relationships/slide" Target="slide44.xml"/><Relationship Id="rId1" Type="http://schemas.openxmlformats.org/officeDocument/2006/relationships/slideLayout" Target="../slideLayouts/slideLayout1.xml"/><Relationship Id="rId6" Type="http://schemas.openxmlformats.org/officeDocument/2006/relationships/image" Target="../media/image86.svg"/><Relationship Id="rId11" Type="http://schemas.openxmlformats.org/officeDocument/2006/relationships/slide" Target="slide3.xml"/><Relationship Id="rId5" Type="http://schemas.openxmlformats.org/officeDocument/2006/relationships/image" Target="../media/image85.png"/><Relationship Id="rId15" Type="http://schemas.openxmlformats.org/officeDocument/2006/relationships/slide" Target="slide17.xml"/><Relationship Id="rId10" Type="http://schemas.openxmlformats.org/officeDocument/2006/relationships/image" Target="../media/image26.svg"/><Relationship Id="rId19" Type="http://schemas.openxmlformats.org/officeDocument/2006/relationships/slide" Target="slide35.xml"/><Relationship Id="rId4" Type="http://schemas.openxmlformats.org/officeDocument/2006/relationships/image" Target="../media/image6.svg"/><Relationship Id="rId9" Type="http://schemas.openxmlformats.org/officeDocument/2006/relationships/image" Target="../media/image25.png"/><Relationship Id="rId14" Type="http://schemas.openxmlformats.org/officeDocument/2006/relationships/slide" Target="slide13.xml"/><Relationship Id="rId22" Type="http://schemas.openxmlformats.org/officeDocument/2006/relationships/image" Target="../media/image88.png"/></Relationships>
</file>

<file path=ppt/slides/_rels/slide29.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15.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8.xml"/><Relationship Id="rId16" Type="http://schemas.openxmlformats.org/officeDocument/2006/relationships/slide" Target="slide29.xml"/><Relationship Id="rId1" Type="http://schemas.openxmlformats.org/officeDocument/2006/relationships/slideLayout" Target="../slideLayouts/slideLayout19.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6.svg"/><Relationship Id="rId9" Type="http://schemas.openxmlformats.org/officeDocument/2006/relationships/slide" Target="slide3.xml"/><Relationship Id="rId14" Type="http://schemas.openxmlformats.org/officeDocument/2006/relationships/slide" Target="slide21.xml"/></Relationships>
</file>

<file path=ppt/slides/_rels/slide30.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15.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4" Type="http://schemas.openxmlformats.org/officeDocument/2006/relationships/image" Target="../media/image16.svg"/><Relationship Id="rId9" Type="http://schemas.openxmlformats.org/officeDocument/2006/relationships/slide" Target="slide5.xml"/><Relationship Id="rId14" Type="http://schemas.openxmlformats.org/officeDocument/2006/relationships/slide" Target="slide25.xml"/></Relationships>
</file>

<file path=ppt/slides/_rels/slide31.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15.png"/><Relationship Id="rId21" Type="http://schemas.openxmlformats.org/officeDocument/2006/relationships/image" Target="../media/image91.jp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90.jp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24" Type="http://schemas.openxmlformats.org/officeDocument/2006/relationships/image" Target="../media/image94.jpg"/><Relationship Id="rId5" Type="http://schemas.openxmlformats.org/officeDocument/2006/relationships/slide" Target="slide2.xml"/><Relationship Id="rId15" Type="http://schemas.openxmlformats.org/officeDocument/2006/relationships/slide" Target="slide29.xml"/><Relationship Id="rId23" Type="http://schemas.openxmlformats.org/officeDocument/2006/relationships/image" Target="../media/image93.jpg"/><Relationship Id="rId10" Type="http://schemas.openxmlformats.org/officeDocument/2006/relationships/slide" Target="slide11.xml"/><Relationship Id="rId19" Type="http://schemas.openxmlformats.org/officeDocument/2006/relationships/image" Target="../media/image89.jpg"/><Relationship Id="rId4" Type="http://schemas.openxmlformats.org/officeDocument/2006/relationships/image" Target="../media/image16.svg"/><Relationship Id="rId9" Type="http://schemas.openxmlformats.org/officeDocument/2006/relationships/slide" Target="slide5.xml"/><Relationship Id="rId14" Type="http://schemas.openxmlformats.org/officeDocument/2006/relationships/slide" Target="slide25.xml"/><Relationship Id="rId22" Type="http://schemas.openxmlformats.org/officeDocument/2006/relationships/image" Target="../media/image92.jpg"/></Relationships>
</file>

<file path=ppt/slides/_rels/slide3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15.png"/><Relationship Id="rId21" Type="http://schemas.openxmlformats.org/officeDocument/2006/relationships/image" Target="../media/image97.jp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96.jp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24" Type="http://schemas.openxmlformats.org/officeDocument/2006/relationships/image" Target="../media/image100.jpg"/><Relationship Id="rId5" Type="http://schemas.openxmlformats.org/officeDocument/2006/relationships/slide" Target="slide2.xml"/><Relationship Id="rId15" Type="http://schemas.openxmlformats.org/officeDocument/2006/relationships/slide" Target="slide29.xml"/><Relationship Id="rId23" Type="http://schemas.openxmlformats.org/officeDocument/2006/relationships/image" Target="../media/image99.jpg"/><Relationship Id="rId10" Type="http://schemas.openxmlformats.org/officeDocument/2006/relationships/slide" Target="slide11.xml"/><Relationship Id="rId19" Type="http://schemas.openxmlformats.org/officeDocument/2006/relationships/image" Target="../media/image95.jpg"/><Relationship Id="rId4" Type="http://schemas.openxmlformats.org/officeDocument/2006/relationships/image" Target="../media/image16.svg"/><Relationship Id="rId9" Type="http://schemas.openxmlformats.org/officeDocument/2006/relationships/slide" Target="slide5.xml"/><Relationship Id="rId14" Type="http://schemas.openxmlformats.org/officeDocument/2006/relationships/slide" Target="slide25.xml"/><Relationship Id="rId22" Type="http://schemas.openxmlformats.org/officeDocument/2006/relationships/image" Target="../media/image98.jpg"/></Relationships>
</file>

<file path=ppt/slides/_rels/slide33.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15.png"/><Relationship Id="rId21" Type="http://schemas.openxmlformats.org/officeDocument/2006/relationships/image" Target="../media/image103.jp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102.jp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24" Type="http://schemas.openxmlformats.org/officeDocument/2006/relationships/image" Target="../media/image106.jpg"/><Relationship Id="rId5" Type="http://schemas.openxmlformats.org/officeDocument/2006/relationships/slide" Target="slide2.xml"/><Relationship Id="rId15" Type="http://schemas.openxmlformats.org/officeDocument/2006/relationships/slide" Target="slide29.xml"/><Relationship Id="rId23" Type="http://schemas.openxmlformats.org/officeDocument/2006/relationships/image" Target="../media/image105.jpg"/><Relationship Id="rId10" Type="http://schemas.openxmlformats.org/officeDocument/2006/relationships/slide" Target="slide11.xml"/><Relationship Id="rId19" Type="http://schemas.openxmlformats.org/officeDocument/2006/relationships/image" Target="../media/image101.jpg"/><Relationship Id="rId4" Type="http://schemas.openxmlformats.org/officeDocument/2006/relationships/image" Target="../media/image16.svg"/><Relationship Id="rId9" Type="http://schemas.openxmlformats.org/officeDocument/2006/relationships/slide" Target="slide5.xml"/><Relationship Id="rId14" Type="http://schemas.openxmlformats.org/officeDocument/2006/relationships/slide" Target="slide25.xml"/><Relationship Id="rId22" Type="http://schemas.openxmlformats.org/officeDocument/2006/relationships/image" Target="../media/image104.jpg"/></Relationships>
</file>

<file path=ppt/slides/_rels/slide34.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15.png"/><Relationship Id="rId21" Type="http://schemas.openxmlformats.org/officeDocument/2006/relationships/image" Target="../media/image109.jp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20" Type="http://schemas.openxmlformats.org/officeDocument/2006/relationships/image" Target="../media/image108.jp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24" Type="http://schemas.openxmlformats.org/officeDocument/2006/relationships/image" Target="../media/image112.jpg"/><Relationship Id="rId5" Type="http://schemas.openxmlformats.org/officeDocument/2006/relationships/slide" Target="slide2.xml"/><Relationship Id="rId15" Type="http://schemas.openxmlformats.org/officeDocument/2006/relationships/slide" Target="slide29.xml"/><Relationship Id="rId23" Type="http://schemas.openxmlformats.org/officeDocument/2006/relationships/image" Target="../media/image111.jpg"/><Relationship Id="rId10" Type="http://schemas.openxmlformats.org/officeDocument/2006/relationships/slide" Target="slide11.xml"/><Relationship Id="rId19" Type="http://schemas.openxmlformats.org/officeDocument/2006/relationships/image" Target="../media/image107.jpg"/><Relationship Id="rId4" Type="http://schemas.openxmlformats.org/officeDocument/2006/relationships/image" Target="../media/image16.svg"/><Relationship Id="rId9" Type="http://schemas.openxmlformats.org/officeDocument/2006/relationships/slide" Target="slide5.xml"/><Relationship Id="rId14" Type="http://schemas.openxmlformats.org/officeDocument/2006/relationships/slide" Target="slide25.xml"/><Relationship Id="rId22" Type="http://schemas.openxmlformats.org/officeDocument/2006/relationships/image" Target="../media/image110.jpg"/></Relationships>
</file>

<file path=ppt/slides/_rels/slide35.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9.xml"/><Relationship Id="rId16" Type="http://schemas.openxmlformats.org/officeDocument/2006/relationships/slide" Target="slide29.xml"/><Relationship Id="rId1" Type="http://schemas.openxmlformats.org/officeDocument/2006/relationships/slideLayout" Target="../slideLayouts/slideLayout20.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8.sv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27.png"/><Relationship Id="rId9" Type="http://schemas.openxmlformats.org/officeDocument/2006/relationships/slide" Target="slide3.xml"/><Relationship Id="rId14" Type="http://schemas.openxmlformats.org/officeDocument/2006/relationships/slide" Target="slide21.xml"/></Relationships>
</file>

<file path=ppt/slides/_rels/slide36.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2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4" Type="http://schemas.openxmlformats.org/officeDocument/2006/relationships/image" Target="../media/image28.svg"/><Relationship Id="rId9" Type="http://schemas.openxmlformats.org/officeDocument/2006/relationships/slide" Target="slide5.xml"/><Relationship Id="rId14" Type="http://schemas.openxmlformats.org/officeDocument/2006/relationships/slide" Target="slide25.xml"/></Relationships>
</file>

<file path=ppt/slides/_rels/slide37.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2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4" Type="http://schemas.openxmlformats.org/officeDocument/2006/relationships/image" Target="../media/image28.svg"/><Relationship Id="rId9" Type="http://schemas.openxmlformats.org/officeDocument/2006/relationships/slide" Target="slide5.xml"/><Relationship Id="rId14" Type="http://schemas.openxmlformats.org/officeDocument/2006/relationships/slide" Target="slide25.xml"/></Relationships>
</file>

<file path=ppt/slides/_rels/slide38.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2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4" Type="http://schemas.openxmlformats.org/officeDocument/2006/relationships/image" Target="../media/image28.svg"/><Relationship Id="rId9" Type="http://schemas.openxmlformats.org/officeDocument/2006/relationships/slide" Target="slide5.xml"/><Relationship Id="rId14" Type="http://schemas.openxmlformats.org/officeDocument/2006/relationships/slide" Target="slide25.xml"/></Relationships>
</file>

<file path=ppt/slides/_rels/slide39.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2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13.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28.svg"/><Relationship Id="rId9" Type="http://schemas.openxmlformats.org/officeDocument/2006/relationships/slide" Target="slide3.xml"/><Relationship Id="rId14" Type="http://schemas.openxmlformats.org/officeDocument/2006/relationships/slide" Target="slide21.xml"/></Relationships>
</file>

<file path=ppt/slides/_rels/slide40.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2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14.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28.svg"/><Relationship Id="rId9" Type="http://schemas.openxmlformats.org/officeDocument/2006/relationships/slide" Target="slide3.xml"/><Relationship Id="rId14" Type="http://schemas.openxmlformats.org/officeDocument/2006/relationships/slide" Target="slide21.xml"/></Relationships>
</file>

<file path=ppt/slides/_rels/slide41.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2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115.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28.svg"/><Relationship Id="rId9" Type="http://schemas.openxmlformats.org/officeDocument/2006/relationships/slide" Target="slide3.xml"/><Relationship Id="rId14" Type="http://schemas.openxmlformats.org/officeDocument/2006/relationships/slide" Target="slide21.xml"/></Relationships>
</file>

<file path=ppt/slides/_rels/slide4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2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19" Type="http://schemas.openxmlformats.org/officeDocument/2006/relationships/image" Target="../media/image116.emf"/><Relationship Id="rId4" Type="http://schemas.openxmlformats.org/officeDocument/2006/relationships/image" Target="../media/image28.svg"/><Relationship Id="rId9" Type="http://schemas.openxmlformats.org/officeDocument/2006/relationships/slide" Target="slide5.xml"/><Relationship Id="rId14" Type="http://schemas.openxmlformats.org/officeDocument/2006/relationships/slide" Target="slide25.xml"/></Relationships>
</file>

<file path=ppt/slides/_rels/slide43.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1.xml"/><Relationship Id="rId18" Type="http://schemas.openxmlformats.org/officeDocument/2006/relationships/slide" Target="slide47.xml"/><Relationship Id="rId3" Type="http://schemas.openxmlformats.org/officeDocument/2006/relationships/image" Target="../media/image27.png"/><Relationship Id="rId7" Type="http://schemas.openxmlformats.org/officeDocument/2006/relationships/image" Target="../media/image26.svg"/><Relationship Id="rId12" Type="http://schemas.openxmlformats.org/officeDocument/2006/relationships/slide" Target="slide17.xml"/><Relationship Id="rId17" Type="http://schemas.openxmlformats.org/officeDocument/2006/relationships/slide" Target="slide44.xml"/><Relationship Id="rId2" Type="http://schemas.openxmlformats.org/officeDocument/2006/relationships/image" Target="../media/image22.png"/><Relationship Id="rId16"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29.xml"/><Relationship Id="rId10" Type="http://schemas.openxmlformats.org/officeDocument/2006/relationships/slide" Target="slide11.xml"/><Relationship Id="rId19" Type="http://schemas.openxmlformats.org/officeDocument/2006/relationships/image" Target="../media/image117.emf"/><Relationship Id="rId4" Type="http://schemas.openxmlformats.org/officeDocument/2006/relationships/image" Target="../media/image28.svg"/><Relationship Id="rId9" Type="http://schemas.openxmlformats.org/officeDocument/2006/relationships/slide" Target="slide5.xml"/><Relationship Id="rId14" Type="http://schemas.openxmlformats.org/officeDocument/2006/relationships/slide" Target="slide25.xml"/></Relationships>
</file>

<file path=ppt/slides/_rels/slide44.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1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10.xml"/><Relationship Id="rId16" Type="http://schemas.openxmlformats.org/officeDocument/2006/relationships/slide" Target="slide29.xml"/><Relationship Id="rId1" Type="http://schemas.openxmlformats.org/officeDocument/2006/relationships/slideLayout" Target="../slideLayouts/slideLayout20.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8.svg"/><Relationship Id="rId9" Type="http://schemas.openxmlformats.org/officeDocument/2006/relationships/slide" Target="slide3.xml"/><Relationship Id="rId14" Type="http://schemas.openxmlformats.org/officeDocument/2006/relationships/slide" Target="slide21.xml"/></Relationships>
</file>

<file path=ppt/slides/_rels/slide45.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17.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image" Target="../media/image22.png"/><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hyperlink" Target="https://www.listadevedores.pgfn.gov.br/" TargetMode="External"/><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18.svg"/><Relationship Id="rId9" Type="http://schemas.openxmlformats.org/officeDocument/2006/relationships/slide" Target="slide3.xml"/><Relationship Id="rId14" Type="http://schemas.openxmlformats.org/officeDocument/2006/relationships/slide" Target="slide21.xml"/></Relationships>
</file>

<file path=ppt/slides/_rels/slide46.xml.rels><?xml version="1.0" encoding="UTF-8" standalone="yes"?>
<Relationships xmlns="http://schemas.openxmlformats.org/package/2006/relationships"><Relationship Id="rId8" Type="http://schemas.openxmlformats.org/officeDocument/2006/relationships/image" Target="../media/image121.svg"/><Relationship Id="rId13" Type="http://schemas.openxmlformats.org/officeDocument/2006/relationships/slide" Target="slide5.xml"/><Relationship Id="rId18" Type="http://schemas.openxmlformats.org/officeDocument/2006/relationships/slide" Target="slide25.xml"/><Relationship Id="rId3" Type="http://schemas.openxmlformats.org/officeDocument/2006/relationships/image" Target="../media/image17.png"/><Relationship Id="rId21" Type="http://schemas.openxmlformats.org/officeDocument/2006/relationships/slide" Target="slide44.xml"/><Relationship Id="rId7" Type="http://schemas.openxmlformats.org/officeDocument/2006/relationships/image" Target="../media/image120.png"/><Relationship Id="rId12" Type="http://schemas.openxmlformats.org/officeDocument/2006/relationships/slide" Target="slide3.xml"/><Relationship Id="rId17" Type="http://schemas.openxmlformats.org/officeDocument/2006/relationships/slide" Target="slide21.xml"/><Relationship Id="rId2" Type="http://schemas.openxmlformats.org/officeDocument/2006/relationships/image" Target="../media/image22.png"/><Relationship Id="rId16" Type="http://schemas.openxmlformats.org/officeDocument/2006/relationships/slide" Target="slide17.xml"/><Relationship Id="rId20"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image" Target="../media/image119.svg"/><Relationship Id="rId11" Type="http://schemas.openxmlformats.org/officeDocument/2006/relationships/image" Target="../media/image26.svg"/><Relationship Id="rId5" Type="http://schemas.openxmlformats.org/officeDocument/2006/relationships/image" Target="../media/image118.png"/><Relationship Id="rId15" Type="http://schemas.openxmlformats.org/officeDocument/2006/relationships/slide" Target="slide13.xml"/><Relationship Id="rId10" Type="http://schemas.openxmlformats.org/officeDocument/2006/relationships/image" Target="../media/image25.png"/><Relationship Id="rId19" Type="http://schemas.openxmlformats.org/officeDocument/2006/relationships/slide" Target="slide29.xml"/><Relationship Id="rId4" Type="http://schemas.openxmlformats.org/officeDocument/2006/relationships/image" Target="../media/image18.svg"/><Relationship Id="rId9" Type="http://schemas.openxmlformats.org/officeDocument/2006/relationships/slide" Target="slide2.xml"/><Relationship Id="rId14" Type="http://schemas.openxmlformats.org/officeDocument/2006/relationships/slide" Target="slide11.xml"/><Relationship Id="rId22" Type="http://schemas.openxmlformats.org/officeDocument/2006/relationships/slide" Target="slide47.xml"/></Relationships>
</file>

<file path=ppt/slides/_rels/slide4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slide" Target="slide17.xml"/><Relationship Id="rId18" Type="http://schemas.openxmlformats.org/officeDocument/2006/relationships/slide" Target="slide44.xml"/><Relationship Id="rId3" Type="http://schemas.openxmlformats.org/officeDocument/2006/relationships/image" Target="../media/image19.png"/><Relationship Id="rId7" Type="http://schemas.openxmlformats.org/officeDocument/2006/relationships/image" Target="../media/image25.png"/><Relationship Id="rId12" Type="http://schemas.openxmlformats.org/officeDocument/2006/relationships/slide" Target="slide13.xml"/><Relationship Id="rId17" Type="http://schemas.openxmlformats.org/officeDocument/2006/relationships/slide" Target="slide35.xml"/><Relationship Id="rId2" Type="http://schemas.openxmlformats.org/officeDocument/2006/relationships/notesSlide" Target="../notesSlides/notesSlide11.xml"/><Relationship Id="rId16" Type="http://schemas.openxmlformats.org/officeDocument/2006/relationships/slide" Target="slide29.xml"/><Relationship Id="rId1" Type="http://schemas.openxmlformats.org/officeDocument/2006/relationships/slideLayout" Target="../slideLayouts/slideLayout21.xml"/><Relationship Id="rId6" Type="http://schemas.openxmlformats.org/officeDocument/2006/relationships/slide" Target="slide2.xml"/><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25.xml"/><Relationship Id="rId10" Type="http://schemas.openxmlformats.org/officeDocument/2006/relationships/slide" Target="slide5.xml"/><Relationship Id="rId19" Type="http://schemas.openxmlformats.org/officeDocument/2006/relationships/slide" Target="slide47.xml"/><Relationship Id="rId4" Type="http://schemas.openxmlformats.org/officeDocument/2006/relationships/image" Target="../media/image20.svg"/><Relationship Id="rId9" Type="http://schemas.openxmlformats.org/officeDocument/2006/relationships/slide" Target="slide3.xml"/><Relationship Id="rId14" Type="http://schemas.openxmlformats.org/officeDocument/2006/relationships/slide" Target="slide21.xml"/></Relationships>
</file>

<file path=ppt/slides/_rels/slide4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image" Target="../media/image122.png"/><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image" Target="../media/image22.png"/><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xml"/><Relationship Id="rId6" Type="http://schemas.openxmlformats.org/officeDocument/2006/relationships/image" Target="../media/image20.svg"/><Relationship Id="rId11" Type="http://schemas.openxmlformats.org/officeDocument/2006/relationships/slide" Target="slide5.xml"/><Relationship Id="rId5" Type="http://schemas.openxmlformats.org/officeDocument/2006/relationships/image" Target="../media/image19.pn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123.svg"/><Relationship Id="rId9" Type="http://schemas.openxmlformats.org/officeDocument/2006/relationships/image" Target="../media/image26.svg"/><Relationship Id="rId14" Type="http://schemas.openxmlformats.org/officeDocument/2006/relationships/slide" Target="slide17.xml"/></Relationships>
</file>

<file path=ppt/slides/_rels/slide4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image" Target="../media/image19.png"/><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image" Target="../media/image22.png"/><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xml"/><Relationship Id="rId6" Type="http://schemas.openxmlformats.org/officeDocument/2006/relationships/image" Target="../media/image123.svg"/><Relationship Id="rId11" Type="http://schemas.openxmlformats.org/officeDocument/2006/relationships/slide" Target="slide5.xml"/><Relationship Id="rId5" Type="http://schemas.openxmlformats.org/officeDocument/2006/relationships/image" Target="../media/image122.pn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20.svg"/><Relationship Id="rId9" Type="http://schemas.openxmlformats.org/officeDocument/2006/relationships/image" Target="../media/image26.svg"/><Relationship Id="rId14" Type="http://schemas.openxmlformats.org/officeDocument/2006/relationships/slide" Target="slide17.xml"/></Relationships>
</file>

<file path=ppt/slides/_rels/slide5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13.xml"/><Relationship Id="rId18" Type="http://schemas.openxmlformats.org/officeDocument/2006/relationships/slide" Target="slide35.xml"/><Relationship Id="rId3" Type="http://schemas.openxmlformats.org/officeDocument/2006/relationships/image" Target="../media/image19.png"/><Relationship Id="rId7" Type="http://schemas.openxmlformats.org/officeDocument/2006/relationships/slide" Target="slide2.xml"/><Relationship Id="rId12" Type="http://schemas.openxmlformats.org/officeDocument/2006/relationships/slide" Target="slide11.xml"/><Relationship Id="rId17" Type="http://schemas.openxmlformats.org/officeDocument/2006/relationships/slide" Target="slide29.xml"/><Relationship Id="rId2" Type="http://schemas.openxmlformats.org/officeDocument/2006/relationships/image" Target="../media/image22.png"/><Relationship Id="rId16" Type="http://schemas.openxmlformats.org/officeDocument/2006/relationships/slide" Target="slide25.xml"/><Relationship Id="rId20" Type="http://schemas.openxmlformats.org/officeDocument/2006/relationships/slide" Target="slide47.xml"/><Relationship Id="rId1" Type="http://schemas.openxmlformats.org/officeDocument/2006/relationships/slideLayout" Target="../slideLayouts/slideLayout1.xml"/><Relationship Id="rId6" Type="http://schemas.openxmlformats.org/officeDocument/2006/relationships/image" Target="../media/image123.svg"/><Relationship Id="rId11" Type="http://schemas.openxmlformats.org/officeDocument/2006/relationships/slide" Target="slide5.xml"/><Relationship Id="rId5" Type="http://schemas.openxmlformats.org/officeDocument/2006/relationships/image" Target="../media/image122.png"/><Relationship Id="rId15" Type="http://schemas.openxmlformats.org/officeDocument/2006/relationships/slide" Target="slide21.xml"/><Relationship Id="rId10" Type="http://schemas.openxmlformats.org/officeDocument/2006/relationships/slide" Target="slide3.xml"/><Relationship Id="rId19" Type="http://schemas.openxmlformats.org/officeDocument/2006/relationships/slide" Target="slide44.xml"/><Relationship Id="rId4" Type="http://schemas.openxmlformats.org/officeDocument/2006/relationships/image" Target="../media/image20.svg"/><Relationship Id="rId9" Type="http://schemas.openxmlformats.org/officeDocument/2006/relationships/image" Target="../media/image26.svg"/><Relationship Id="rId14" Type="http://schemas.openxmlformats.org/officeDocument/2006/relationships/slide" Target="slide17.xml"/></Relationships>
</file>

<file path=ppt/slides/_rels/slide5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Agrupar 88">
            <a:extLst>
              <a:ext uri="{FF2B5EF4-FFF2-40B4-BE49-F238E27FC236}">
                <a16:creationId xmlns:a16="http://schemas.microsoft.com/office/drawing/2014/main" id="{19D0B5F3-ACA0-46AC-00E3-D20309E3B6DC}"/>
              </a:ext>
            </a:extLst>
          </p:cNvPr>
          <p:cNvGrpSpPr/>
          <p:nvPr/>
        </p:nvGrpSpPr>
        <p:grpSpPr>
          <a:xfrm>
            <a:off x="122353" y="-608584"/>
            <a:ext cx="4089553" cy="8585448"/>
            <a:chOff x="122353" y="-608584"/>
            <a:chExt cx="4089553" cy="8585448"/>
          </a:xfrm>
          <a:blipFill>
            <a:blip r:embed="rId2"/>
            <a:stretch>
              <a:fillRect/>
            </a:stretch>
          </a:blipFill>
        </p:grpSpPr>
        <p:sp>
          <p:nvSpPr>
            <p:cNvPr id="47" name="Forma Livre: Forma 46">
              <a:extLst>
                <a:ext uri="{FF2B5EF4-FFF2-40B4-BE49-F238E27FC236}">
                  <a16:creationId xmlns:a16="http://schemas.microsoft.com/office/drawing/2014/main" id="{29F8D305-2C0E-9379-FFBD-880681DD1AC0}"/>
                </a:ext>
              </a:extLst>
            </p:cNvPr>
            <p:cNvSpPr/>
            <p:nvPr/>
          </p:nvSpPr>
          <p:spPr>
            <a:xfrm rot="17768182">
              <a:off x="-31736" y="3993189"/>
              <a:ext cx="5425674" cy="2541676"/>
            </a:xfrm>
            <a:custGeom>
              <a:avLst/>
              <a:gdLst>
                <a:gd name="connsiteX0" fmla="*/ 5396280 w 5425674"/>
                <a:gd name="connsiteY0" fmla="*/ 134923 h 2541676"/>
                <a:gd name="connsiteX1" fmla="*/ 5419403 w 5425674"/>
                <a:gd name="connsiteY1" fmla="*/ 291410 h 2541676"/>
                <a:gd name="connsiteX2" fmla="*/ 5200025 w 5425674"/>
                <a:gd name="connsiteY2" fmla="*/ 1165134 h 2541676"/>
                <a:gd name="connsiteX3" fmla="*/ 5200025 w 5425674"/>
                <a:gd name="connsiteY3" fmla="*/ 1185488 h 2541676"/>
                <a:gd name="connsiteX4" fmla="*/ 5194914 w 5425674"/>
                <a:gd name="connsiteY4" fmla="*/ 1185488 h 2541676"/>
                <a:gd name="connsiteX5" fmla="*/ 4893666 w 5425674"/>
                <a:gd name="connsiteY5" fmla="*/ 2385279 h 2541676"/>
                <a:gd name="connsiteX6" fmla="*/ 4763550 w 5425674"/>
                <a:gd name="connsiteY6" fmla="*/ 2529311 h 2541676"/>
                <a:gd name="connsiteX7" fmla="*/ 4740516 w 5425674"/>
                <a:gd name="connsiteY7" fmla="*/ 2535224 h 2541676"/>
                <a:gd name="connsiteX8" fmla="*/ 4740491 w 5425674"/>
                <a:gd name="connsiteY8" fmla="*/ 2539314 h 2541676"/>
                <a:gd name="connsiteX9" fmla="*/ 4724955 w 5425674"/>
                <a:gd name="connsiteY9" fmla="*/ 2539219 h 2541676"/>
                <a:gd name="connsiteX10" fmla="*/ 4724859 w 5425674"/>
                <a:gd name="connsiteY10" fmla="*/ 2539244 h 2541676"/>
                <a:gd name="connsiteX11" fmla="*/ 4684298 w 5425674"/>
                <a:gd name="connsiteY11" fmla="*/ 2541476 h 2541676"/>
                <a:gd name="connsiteX12" fmla="*/ 4666459 w 5425674"/>
                <a:gd name="connsiteY12" fmla="*/ 2538862 h 2541676"/>
                <a:gd name="connsiteX13" fmla="*/ 4248858 w 5425674"/>
                <a:gd name="connsiteY13" fmla="*/ 2536310 h 2541676"/>
                <a:gd name="connsiteX14" fmla="*/ 4248855 w 5425674"/>
                <a:gd name="connsiteY14" fmla="*/ 2536734 h 2541676"/>
                <a:gd name="connsiteX15" fmla="*/ 1662489 w 5425674"/>
                <a:gd name="connsiteY15" fmla="*/ 2520931 h 2541676"/>
                <a:gd name="connsiteX16" fmla="*/ 683790 w 5425674"/>
                <a:gd name="connsiteY16" fmla="*/ 2520931 h 2541676"/>
                <a:gd name="connsiteX17" fmla="*/ 683790 w 5425674"/>
                <a:gd name="connsiteY17" fmla="*/ 2514951 h 2541676"/>
                <a:gd name="connsiteX18" fmla="*/ 224338 w 5425674"/>
                <a:gd name="connsiteY18" fmla="*/ 2512144 h 2541676"/>
                <a:gd name="connsiteX19" fmla="*/ 224397 w 5425674"/>
                <a:gd name="connsiteY19" fmla="*/ 2502456 h 2541676"/>
                <a:gd name="connsiteX20" fmla="*/ 196557 w 5425674"/>
                <a:gd name="connsiteY20" fmla="*/ 2503818 h 2541676"/>
                <a:gd name="connsiteX21" fmla="*/ 155173 w 5425674"/>
                <a:gd name="connsiteY21" fmla="*/ 2497494 h 2541676"/>
                <a:gd name="connsiteX22" fmla="*/ 155174 w 5425674"/>
                <a:gd name="connsiteY22" fmla="*/ 2497494 h 2541676"/>
                <a:gd name="connsiteX23" fmla="*/ 28750 w 5425674"/>
                <a:gd name="connsiteY23" fmla="*/ 2402416 h 2541676"/>
                <a:gd name="connsiteX24" fmla="*/ 6583 w 5425674"/>
                <a:gd name="connsiteY24" fmla="*/ 2245791 h 2541676"/>
                <a:gd name="connsiteX25" fmla="*/ 231296 w 5425674"/>
                <a:gd name="connsiteY25" fmla="*/ 1373424 h 2541676"/>
                <a:gd name="connsiteX26" fmla="*/ 231420 w 5425674"/>
                <a:gd name="connsiteY26" fmla="*/ 1353070 h 2541676"/>
                <a:gd name="connsiteX27" fmla="*/ 236531 w 5425674"/>
                <a:gd name="connsiteY27" fmla="*/ 1353101 h 2541676"/>
                <a:gd name="connsiteX28" fmla="*/ 545104 w 5425674"/>
                <a:gd name="connsiteY28" fmla="*/ 155174 h 2541676"/>
                <a:gd name="connsiteX29" fmla="*/ 796806 w 5425674"/>
                <a:gd name="connsiteY29" fmla="*/ 6583 h 2541676"/>
                <a:gd name="connsiteX30" fmla="*/ 796806 w 5425674"/>
                <a:gd name="connsiteY30" fmla="*/ 6584 h 2541676"/>
                <a:gd name="connsiteX31" fmla="*/ 827050 w 5425674"/>
                <a:gd name="connsiteY31" fmla="*/ 21242 h 2541676"/>
                <a:gd name="connsiteX32" fmla="*/ 1670119 w 5425674"/>
                <a:gd name="connsiteY32" fmla="*/ 26393 h 2541676"/>
                <a:gd name="connsiteX33" fmla="*/ 5200025 w 5425674"/>
                <a:gd name="connsiteY33" fmla="*/ 26393 h 2541676"/>
                <a:gd name="connsiteX34" fmla="*/ 5200025 w 5425674"/>
                <a:gd name="connsiteY34" fmla="*/ 36081 h 2541676"/>
                <a:gd name="connsiteX35" fmla="*/ 5227856 w 5425674"/>
                <a:gd name="connsiteY35" fmla="*/ 34549 h 2541676"/>
                <a:gd name="connsiteX36" fmla="*/ 5269278 w 5425674"/>
                <a:gd name="connsiteY36" fmla="*/ 40620 h 2541676"/>
                <a:gd name="connsiteX37" fmla="*/ 5269277 w 5425674"/>
                <a:gd name="connsiteY37" fmla="*/ 40620 h 2541676"/>
                <a:gd name="connsiteX38" fmla="*/ 5396280 w 5425674"/>
                <a:gd name="connsiteY38" fmla="*/ 134923 h 2541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425674" h="2541676">
                  <a:moveTo>
                    <a:pt x="5396280" y="134923"/>
                  </a:moveTo>
                  <a:cubicBezTo>
                    <a:pt x="5423448" y="180307"/>
                    <a:pt x="5433302" y="236055"/>
                    <a:pt x="5419403" y="291410"/>
                  </a:cubicBezTo>
                  <a:lnTo>
                    <a:pt x="5200025" y="1165134"/>
                  </a:lnTo>
                  <a:lnTo>
                    <a:pt x="5200025" y="1185488"/>
                  </a:lnTo>
                  <a:lnTo>
                    <a:pt x="5194914" y="1185488"/>
                  </a:lnTo>
                  <a:lnTo>
                    <a:pt x="4893666" y="2385279"/>
                  </a:lnTo>
                  <a:cubicBezTo>
                    <a:pt x="4876293" y="2454473"/>
                    <a:pt x="4825917" y="2506676"/>
                    <a:pt x="4763550" y="2529311"/>
                  </a:cubicBezTo>
                  <a:lnTo>
                    <a:pt x="4740516" y="2535224"/>
                  </a:lnTo>
                  <a:lnTo>
                    <a:pt x="4740491" y="2539314"/>
                  </a:lnTo>
                  <a:lnTo>
                    <a:pt x="4724955" y="2539219"/>
                  </a:lnTo>
                  <a:lnTo>
                    <a:pt x="4724859" y="2539244"/>
                  </a:lnTo>
                  <a:cubicBezTo>
                    <a:pt x="4711594" y="2541305"/>
                    <a:pt x="4698018" y="2542083"/>
                    <a:pt x="4684298" y="2541476"/>
                  </a:cubicBezTo>
                  <a:lnTo>
                    <a:pt x="4666459" y="2538862"/>
                  </a:lnTo>
                  <a:lnTo>
                    <a:pt x="4248858" y="2536310"/>
                  </a:lnTo>
                  <a:lnTo>
                    <a:pt x="4248855" y="2536734"/>
                  </a:lnTo>
                  <a:lnTo>
                    <a:pt x="1662489" y="2520931"/>
                  </a:lnTo>
                  <a:lnTo>
                    <a:pt x="683790" y="2520931"/>
                  </a:lnTo>
                  <a:lnTo>
                    <a:pt x="683790" y="2514951"/>
                  </a:lnTo>
                  <a:lnTo>
                    <a:pt x="224338" y="2512144"/>
                  </a:lnTo>
                  <a:lnTo>
                    <a:pt x="224397" y="2502456"/>
                  </a:lnTo>
                  <a:lnTo>
                    <a:pt x="196557" y="2503818"/>
                  </a:lnTo>
                  <a:cubicBezTo>
                    <a:pt x="182841" y="2503127"/>
                    <a:pt x="168990" y="2501052"/>
                    <a:pt x="155173" y="2497494"/>
                  </a:cubicBezTo>
                  <a:lnTo>
                    <a:pt x="155174" y="2497494"/>
                  </a:lnTo>
                  <a:cubicBezTo>
                    <a:pt x="99905" y="2483257"/>
                    <a:pt x="55639" y="2447966"/>
                    <a:pt x="28750" y="2402416"/>
                  </a:cubicBezTo>
                  <a:cubicBezTo>
                    <a:pt x="1859" y="2356867"/>
                    <a:pt x="-7654" y="2301060"/>
                    <a:pt x="6583" y="2245791"/>
                  </a:cubicBezTo>
                  <a:lnTo>
                    <a:pt x="231296" y="1373424"/>
                  </a:lnTo>
                  <a:lnTo>
                    <a:pt x="231420" y="1353070"/>
                  </a:lnTo>
                  <a:lnTo>
                    <a:pt x="236531" y="1353101"/>
                  </a:lnTo>
                  <a:lnTo>
                    <a:pt x="545104" y="155174"/>
                  </a:lnTo>
                  <a:cubicBezTo>
                    <a:pt x="573577" y="44635"/>
                    <a:pt x="686269" y="-21891"/>
                    <a:pt x="796806" y="6583"/>
                  </a:cubicBezTo>
                  <a:lnTo>
                    <a:pt x="796806" y="6584"/>
                  </a:lnTo>
                  <a:lnTo>
                    <a:pt x="827050" y="21242"/>
                  </a:lnTo>
                  <a:lnTo>
                    <a:pt x="1670119" y="26393"/>
                  </a:lnTo>
                  <a:lnTo>
                    <a:pt x="5200025" y="26393"/>
                  </a:lnTo>
                  <a:lnTo>
                    <a:pt x="5200025" y="36081"/>
                  </a:lnTo>
                  <a:lnTo>
                    <a:pt x="5227856" y="34549"/>
                  </a:lnTo>
                  <a:cubicBezTo>
                    <a:pt x="5241576" y="35156"/>
                    <a:pt x="5255439" y="37146"/>
                    <a:pt x="5269278" y="40620"/>
                  </a:cubicBezTo>
                  <a:lnTo>
                    <a:pt x="5269277" y="40620"/>
                  </a:lnTo>
                  <a:cubicBezTo>
                    <a:pt x="5324632" y="54519"/>
                    <a:pt x="5369113" y="89539"/>
                    <a:pt x="5396280" y="134923"/>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52" name="Forma Livre: Forma 51">
              <a:extLst>
                <a:ext uri="{FF2B5EF4-FFF2-40B4-BE49-F238E27FC236}">
                  <a16:creationId xmlns:a16="http://schemas.microsoft.com/office/drawing/2014/main" id="{D2C3EF28-0FC1-CEE0-4DCD-C764AFDB46E8}"/>
                </a:ext>
              </a:extLst>
            </p:cNvPr>
            <p:cNvSpPr/>
            <p:nvPr/>
          </p:nvSpPr>
          <p:spPr>
            <a:xfrm rot="17768182">
              <a:off x="-1685251" y="2980224"/>
              <a:ext cx="5235065" cy="1619857"/>
            </a:xfrm>
            <a:custGeom>
              <a:avLst/>
              <a:gdLst>
                <a:gd name="connsiteX0" fmla="*/ 5215827 w 5235065"/>
                <a:gd name="connsiteY0" fmla="*/ 85779 h 1619857"/>
                <a:gd name="connsiteX1" fmla="*/ 5230961 w 5235065"/>
                <a:gd name="connsiteY1" fmla="*/ 185268 h 1619857"/>
                <a:gd name="connsiteX2" fmla="*/ 5087379 w 5235065"/>
                <a:gd name="connsiteY2" fmla="*/ 740750 h 1619857"/>
                <a:gd name="connsiteX3" fmla="*/ 5087379 w 5235065"/>
                <a:gd name="connsiteY3" fmla="*/ 753690 h 1619857"/>
                <a:gd name="connsiteX4" fmla="*/ 5084034 w 5235065"/>
                <a:gd name="connsiteY4" fmla="*/ 753690 h 1619857"/>
                <a:gd name="connsiteX5" fmla="*/ 4886868 w 5235065"/>
                <a:gd name="connsiteY5" fmla="*/ 1516473 h 1619857"/>
                <a:gd name="connsiteX6" fmla="*/ 4801708 w 5235065"/>
                <a:gd name="connsiteY6" fmla="*/ 1608044 h 1619857"/>
                <a:gd name="connsiteX7" fmla="*/ 4786632 w 5235065"/>
                <a:gd name="connsiteY7" fmla="*/ 1611803 h 1619857"/>
                <a:gd name="connsiteX8" fmla="*/ 4786616 w 5235065"/>
                <a:gd name="connsiteY8" fmla="*/ 1614403 h 1619857"/>
                <a:gd name="connsiteX9" fmla="*/ 4776448 w 5235065"/>
                <a:gd name="connsiteY9" fmla="*/ 1614343 h 1619857"/>
                <a:gd name="connsiteX10" fmla="*/ 4776385 w 5235065"/>
                <a:gd name="connsiteY10" fmla="*/ 1614359 h 1619857"/>
                <a:gd name="connsiteX11" fmla="*/ 4749838 w 5235065"/>
                <a:gd name="connsiteY11" fmla="*/ 1615778 h 1619857"/>
                <a:gd name="connsiteX12" fmla="*/ 4738162 w 5235065"/>
                <a:gd name="connsiteY12" fmla="*/ 1614116 h 1619857"/>
                <a:gd name="connsiteX13" fmla="*/ 4464844 w 5235065"/>
                <a:gd name="connsiteY13" fmla="*/ 1612493 h 1619857"/>
                <a:gd name="connsiteX14" fmla="*/ 4464842 w 5235065"/>
                <a:gd name="connsiteY14" fmla="*/ 1612763 h 1619857"/>
                <a:gd name="connsiteX15" fmla="*/ 3132281 w 5235065"/>
                <a:gd name="connsiteY15" fmla="*/ 1604854 h 1619857"/>
                <a:gd name="connsiteX16" fmla="*/ 3117724 w 5235065"/>
                <a:gd name="connsiteY16" fmla="*/ 1611996 h 1619857"/>
                <a:gd name="connsiteX17" fmla="*/ 3102649 w 5235065"/>
                <a:gd name="connsiteY17" fmla="*/ 1615755 h 1619857"/>
                <a:gd name="connsiteX18" fmla="*/ 3102632 w 5235065"/>
                <a:gd name="connsiteY18" fmla="*/ 1618355 h 1619857"/>
                <a:gd name="connsiteX19" fmla="*/ 3092464 w 5235065"/>
                <a:gd name="connsiteY19" fmla="*/ 1618295 h 1619857"/>
                <a:gd name="connsiteX20" fmla="*/ 3092402 w 5235065"/>
                <a:gd name="connsiteY20" fmla="*/ 1618311 h 1619857"/>
                <a:gd name="connsiteX21" fmla="*/ 3065854 w 5235065"/>
                <a:gd name="connsiteY21" fmla="*/ 1619730 h 1619857"/>
                <a:gd name="connsiteX22" fmla="*/ 3054179 w 5235065"/>
                <a:gd name="connsiteY22" fmla="*/ 1618068 h 1619857"/>
                <a:gd name="connsiteX23" fmla="*/ 2780860 w 5235065"/>
                <a:gd name="connsiteY23" fmla="*/ 1616446 h 1619857"/>
                <a:gd name="connsiteX24" fmla="*/ 2780859 w 5235065"/>
                <a:gd name="connsiteY24" fmla="*/ 1616715 h 1619857"/>
                <a:gd name="connsiteX25" fmla="*/ 1088092 w 5235065"/>
                <a:gd name="connsiteY25" fmla="*/ 1606668 h 1619857"/>
                <a:gd name="connsiteX26" fmla="*/ 447538 w 5235065"/>
                <a:gd name="connsiteY26" fmla="*/ 1606668 h 1619857"/>
                <a:gd name="connsiteX27" fmla="*/ 447538 w 5235065"/>
                <a:gd name="connsiteY27" fmla="*/ 1602866 h 1619857"/>
                <a:gd name="connsiteX28" fmla="*/ 146828 w 5235065"/>
                <a:gd name="connsiteY28" fmla="*/ 1601082 h 1619857"/>
                <a:gd name="connsiteX29" fmla="*/ 146867 w 5235065"/>
                <a:gd name="connsiteY29" fmla="*/ 1594922 h 1619857"/>
                <a:gd name="connsiteX30" fmla="*/ 128646 w 5235065"/>
                <a:gd name="connsiteY30" fmla="*/ 1595788 h 1619857"/>
                <a:gd name="connsiteX31" fmla="*/ 101560 w 5235065"/>
                <a:gd name="connsiteY31" fmla="*/ 1591768 h 1619857"/>
                <a:gd name="connsiteX32" fmla="*/ 101561 w 5235065"/>
                <a:gd name="connsiteY32" fmla="*/ 1591768 h 1619857"/>
                <a:gd name="connsiteX33" fmla="*/ 18817 w 5235065"/>
                <a:gd name="connsiteY33" fmla="*/ 1531321 h 1619857"/>
                <a:gd name="connsiteX34" fmla="*/ 4309 w 5235065"/>
                <a:gd name="connsiteY34" fmla="*/ 1431744 h 1619857"/>
                <a:gd name="connsiteX35" fmla="*/ 119547 w 5235065"/>
                <a:gd name="connsiteY35" fmla="*/ 997179 h 1619857"/>
                <a:gd name="connsiteX36" fmla="*/ 2141828 w 5235065"/>
                <a:gd name="connsiteY36" fmla="*/ 4882 h 1619857"/>
                <a:gd name="connsiteX37" fmla="*/ 2151849 w 5235065"/>
                <a:gd name="connsiteY37" fmla="*/ 1426 h 1619857"/>
                <a:gd name="connsiteX38" fmla="*/ 2205490 w 5235065"/>
                <a:gd name="connsiteY38" fmla="*/ 4185 h 1619857"/>
                <a:gd name="connsiteX39" fmla="*/ 2205490 w 5235065"/>
                <a:gd name="connsiteY39" fmla="*/ 4186 h 1619857"/>
                <a:gd name="connsiteX40" fmla="*/ 2225285 w 5235065"/>
                <a:gd name="connsiteY40" fmla="*/ 13505 h 1619857"/>
                <a:gd name="connsiteX41" fmla="*/ 2777070 w 5235065"/>
                <a:gd name="connsiteY41" fmla="*/ 16780 h 1619857"/>
                <a:gd name="connsiteX42" fmla="*/ 5087379 w 5235065"/>
                <a:gd name="connsiteY42" fmla="*/ 16780 h 1619857"/>
                <a:gd name="connsiteX43" fmla="*/ 5087379 w 5235065"/>
                <a:gd name="connsiteY43" fmla="*/ 22939 h 1619857"/>
                <a:gd name="connsiteX44" fmla="*/ 5105594 w 5235065"/>
                <a:gd name="connsiteY44" fmla="*/ 21965 h 1619857"/>
                <a:gd name="connsiteX45" fmla="*/ 5132705 w 5235065"/>
                <a:gd name="connsiteY45" fmla="*/ 25825 h 1619857"/>
                <a:gd name="connsiteX46" fmla="*/ 5132704 w 5235065"/>
                <a:gd name="connsiteY46" fmla="*/ 25825 h 1619857"/>
                <a:gd name="connsiteX47" fmla="*/ 5215827 w 5235065"/>
                <a:gd name="connsiteY47" fmla="*/ 85779 h 161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235065" h="1619857">
                  <a:moveTo>
                    <a:pt x="5215827" y="85779"/>
                  </a:moveTo>
                  <a:cubicBezTo>
                    <a:pt x="5233608" y="114633"/>
                    <a:pt x="5240058" y="150075"/>
                    <a:pt x="5230961" y="185268"/>
                  </a:cubicBezTo>
                  <a:lnTo>
                    <a:pt x="5087379" y="740750"/>
                  </a:lnTo>
                  <a:lnTo>
                    <a:pt x="5087379" y="753690"/>
                  </a:lnTo>
                  <a:lnTo>
                    <a:pt x="5084034" y="753690"/>
                  </a:lnTo>
                  <a:lnTo>
                    <a:pt x="4886868" y="1516473"/>
                  </a:lnTo>
                  <a:cubicBezTo>
                    <a:pt x="4875498" y="1560464"/>
                    <a:pt x="4842527" y="1593653"/>
                    <a:pt x="4801708" y="1608044"/>
                  </a:cubicBezTo>
                  <a:lnTo>
                    <a:pt x="4786632" y="1611803"/>
                  </a:lnTo>
                  <a:lnTo>
                    <a:pt x="4786616" y="1614403"/>
                  </a:lnTo>
                  <a:lnTo>
                    <a:pt x="4776448" y="1614343"/>
                  </a:lnTo>
                  <a:lnTo>
                    <a:pt x="4776385" y="1614359"/>
                  </a:lnTo>
                  <a:cubicBezTo>
                    <a:pt x="4767703" y="1615669"/>
                    <a:pt x="4758817" y="1616164"/>
                    <a:pt x="4749838" y="1615778"/>
                  </a:cubicBezTo>
                  <a:lnTo>
                    <a:pt x="4738162" y="1614116"/>
                  </a:lnTo>
                  <a:lnTo>
                    <a:pt x="4464844" y="1612493"/>
                  </a:lnTo>
                  <a:lnTo>
                    <a:pt x="4464842" y="1612763"/>
                  </a:lnTo>
                  <a:lnTo>
                    <a:pt x="3132281" y="1604854"/>
                  </a:lnTo>
                  <a:lnTo>
                    <a:pt x="3117724" y="1611996"/>
                  </a:lnTo>
                  <a:lnTo>
                    <a:pt x="3102649" y="1615755"/>
                  </a:lnTo>
                  <a:lnTo>
                    <a:pt x="3102632" y="1618355"/>
                  </a:lnTo>
                  <a:lnTo>
                    <a:pt x="3092464" y="1618295"/>
                  </a:lnTo>
                  <a:lnTo>
                    <a:pt x="3092402" y="1618311"/>
                  </a:lnTo>
                  <a:cubicBezTo>
                    <a:pt x="3083719" y="1619621"/>
                    <a:pt x="3074834" y="1620116"/>
                    <a:pt x="3065854" y="1619730"/>
                  </a:cubicBezTo>
                  <a:lnTo>
                    <a:pt x="3054179" y="1618068"/>
                  </a:lnTo>
                  <a:lnTo>
                    <a:pt x="2780860" y="1616446"/>
                  </a:lnTo>
                  <a:lnTo>
                    <a:pt x="2780859" y="1616715"/>
                  </a:lnTo>
                  <a:lnTo>
                    <a:pt x="1088092" y="1606668"/>
                  </a:lnTo>
                  <a:lnTo>
                    <a:pt x="447538" y="1606668"/>
                  </a:lnTo>
                  <a:lnTo>
                    <a:pt x="447538" y="1602866"/>
                  </a:lnTo>
                  <a:lnTo>
                    <a:pt x="146828" y="1601082"/>
                  </a:lnTo>
                  <a:lnTo>
                    <a:pt x="146867" y="1594922"/>
                  </a:lnTo>
                  <a:lnTo>
                    <a:pt x="128646" y="1595788"/>
                  </a:lnTo>
                  <a:cubicBezTo>
                    <a:pt x="119669" y="1595349"/>
                    <a:pt x="110603" y="1594030"/>
                    <a:pt x="101560" y="1591768"/>
                  </a:cubicBezTo>
                  <a:lnTo>
                    <a:pt x="101561" y="1591768"/>
                  </a:lnTo>
                  <a:cubicBezTo>
                    <a:pt x="65387" y="1582716"/>
                    <a:pt x="36416" y="1560280"/>
                    <a:pt x="18817" y="1531321"/>
                  </a:cubicBezTo>
                  <a:cubicBezTo>
                    <a:pt x="1217" y="1502362"/>
                    <a:pt x="-5009" y="1466882"/>
                    <a:pt x="4309" y="1431744"/>
                  </a:cubicBezTo>
                  <a:lnTo>
                    <a:pt x="119547" y="997179"/>
                  </a:lnTo>
                  <a:lnTo>
                    <a:pt x="2141828" y="4882"/>
                  </a:lnTo>
                  <a:lnTo>
                    <a:pt x="2151849" y="1426"/>
                  </a:lnTo>
                  <a:cubicBezTo>
                    <a:pt x="2169229" y="-1091"/>
                    <a:pt x="2187403" y="-340"/>
                    <a:pt x="2205490" y="4185"/>
                  </a:cubicBezTo>
                  <a:lnTo>
                    <a:pt x="2205490" y="4186"/>
                  </a:lnTo>
                  <a:lnTo>
                    <a:pt x="2225285" y="13505"/>
                  </a:lnTo>
                  <a:lnTo>
                    <a:pt x="2777070" y="16780"/>
                  </a:lnTo>
                  <a:lnTo>
                    <a:pt x="5087379" y="16780"/>
                  </a:lnTo>
                  <a:lnTo>
                    <a:pt x="5087379" y="22939"/>
                  </a:lnTo>
                  <a:lnTo>
                    <a:pt x="5105594" y="21965"/>
                  </a:lnTo>
                  <a:cubicBezTo>
                    <a:pt x="5114574" y="22351"/>
                    <a:pt x="5123647" y="23616"/>
                    <a:pt x="5132705" y="25825"/>
                  </a:cubicBezTo>
                  <a:lnTo>
                    <a:pt x="5132704" y="25825"/>
                  </a:lnTo>
                  <a:cubicBezTo>
                    <a:pt x="5168934" y="34661"/>
                    <a:pt x="5198046" y="56926"/>
                    <a:pt x="5215827" y="85779"/>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55" name="Forma Livre: Forma 54">
              <a:extLst>
                <a:ext uri="{FF2B5EF4-FFF2-40B4-BE49-F238E27FC236}">
                  <a16:creationId xmlns:a16="http://schemas.microsoft.com/office/drawing/2014/main" id="{E88465EB-4A0A-BE86-3939-F0B5C9F1ED9A}"/>
                </a:ext>
              </a:extLst>
            </p:cNvPr>
            <p:cNvSpPr/>
            <p:nvPr/>
          </p:nvSpPr>
          <p:spPr>
            <a:xfrm rot="17768182">
              <a:off x="1723369" y="-217189"/>
              <a:ext cx="2879931" cy="2097142"/>
            </a:xfrm>
            <a:custGeom>
              <a:avLst/>
              <a:gdLst>
                <a:gd name="connsiteX0" fmla="*/ 130056 w 2879931"/>
                <a:gd name="connsiteY0" fmla="*/ 2068752 h 2097142"/>
                <a:gd name="connsiteX1" fmla="*/ 130055 w 2879931"/>
                <a:gd name="connsiteY1" fmla="*/ 2068751 h 2097142"/>
                <a:gd name="connsiteX2" fmla="*/ 130056 w 2879931"/>
                <a:gd name="connsiteY2" fmla="*/ 2068752 h 2097142"/>
                <a:gd name="connsiteX3" fmla="*/ 1861629 w 2879931"/>
                <a:gd name="connsiteY3" fmla="*/ 21862 h 2097142"/>
                <a:gd name="connsiteX4" fmla="*/ 2879931 w 2879931"/>
                <a:gd name="connsiteY4" fmla="*/ 2097142 h 2097142"/>
                <a:gd name="connsiteX5" fmla="*/ 1393385 w 2879931"/>
                <a:gd name="connsiteY5" fmla="*/ 2088165 h 2097142"/>
                <a:gd name="connsiteX6" fmla="*/ 573106 w 2879931"/>
                <a:gd name="connsiteY6" fmla="*/ 2088165 h 2097142"/>
                <a:gd name="connsiteX7" fmla="*/ 573106 w 2879931"/>
                <a:gd name="connsiteY7" fmla="*/ 2083212 h 2097142"/>
                <a:gd name="connsiteX8" fmla="*/ 188025 w 2879931"/>
                <a:gd name="connsiteY8" fmla="*/ 2080887 h 2097142"/>
                <a:gd name="connsiteX9" fmla="*/ 188074 w 2879931"/>
                <a:gd name="connsiteY9" fmla="*/ 2072862 h 2097142"/>
                <a:gd name="connsiteX10" fmla="*/ 164741 w 2879931"/>
                <a:gd name="connsiteY10" fmla="*/ 2073990 h 2097142"/>
                <a:gd name="connsiteX11" fmla="*/ 130056 w 2879931"/>
                <a:gd name="connsiteY11" fmla="*/ 2068752 h 2097142"/>
                <a:gd name="connsiteX12" fmla="*/ 68157 w 2879931"/>
                <a:gd name="connsiteY12" fmla="*/ 2039100 h 2097142"/>
                <a:gd name="connsiteX13" fmla="*/ 24096 w 2879931"/>
                <a:gd name="connsiteY13" fmla="*/ 1989996 h 2097142"/>
                <a:gd name="connsiteX14" fmla="*/ 5517 w 2879931"/>
                <a:gd name="connsiteY14" fmla="*/ 1860258 h 2097142"/>
                <a:gd name="connsiteX15" fmla="*/ 193857 w 2879931"/>
                <a:gd name="connsiteY15" fmla="*/ 1137650 h 2097142"/>
                <a:gd name="connsiteX16" fmla="*/ 193961 w 2879931"/>
                <a:gd name="connsiteY16" fmla="*/ 1120790 h 2097142"/>
                <a:gd name="connsiteX17" fmla="*/ 198244 w 2879931"/>
                <a:gd name="connsiteY17" fmla="*/ 1120816 h 2097142"/>
                <a:gd name="connsiteX18" fmla="*/ 456869 w 2879931"/>
                <a:gd name="connsiteY18" fmla="*/ 128536 h 2097142"/>
                <a:gd name="connsiteX19" fmla="*/ 667829 w 2879931"/>
                <a:gd name="connsiteY19" fmla="*/ 5453 h 2097142"/>
                <a:gd name="connsiteX20" fmla="*/ 667829 w 2879931"/>
                <a:gd name="connsiteY20" fmla="*/ 5454 h 2097142"/>
                <a:gd name="connsiteX21" fmla="*/ 693177 w 2879931"/>
                <a:gd name="connsiteY21" fmla="*/ 17595 h 2097142"/>
                <a:gd name="connsiteX22" fmla="*/ 1399780 w 2879931"/>
                <a:gd name="connsiteY22" fmla="*/ 21862 h 209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79931" h="2097142">
                  <a:moveTo>
                    <a:pt x="130056" y="2068752"/>
                  </a:moveTo>
                  <a:lnTo>
                    <a:pt x="130055" y="2068751"/>
                  </a:lnTo>
                  <a:lnTo>
                    <a:pt x="130056" y="2068752"/>
                  </a:lnTo>
                  <a:close/>
                  <a:moveTo>
                    <a:pt x="1861629" y="21862"/>
                  </a:moveTo>
                  <a:lnTo>
                    <a:pt x="2879931" y="2097142"/>
                  </a:lnTo>
                  <a:lnTo>
                    <a:pt x="1393385" y="2088165"/>
                  </a:lnTo>
                  <a:lnTo>
                    <a:pt x="573106" y="2088165"/>
                  </a:lnTo>
                  <a:lnTo>
                    <a:pt x="573106" y="2083212"/>
                  </a:lnTo>
                  <a:lnTo>
                    <a:pt x="188025" y="2080887"/>
                  </a:lnTo>
                  <a:lnTo>
                    <a:pt x="188074" y="2072862"/>
                  </a:lnTo>
                  <a:lnTo>
                    <a:pt x="164741" y="2073990"/>
                  </a:lnTo>
                  <a:lnTo>
                    <a:pt x="130056" y="2068752"/>
                  </a:lnTo>
                  <a:lnTo>
                    <a:pt x="68157" y="2039100"/>
                  </a:lnTo>
                  <a:cubicBezTo>
                    <a:pt x="50274" y="2025602"/>
                    <a:pt x="35365" y="2008861"/>
                    <a:pt x="24096" y="1989996"/>
                  </a:cubicBezTo>
                  <a:cubicBezTo>
                    <a:pt x="1558" y="1952266"/>
                    <a:pt x="-6415" y="1906040"/>
                    <a:pt x="5517" y="1860258"/>
                  </a:cubicBezTo>
                  <a:lnTo>
                    <a:pt x="193857" y="1137650"/>
                  </a:lnTo>
                  <a:lnTo>
                    <a:pt x="193961" y="1120790"/>
                  </a:lnTo>
                  <a:lnTo>
                    <a:pt x="198244" y="1120816"/>
                  </a:lnTo>
                  <a:lnTo>
                    <a:pt x="456869" y="128536"/>
                  </a:lnTo>
                  <a:cubicBezTo>
                    <a:pt x="480733" y="36973"/>
                    <a:pt x="575184" y="-18133"/>
                    <a:pt x="667829" y="5453"/>
                  </a:cubicBezTo>
                  <a:lnTo>
                    <a:pt x="667829" y="5454"/>
                  </a:lnTo>
                  <a:lnTo>
                    <a:pt x="693177" y="17595"/>
                  </a:lnTo>
                  <a:lnTo>
                    <a:pt x="1399780" y="21862"/>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58" name="Forma Livre: Forma 57">
              <a:extLst>
                <a:ext uri="{FF2B5EF4-FFF2-40B4-BE49-F238E27FC236}">
                  <a16:creationId xmlns:a16="http://schemas.microsoft.com/office/drawing/2014/main" id="{EDFA8D3B-84CA-4CE7-BE82-D4C4CD4DC02F}"/>
                </a:ext>
              </a:extLst>
            </p:cNvPr>
            <p:cNvSpPr/>
            <p:nvPr/>
          </p:nvSpPr>
          <p:spPr>
            <a:xfrm rot="17768182">
              <a:off x="662075" y="-549778"/>
              <a:ext cx="1241274" cy="1511926"/>
            </a:xfrm>
            <a:custGeom>
              <a:avLst/>
              <a:gdLst>
                <a:gd name="connsiteX0" fmla="*/ 505707 w 1241274"/>
                <a:gd name="connsiteY0" fmla="*/ 12857 h 1511926"/>
                <a:gd name="connsiteX1" fmla="*/ 1241274 w 1241274"/>
                <a:gd name="connsiteY1" fmla="*/ 1511926 h 1511926"/>
                <a:gd name="connsiteX2" fmla="*/ 974388 w 1241274"/>
                <a:gd name="connsiteY2" fmla="*/ 1510259 h 1511926"/>
                <a:gd name="connsiteX3" fmla="*/ 400770 w 1241274"/>
                <a:gd name="connsiteY3" fmla="*/ 1510259 h 1511926"/>
                <a:gd name="connsiteX4" fmla="*/ 400771 w 1241274"/>
                <a:gd name="connsiteY4" fmla="*/ 1506677 h 1511926"/>
                <a:gd name="connsiteX5" fmla="*/ 131485 w 1241274"/>
                <a:gd name="connsiteY5" fmla="*/ 1504996 h 1511926"/>
                <a:gd name="connsiteX6" fmla="*/ 131519 w 1241274"/>
                <a:gd name="connsiteY6" fmla="*/ 1499191 h 1511926"/>
                <a:gd name="connsiteX7" fmla="*/ 115203 w 1241274"/>
                <a:gd name="connsiteY7" fmla="*/ 1500007 h 1511926"/>
                <a:gd name="connsiteX8" fmla="*/ 90948 w 1241274"/>
                <a:gd name="connsiteY8" fmla="*/ 1496219 h 1511926"/>
                <a:gd name="connsiteX9" fmla="*/ 47662 w 1241274"/>
                <a:gd name="connsiteY9" fmla="*/ 1474773 h 1511926"/>
                <a:gd name="connsiteX10" fmla="*/ 16850 w 1241274"/>
                <a:gd name="connsiteY10" fmla="*/ 1439259 h 1511926"/>
                <a:gd name="connsiteX11" fmla="*/ 3858 w 1241274"/>
                <a:gd name="connsiteY11" fmla="*/ 1345426 h 1511926"/>
                <a:gd name="connsiteX12" fmla="*/ 135563 w 1241274"/>
                <a:gd name="connsiteY12" fmla="*/ 822802 h 1511926"/>
                <a:gd name="connsiteX13" fmla="*/ 135636 w 1241274"/>
                <a:gd name="connsiteY13" fmla="*/ 810608 h 1511926"/>
                <a:gd name="connsiteX14" fmla="*/ 138631 w 1241274"/>
                <a:gd name="connsiteY14" fmla="*/ 810627 h 1511926"/>
                <a:gd name="connsiteX15" fmla="*/ 319486 w 1241274"/>
                <a:gd name="connsiteY15" fmla="*/ 92963 h 1511926"/>
                <a:gd name="connsiteX16" fmla="*/ 467010 w 1241274"/>
                <a:gd name="connsiteY16" fmla="*/ 3944 h 1511926"/>
                <a:gd name="connsiteX17" fmla="*/ 467010 w 1241274"/>
                <a:gd name="connsiteY17" fmla="*/ 3945 h 1511926"/>
                <a:gd name="connsiteX18" fmla="*/ 484736 w 1241274"/>
                <a:gd name="connsiteY18" fmla="*/ 12726 h 1511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274" h="1511926">
                  <a:moveTo>
                    <a:pt x="505707" y="12857"/>
                  </a:moveTo>
                  <a:lnTo>
                    <a:pt x="1241274" y="1511926"/>
                  </a:lnTo>
                  <a:lnTo>
                    <a:pt x="974388" y="1510259"/>
                  </a:lnTo>
                  <a:lnTo>
                    <a:pt x="400770" y="1510259"/>
                  </a:lnTo>
                  <a:lnTo>
                    <a:pt x="400771" y="1506677"/>
                  </a:lnTo>
                  <a:lnTo>
                    <a:pt x="131485" y="1504996"/>
                  </a:lnTo>
                  <a:lnTo>
                    <a:pt x="131519" y="1499191"/>
                  </a:lnTo>
                  <a:lnTo>
                    <a:pt x="115203" y="1500007"/>
                  </a:lnTo>
                  <a:lnTo>
                    <a:pt x="90948" y="1496219"/>
                  </a:lnTo>
                  <a:lnTo>
                    <a:pt x="47662" y="1474773"/>
                  </a:lnTo>
                  <a:cubicBezTo>
                    <a:pt x="35156" y="1465011"/>
                    <a:pt x="24731" y="1452903"/>
                    <a:pt x="16850" y="1439259"/>
                  </a:cubicBezTo>
                  <a:cubicBezTo>
                    <a:pt x="1090" y="1411971"/>
                    <a:pt x="-4486" y="1378538"/>
                    <a:pt x="3858" y="1345426"/>
                  </a:cubicBezTo>
                  <a:lnTo>
                    <a:pt x="135563" y="822802"/>
                  </a:lnTo>
                  <a:lnTo>
                    <a:pt x="135636" y="810608"/>
                  </a:lnTo>
                  <a:lnTo>
                    <a:pt x="138631" y="810627"/>
                  </a:lnTo>
                  <a:lnTo>
                    <a:pt x="319486" y="92963"/>
                  </a:lnTo>
                  <a:cubicBezTo>
                    <a:pt x="336175" y="26741"/>
                    <a:pt x="402224" y="-13115"/>
                    <a:pt x="467010" y="3944"/>
                  </a:cubicBezTo>
                  <a:lnTo>
                    <a:pt x="467010" y="3945"/>
                  </a:lnTo>
                  <a:lnTo>
                    <a:pt x="484736" y="1272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sp>
        <p:nvSpPr>
          <p:cNvPr id="66" name="Forma Livre: Forma 65">
            <a:extLst>
              <a:ext uri="{FF2B5EF4-FFF2-40B4-BE49-F238E27FC236}">
                <a16:creationId xmlns:a16="http://schemas.microsoft.com/office/drawing/2014/main" id="{D3F4C586-48D0-990D-1810-D215A2F57C12}"/>
              </a:ext>
            </a:extLst>
          </p:cNvPr>
          <p:cNvSpPr/>
          <p:nvPr/>
        </p:nvSpPr>
        <p:spPr>
          <a:xfrm rot="17749389">
            <a:off x="-1356531" y="800863"/>
            <a:ext cx="2903117" cy="1562957"/>
          </a:xfrm>
          <a:custGeom>
            <a:avLst/>
            <a:gdLst>
              <a:gd name="connsiteX0" fmla="*/ 2824249 w 2903117"/>
              <a:gd name="connsiteY0" fmla="*/ 0 h 1562957"/>
              <a:gd name="connsiteX1" fmla="*/ 2903117 w 2903117"/>
              <a:gd name="connsiteY1" fmla="*/ 162979 h 1562957"/>
              <a:gd name="connsiteX2" fmla="*/ 2662179 w 2903117"/>
              <a:gd name="connsiteY2" fmla="*/ 1147411 h 1562957"/>
              <a:gd name="connsiteX3" fmla="*/ 2618937 w 2903117"/>
              <a:gd name="connsiteY3" fmla="*/ 1459573 h 1562957"/>
              <a:gd name="connsiteX4" fmla="*/ 2573299 w 2903117"/>
              <a:gd name="connsiteY4" fmla="*/ 1551144 h 1562957"/>
              <a:gd name="connsiteX5" fmla="*/ 2565220 w 2903117"/>
              <a:gd name="connsiteY5" fmla="*/ 1554903 h 1562957"/>
              <a:gd name="connsiteX6" fmla="*/ 2565211 w 2903117"/>
              <a:gd name="connsiteY6" fmla="*/ 1557503 h 1562957"/>
              <a:gd name="connsiteX7" fmla="*/ 2559762 w 2903117"/>
              <a:gd name="connsiteY7" fmla="*/ 1557443 h 1562957"/>
              <a:gd name="connsiteX8" fmla="*/ 2559728 w 2903117"/>
              <a:gd name="connsiteY8" fmla="*/ 1557459 h 1562957"/>
              <a:gd name="connsiteX9" fmla="*/ 2545501 w 2903117"/>
              <a:gd name="connsiteY9" fmla="*/ 1558878 h 1562957"/>
              <a:gd name="connsiteX10" fmla="*/ 2539244 w 2903117"/>
              <a:gd name="connsiteY10" fmla="*/ 1557216 h 1562957"/>
              <a:gd name="connsiteX11" fmla="*/ 2392769 w 2903117"/>
              <a:gd name="connsiteY11" fmla="*/ 1555593 h 1562957"/>
              <a:gd name="connsiteX12" fmla="*/ 2392768 w 2903117"/>
              <a:gd name="connsiteY12" fmla="*/ 1555863 h 1562957"/>
              <a:gd name="connsiteX13" fmla="*/ 1678631 w 2903117"/>
              <a:gd name="connsiteY13" fmla="*/ 1547954 h 1562957"/>
              <a:gd name="connsiteX14" fmla="*/ 1670830 w 2903117"/>
              <a:gd name="connsiteY14" fmla="*/ 1555096 h 1562957"/>
              <a:gd name="connsiteX15" fmla="*/ 1662751 w 2903117"/>
              <a:gd name="connsiteY15" fmla="*/ 1558855 h 1562957"/>
              <a:gd name="connsiteX16" fmla="*/ 1662742 w 2903117"/>
              <a:gd name="connsiteY16" fmla="*/ 1561455 h 1562957"/>
              <a:gd name="connsiteX17" fmla="*/ 1657293 w 2903117"/>
              <a:gd name="connsiteY17" fmla="*/ 1561395 h 1562957"/>
              <a:gd name="connsiteX18" fmla="*/ 1657259 w 2903117"/>
              <a:gd name="connsiteY18" fmla="*/ 1561411 h 1562957"/>
              <a:gd name="connsiteX19" fmla="*/ 1643032 w 2903117"/>
              <a:gd name="connsiteY19" fmla="*/ 1562830 h 1562957"/>
              <a:gd name="connsiteX20" fmla="*/ 1636775 w 2903117"/>
              <a:gd name="connsiteY20" fmla="*/ 1561168 h 1562957"/>
              <a:gd name="connsiteX21" fmla="*/ 1490300 w 2903117"/>
              <a:gd name="connsiteY21" fmla="*/ 1559546 h 1562957"/>
              <a:gd name="connsiteX22" fmla="*/ 1490299 w 2903117"/>
              <a:gd name="connsiteY22" fmla="*/ 1559815 h 1562957"/>
              <a:gd name="connsiteX23" fmla="*/ 583123 w 2903117"/>
              <a:gd name="connsiteY23" fmla="*/ 1549768 h 1562957"/>
              <a:gd name="connsiteX24" fmla="*/ 239842 w 2903117"/>
              <a:gd name="connsiteY24" fmla="*/ 1549768 h 1562957"/>
              <a:gd name="connsiteX25" fmla="*/ 239841 w 2903117"/>
              <a:gd name="connsiteY25" fmla="*/ 1545966 h 1562957"/>
              <a:gd name="connsiteX26" fmla="*/ 78687 w 2903117"/>
              <a:gd name="connsiteY26" fmla="*/ 1544182 h 1562957"/>
              <a:gd name="connsiteX27" fmla="*/ 78708 w 2903117"/>
              <a:gd name="connsiteY27" fmla="*/ 1538022 h 1562957"/>
              <a:gd name="connsiteX28" fmla="*/ 68943 w 2903117"/>
              <a:gd name="connsiteY28" fmla="*/ 1538888 h 1562957"/>
              <a:gd name="connsiteX29" fmla="*/ 54427 w 2903117"/>
              <a:gd name="connsiteY29" fmla="*/ 1534868 h 1562957"/>
              <a:gd name="connsiteX30" fmla="*/ 54428 w 2903117"/>
              <a:gd name="connsiteY30" fmla="*/ 1534868 h 1562957"/>
              <a:gd name="connsiteX31" fmla="*/ 10084 w 2903117"/>
              <a:gd name="connsiteY31" fmla="*/ 1474421 h 1562957"/>
              <a:gd name="connsiteX32" fmla="*/ 2309 w 2903117"/>
              <a:gd name="connsiteY32" fmla="*/ 1374844 h 1562957"/>
              <a:gd name="connsiteX33" fmla="*/ 3722 w 2903117"/>
              <a:gd name="connsiteY33" fmla="*/ 1364902 h 156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03117" h="1562957">
                <a:moveTo>
                  <a:pt x="2824249" y="0"/>
                </a:moveTo>
                <a:lnTo>
                  <a:pt x="2903117" y="162979"/>
                </a:lnTo>
                <a:lnTo>
                  <a:pt x="2662179" y="1147411"/>
                </a:lnTo>
                <a:lnTo>
                  <a:pt x="2618937" y="1459573"/>
                </a:lnTo>
                <a:cubicBezTo>
                  <a:pt x="2612844" y="1503564"/>
                  <a:pt x="2595175" y="1536753"/>
                  <a:pt x="2573299" y="1551144"/>
                </a:cubicBezTo>
                <a:lnTo>
                  <a:pt x="2565220" y="1554903"/>
                </a:lnTo>
                <a:lnTo>
                  <a:pt x="2565211" y="1557503"/>
                </a:lnTo>
                <a:lnTo>
                  <a:pt x="2559762" y="1557443"/>
                </a:lnTo>
                <a:lnTo>
                  <a:pt x="2559728" y="1557459"/>
                </a:lnTo>
                <a:cubicBezTo>
                  <a:pt x="2555075" y="1558769"/>
                  <a:pt x="2550313" y="1559264"/>
                  <a:pt x="2545501" y="1558878"/>
                </a:cubicBezTo>
                <a:lnTo>
                  <a:pt x="2539244" y="1557216"/>
                </a:lnTo>
                <a:lnTo>
                  <a:pt x="2392769" y="1555593"/>
                </a:lnTo>
                <a:lnTo>
                  <a:pt x="2392768" y="1555863"/>
                </a:lnTo>
                <a:lnTo>
                  <a:pt x="1678631" y="1547954"/>
                </a:lnTo>
                <a:lnTo>
                  <a:pt x="1670830" y="1555096"/>
                </a:lnTo>
                <a:lnTo>
                  <a:pt x="1662751" y="1558855"/>
                </a:lnTo>
                <a:lnTo>
                  <a:pt x="1662742" y="1561455"/>
                </a:lnTo>
                <a:lnTo>
                  <a:pt x="1657293" y="1561395"/>
                </a:lnTo>
                <a:lnTo>
                  <a:pt x="1657259" y="1561411"/>
                </a:lnTo>
                <a:cubicBezTo>
                  <a:pt x="1652606" y="1562721"/>
                  <a:pt x="1647844" y="1563216"/>
                  <a:pt x="1643032" y="1562830"/>
                </a:cubicBezTo>
                <a:lnTo>
                  <a:pt x="1636775" y="1561168"/>
                </a:lnTo>
                <a:lnTo>
                  <a:pt x="1490300" y="1559546"/>
                </a:lnTo>
                <a:lnTo>
                  <a:pt x="1490299" y="1559815"/>
                </a:lnTo>
                <a:lnTo>
                  <a:pt x="583123" y="1549768"/>
                </a:lnTo>
                <a:lnTo>
                  <a:pt x="239842" y="1549768"/>
                </a:lnTo>
                <a:lnTo>
                  <a:pt x="239841" y="1545966"/>
                </a:lnTo>
                <a:lnTo>
                  <a:pt x="78687" y="1544182"/>
                </a:lnTo>
                <a:lnTo>
                  <a:pt x="78708" y="1538022"/>
                </a:lnTo>
                <a:lnTo>
                  <a:pt x="68943" y="1538888"/>
                </a:lnTo>
                <a:cubicBezTo>
                  <a:pt x="64132" y="1538449"/>
                  <a:pt x="59274" y="1537130"/>
                  <a:pt x="54427" y="1534868"/>
                </a:cubicBezTo>
                <a:lnTo>
                  <a:pt x="54428" y="1534868"/>
                </a:lnTo>
                <a:cubicBezTo>
                  <a:pt x="35042" y="1525816"/>
                  <a:pt x="19516" y="1503380"/>
                  <a:pt x="10084" y="1474421"/>
                </a:cubicBezTo>
                <a:cubicBezTo>
                  <a:pt x="652" y="1445462"/>
                  <a:pt x="-2684" y="1409982"/>
                  <a:pt x="2309" y="1374844"/>
                </a:cubicBezTo>
                <a:lnTo>
                  <a:pt x="3722" y="1364902"/>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76" name="Forma Livre: Forma 75">
            <a:extLst>
              <a:ext uri="{FF2B5EF4-FFF2-40B4-BE49-F238E27FC236}">
                <a16:creationId xmlns:a16="http://schemas.microsoft.com/office/drawing/2014/main" id="{74DE5890-EE0C-9AD7-4587-8C043577E9E5}"/>
              </a:ext>
            </a:extLst>
          </p:cNvPr>
          <p:cNvSpPr/>
          <p:nvPr/>
        </p:nvSpPr>
        <p:spPr>
          <a:xfrm rot="18611304">
            <a:off x="-642508" y="6604060"/>
            <a:ext cx="3405327" cy="5557445"/>
          </a:xfrm>
          <a:custGeom>
            <a:avLst/>
            <a:gdLst>
              <a:gd name="connsiteX0" fmla="*/ 3339570 w 3405327"/>
              <a:gd name="connsiteY0" fmla="*/ 6210 h 5557445"/>
              <a:gd name="connsiteX1" fmla="*/ 3405327 w 3405327"/>
              <a:gd name="connsiteY1" fmla="*/ 164962 h 5557445"/>
              <a:gd name="connsiteX2" fmla="*/ 3405326 w 3405327"/>
              <a:gd name="connsiteY2" fmla="*/ 5128952 h 5557445"/>
              <a:gd name="connsiteX3" fmla="*/ 3268206 w 3405327"/>
              <a:gd name="connsiteY3" fmla="*/ 5335818 h 5557445"/>
              <a:gd name="connsiteX4" fmla="*/ 3258420 w 3405327"/>
              <a:gd name="connsiteY4" fmla="*/ 5338856 h 5557445"/>
              <a:gd name="connsiteX5" fmla="*/ 3261510 w 3405327"/>
              <a:gd name="connsiteY5" fmla="*/ 5353123 h 5557445"/>
              <a:gd name="connsiteX6" fmla="*/ 2318101 w 3405327"/>
              <a:gd name="connsiteY6" fmla="*/ 5557445 h 5557445"/>
              <a:gd name="connsiteX7" fmla="*/ 0 w 3405327"/>
              <a:gd name="connsiteY7" fmla="*/ 2813216 h 5557445"/>
              <a:gd name="connsiteX8" fmla="*/ 3330359 w 3405327"/>
              <a:gd name="connsiteY8" fmla="*/ 0 h 555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5327" h="5557445">
                <a:moveTo>
                  <a:pt x="3339570" y="6210"/>
                </a:moveTo>
                <a:cubicBezTo>
                  <a:pt x="3380198" y="46838"/>
                  <a:pt x="3405327" y="102966"/>
                  <a:pt x="3405327" y="164962"/>
                </a:cubicBezTo>
                <a:cubicBezTo>
                  <a:pt x="3405327" y="1819625"/>
                  <a:pt x="3405326" y="3474289"/>
                  <a:pt x="3405326" y="5128952"/>
                </a:cubicBezTo>
                <a:cubicBezTo>
                  <a:pt x="3405326" y="5221947"/>
                  <a:pt x="3348786" y="5301736"/>
                  <a:pt x="3268206" y="5335818"/>
                </a:cubicBezTo>
                <a:lnTo>
                  <a:pt x="3258420" y="5338856"/>
                </a:lnTo>
                <a:lnTo>
                  <a:pt x="3261510" y="5353123"/>
                </a:lnTo>
                <a:lnTo>
                  <a:pt x="2318101" y="5557445"/>
                </a:lnTo>
                <a:lnTo>
                  <a:pt x="0" y="2813216"/>
                </a:lnTo>
                <a:lnTo>
                  <a:pt x="3330359"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82" name="Forma Livre: Forma 81">
            <a:extLst>
              <a:ext uri="{FF2B5EF4-FFF2-40B4-BE49-F238E27FC236}">
                <a16:creationId xmlns:a16="http://schemas.microsoft.com/office/drawing/2014/main" id="{D5A50006-94AC-EDB0-E9C8-16363B39BD62}"/>
              </a:ext>
            </a:extLst>
          </p:cNvPr>
          <p:cNvSpPr/>
          <p:nvPr/>
        </p:nvSpPr>
        <p:spPr>
          <a:xfrm rot="18691723">
            <a:off x="6949991" y="3018180"/>
            <a:ext cx="1105411" cy="951884"/>
          </a:xfrm>
          <a:custGeom>
            <a:avLst/>
            <a:gdLst>
              <a:gd name="connsiteX0" fmla="*/ 1105411 w 1105411"/>
              <a:gd name="connsiteY0" fmla="*/ 80321 h 951884"/>
              <a:gd name="connsiteX1" fmla="*/ 121283 w 1105411"/>
              <a:gd name="connsiteY1" fmla="*/ 951884 h 951884"/>
              <a:gd name="connsiteX2" fmla="*/ 98982 w 1105411"/>
              <a:gd name="connsiteY2" fmla="*/ 939779 h 951884"/>
              <a:gd name="connsiteX3" fmla="*/ 0 w 1105411"/>
              <a:gd name="connsiteY3" fmla="*/ 753617 h 951884"/>
              <a:gd name="connsiteX4" fmla="*/ 0 w 1105411"/>
              <a:gd name="connsiteY4" fmla="*/ 399493 h 951884"/>
              <a:gd name="connsiteX5" fmla="*/ 179258 w 1105411"/>
              <a:gd name="connsiteY5" fmla="*/ 179550 h 951884"/>
              <a:gd name="connsiteX6" fmla="*/ 180258 w 1105411"/>
              <a:gd name="connsiteY6" fmla="*/ 179449 h 951884"/>
              <a:gd name="connsiteX7" fmla="*/ 186368 w 1105411"/>
              <a:gd name="connsiteY7" fmla="*/ 175938 h 951884"/>
              <a:gd name="connsiteX8" fmla="*/ 229517 w 1105411"/>
              <a:gd name="connsiteY8" fmla="*/ 161582 h 951884"/>
              <a:gd name="connsiteX9" fmla="*/ 526990 w 1105411"/>
              <a:gd name="connsiteY9" fmla="*/ 94843 h 951884"/>
              <a:gd name="connsiteX10" fmla="*/ 532673 w 1105411"/>
              <a:gd name="connsiteY10" fmla="*/ 94299 h 951884"/>
              <a:gd name="connsiteX11" fmla="*/ 546088 w 1105411"/>
              <a:gd name="connsiteY11" fmla="*/ 86588 h 951884"/>
              <a:gd name="connsiteX12" fmla="*/ 589237 w 1105411"/>
              <a:gd name="connsiteY12" fmla="*/ 72233 h 951884"/>
              <a:gd name="connsiteX13" fmla="*/ 886710 w 1105411"/>
              <a:gd name="connsiteY13" fmla="*/ 5494 h 951884"/>
              <a:gd name="connsiteX14" fmla="*/ 1073631 w 1105411"/>
              <a:gd name="connsiteY14" fmla="*/ 47287 h 95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5411" h="951884">
                <a:moveTo>
                  <a:pt x="1105411" y="80321"/>
                </a:moveTo>
                <a:lnTo>
                  <a:pt x="121283" y="951884"/>
                </a:lnTo>
                <a:lnTo>
                  <a:pt x="98982" y="939779"/>
                </a:lnTo>
                <a:cubicBezTo>
                  <a:pt x="39263" y="899434"/>
                  <a:pt x="0" y="831111"/>
                  <a:pt x="0" y="753617"/>
                </a:cubicBezTo>
                <a:lnTo>
                  <a:pt x="0" y="399493"/>
                </a:lnTo>
                <a:cubicBezTo>
                  <a:pt x="0" y="291002"/>
                  <a:pt x="76956" y="200484"/>
                  <a:pt x="179258" y="179550"/>
                </a:cubicBezTo>
                <a:lnTo>
                  <a:pt x="180258" y="179449"/>
                </a:lnTo>
                <a:lnTo>
                  <a:pt x="186368" y="175938"/>
                </a:lnTo>
                <a:cubicBezTo>
                  <a:pt x="199973" y="169820"/>
                  <a:pt x="214394" y="164975"/>
                  <a:pt x="229517" y="161582"/>
                </a:cubicBezTo>
                <a:lnTo>
                  <a:pt x="526990" y="94843"/>
                </a:lnTo>
                <a:lnTo>
                  <a:pt x="532673" y="94299"/>
                </a:lnTo>
                <a:lnTo>
                  <a:pt x="546088" y="86588"/>
                </a:lnTo>
                <a:cubicBezTo>
                  <a:pt x="559693" y="80471"/>
                  <a:pt x="574114" y="75626"/>
                  <a:pt x="589237" y="72233"/>
                </a:cubicBezTo>
                <a:lnTo>
                  <a:pt x="886710" y="5494"/>
                </a:lnTo>
                <a:cubicBezTo>
                  <a:pt x="954764" y="-9774"/>
                  <a:pt x="1022530" y="7616"/>
                  <a:pt x="1073631" y="47287"/>
                </a:cubicBezTo>
                <a:close/>
              </a:path>
            </a:pathLst>
          </a:cu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88" name="Forma Livre: Forma 87">
            <a:extLst>
              <a:ext uri="{FF2B5EF4-FFF2-40B4-BE49-F238E27FC236}">
                <a16:creationId xmlns:a16="http://schemas.microsoft.com/office/drawing/2014/main" id="{8E757EFF-DE17-8A15-B2C7-A4B817AF3B14}"/>
              </a:ext>
            </a:extLst>
          </p:cNvPr>
          <p:cNvSpPr/>
          <p:nvPr/>
        </p:nvSpPr>
        <p:spPr>
          <a:xfrm rot="18699259">
            <a:off x="3967110" y="9986716"/>
            <a:ext cx="929809" cy="1185746"/>
          </a:xfrm>
          <a:custGeom>
            <a:avLst/>
            <a:gdLst>
              <a:gd name="connsiteX0" fmla="*/ 870044 w 929809"/>
              <a:gd name="connsiteY0" fmla="*/ 77780 h 1185746"/>
              <a:gd name="connsiteX1" fmla="*/ 929809 w 929809"/>
              <a:gd name="connsiteY1" fmla="*/ 222066 h 1185746"/>
              <a:gd name="connsiteX2" fmla="*/ 929809 w 929809"/>
              <a:gd name="connsiteY2" fmla="*/ 1015989 h 1185746"/>
              <a:gd name="connsiteX3" fmla="*/ 870043 w 929809"/>
              <a:gd name="connsiteY3" fmla="*/ 1160275 h 1185746"/>
              <a:gd name="connsiteX4" fmla="*/ 832265 w 929809"/>
              <a:gd name="connsiteY4" fmla="*/ 1185746 h 1185746"/>
              <a:gd name="connsiteX5" fmla="*/ 0 w 929809"/>
              <a:gd name="connsiteY5" fmla="*/ 250132 h 1185746"/>
              <a:gd name="connsiteX6" fmla="*/ 42354 w 929809"/>
              <a:gd name="connsiteY6" fmla="*/ 199609 h 1185746"/>
              <a:gd name="connsiteX7" fmla="*/ 114258 w 929809"/>
              <a:gd name="connsiteY7" fmla="*/ 162253 h 1185746"/>
              <a:gd name="connsiteX8" fmla="*/ 650875 w 929809"/>
              <a:gd name="connsiteY8" fmla="*/ 7994 h 1185746"/>
              <a:gd name="connsiteX9" fmla="*/ 838347 w 929809"/>
              <a:gd name="connsiteY9" fmla="*/ 47709 h 1185746"/>
              <a:gd name="connsiteX10" fmla="*/ 863761 w 929809"/>
              <a:gd name="connsiteY10" fmla="*/ 73545 h 11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9809" h="1185746">
                <a:moveTo>
                  <a:pt x="870044" y="77780"/>
                </a:moveTo>
                <a:cubicBezTo>
                  <a:pt x="906970" y="114706"/>
                  <a:pt x="929809" y="165720"/>
                  <a:pt x="929809" y="222066"/>
                </a:cubicBezTo>
                <a:lnTo>
                  <a:pt x="929809" y="1015989"/>
                </a:lnTo>
                <a:cubicBezTo>
                  <a:pt x="929809" y="1072336"/>
                  <a:pt x="906970" y="1123349"/>
                  <a:pt x="870043" y="1160275"/>
                </a:cubicBezTo>
                <a:lnTo>
                  <a:pt x="832265" y="1185746"/>
                </a:lnTo>
                <a:lnTo>
                  <a:pt x="0" y="250132"/>
                </a:lnTo>
                <a:lnTo>
                  <a:pt x="42354" y="199609"/>
                </a:lnTo>
                <a:cubicBezTo>
                  <a:pt x="62963" y="182940"/>
                  <a:pt x="87181" y="170037"/>
                  <a:pt x="114258" y="162253"/>
                </a:cubicBezTo>
                <a:lnTo>
                  <a:pt x="650875" y="7994"/>
                </a:lnTo>
                <a:cubicBezTo>
                  <a:pt x="718567" y="-11465"/>
                  <a:pt x="788108" y="5675"/>
                  <a:pt x="838347" y="47709"/>
                </a:cubicBezTo>
                <a:lnTo>
                  <a:pt x="863761" y="73545"/>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90" name="Imagem 89">
            <a:extLst>
              <a:ext uri="{FF2B5EF4-FFF2-40B4-BE49-F238E27FC236}">
                <a16:creationId xmlns:a16="http://schemas.microsoft.com/office/drawing/2014/main" id="{4D959932-E040-4DD4-D4DF-19A0364734E6}"/>
              </a:ext>
            </a:extLst>
          </p:cNvPr>
          <p:cNvPicPr>
            <a:picLocks noChangeAspect="1"/>
          </p:cNvPicPr>
          <p:nvPr/>
        </p:nvPicPr>
        <p:blipFill>
          <a:blip r:embed="rId3"/>
          <a:stretch>
            <a:fillRect/>
          </a:stretch>
        </p:blipFill>
        <p:spPr>
          <a:xfrm>
            <a:off x="5540532" y="336204"/>
            <a:ext cx="1720486" cy="421467"/>
          </a:xfrm>
          <a:prstGeom prst="rect">
            <a:avLst/>
          </a:prstGeom>
        </p:spPr>
      </p:pic>
      <p:sp>
        <p:nvSpPr>
          <p:cNvPr id="91" name="Título 1">
            <a:extLst>
              <a:ext uri="{FF2B5EF4-FFF2-40B4-BE49-F238E27FC236}">
                <a16:creationId xmlns:a16="http://schemas.microsoft.com/office/drawing/2014/main" id="{AB20D64B-7336-F1B0-2691-05E38B28BD08}"/>
              </a:ext>
            </a:extLst>
          </p:cNvPr>
          <p:cNvSpPr txBox="1">
            <a:spLocks/>
          </p:cNvSpPr>
          <p:nvPr/>
        </p:nvSpPr>
        <p:spPr>
          <a:xfrm>
            <a:off x="3481755" y="6775063"/>
            <a:ext cx="4069030" cy="1315211"/>
          </a:xfrm>
          <a:prstGeom prst="rect">
            <a:avLst/>
          </a:prstGeom>
        </p:spPr>
        <p:txBody>
          <a:bodyPr vert="horz" lIns="91440" tIns="45720" rIns="91440" bIns="45720" rtlCol="0" anchor="ctr">
            <a:noAutofit/>
          </a:bodyPr>
          <a:lstStyle>
            <a:lvl1pPr algn="l" defTabSz="755660" rtl="0" eaLnBrk="1" latinLnBrk="0" hangingPunct="1">
              <a:lnSpc>
                <a:spcPct val="90000"/>
              </a:lnSpc>
              <a:spcBef>
                <a:spcPct val="0"/>
              </a:spcBef>
              <a:buNone/>
              <a:defRPr sz="3636" kern="1200">
                <a:solidFill>
                  <a:schemeClr val="tx1"/>
                </a:solidFill>
                <a:latin typeface="+mj-lt"/>
                <a:ea typeface="+mj-ea"/>
                <a:cs typeface="+mj-cs"/>
              </a:defRPr>
            </a:lvl1pPr>
          </a:lstStyle>
          <a:p>
            <a:pPr>
              <a:lnSpc>
                <a:spcPct val="100000"/>
              </a:lnSpc>
            </a:pPr>
            <a:r>
              <a:rPr lang="pt-BR" sz="3000" b="1" dirty="0">
                <a:solidFill>
                  <a:srgbClr val="366092"/>
                </a:solidFill>
                <a:latin typeface="Ebrima" panose="02000000000000000000" pitchFamily="2" charset="0"/>
                <a:ea typeface="Ebrima" panose="02000000000000000000" pitchFamily="2" charset="0"/>
                <a:cs typeface="Ebrima" panose="02000000000000000000" pitchFamily="2" charset="0"/>
              </a:rPr>
              <a:t>DIGEX AIRCRAFT MAINTENANCE LTDA.</a:t>
            </a:r>
          </a:p>
        </p:txBody>
      </p:sp>
      <p:sp>
        <p:nvSpPr>
          <p:cNvPr id="92" name="Subtítulo 2">
            <a:extLst>
              <a:ext uri="{FF2B5EF4-FFF2-40B4-BE49-F238E27FC236}">
                <a16:creationId xmlns:a16="http://schemas.microsoft.com/office/drawing/2014/main" id="{351662F6-6452-B36F-20AB-E40C07E0358D}"/>
              </a:ext>
            </a:extLst>
          </p:cNvPr>
          <p:cNvSpPr txBox="1">
            <a:spLocks/>
          </p:cNvSpPr>
          <p:nvPr/>
        </p:nvSpPr>
        <p:spPr>
          <a:xfrm>
            <a:off x="3498972" y="6507752"/>
            <a:ext cx="3840725" cy="489380"/>
          </a:xfrm>
          <a:prstGeom prst="rect">
            <a:avLst/>
          </a:prstGeom>
        </p:spPr>
        <p:txBody>
          <a:bodyPr vert="horz" lIns="91440" tIns="45720" rIns="91440" bIns="45720" rtlCol="0">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pt-BR" sz="2000" spc="300" dirty="0">
                <a:solidFill>
                  <a:schemeClr val="accent1">
                    <a:lumMod val="50000"/>
                  </a:schemeClr>
                </a:solidFill>
                <a:latin typeface="+mj-lt"/>
                <a:ea typeface="Ebrima" panose="02000000000000000000" pitchFamily="2" charset="0"/>
                <a:cs typeface="Ebrima" panose="02000000000000000000" pitchFamily="2" charset="0"/>
              </a:rPr>
              <a:t>RECUPERAÇÃO JUDICIAL</a:t>
            </a:r>
          </a:p>
        </p:txBody>
      </p:sp>
      <p:grpSp>
        <p:nvGrpSpPr>
          <p:cNvPr id="93" name="Agrupar 92">
            <a:extLst>
              <a:ext uri="{FF2B5EF4-FFF2-40B4-BE49-F238E27FC236}">
                <a16:creationId xmlns:a16="http://schemas.microsoft.com/office/drawing/2014/main" id="{A04A8242-DD05-C4D1-16C5-C1A6348ABFEC}"/>
              </a:ext>
            </a:extLst>
          </p:cNvPr>
          <p:cNvGrpSpPr/>
          <p:nvPr/>
        </p:nvGrpSpPr>
        <p:grpSpPr>
          <a:xfrm>
            <a:off x="3542898" y="8197627"/>
            <a:ext cx="3282170" cy="1424138"/>
            <a:chOff x="818835" y="9429559"/>
            <a:chExt cx="3282170" cy="444691"/>
          </a:xfrm>
        </p:grpSpPr>
        <p:sp>
          <p:nvSpPr>
            <p:cNvPr id="94" name="CaixaDeTexto 547">
              <a:extLst>
                <a:ext uri="{FF2B5EF4-FFF2-40B4-BE49-F238E27FC236}">
                  <a16:creationId xmlns:a16="http://schemas.microsoft.com/office/drawing/2014/main" id="{6FC281A2-D20B-EFE5-69B8-97F267DDA87A}"/>
                </a:ext>
              </a:extLst>
            </p:cNvPr>
            <p:cNvSpPr txBox="1"/>
            <p:nvPr/>
          </p:nvSpPr>
          <p:spPr>
            <a:xfrm>
              <a:off x="818836" y="9525612"/>
              <a:ext cx="3282169" cy="13454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sz="1100" dirty="0">
                  <a:solidFill>
                    <a:schemeClr val="tx2">
                      <a:lumMod val="90000"/>
                      <a:lumOff val="10000"/>
                    </a:schemeClr>
                  </a:solidFill>
                  <a:latin typeface="+mj-lt"/>
                  <a:ea typeface="Ebrima" panose="02000000000000000000" pitchFamily="2" charset="0"/>
                  <a:cs typeface="Ebrima" panose="02000000000000000000" pitchFamily="2" charset="0"/>
                </a:rPr>
                <a:t>3ª VARA CÍVEL DA COMARCA DE SÃO JOSÉ DOS CAMPOS - SP</a:t>
              </a:r>
            </a:p>
          </p:txBody>
        </p:sp>
        <p:sp>
          <p:nvSpPr>
            <p:cNvPr id="95" name="CaixaDeTexto 547">
              <a:extLst>
                <a:ext uri="{FF2B5EF4-FFF2-40B4-BE49-F238E27FC236}">
                  <a16:creationId xmlns:a16="http://schemas.microsoft.com/office/drawing/2014/main" id="{50CC415C-3655-65CE-2713-0452EE0108BF}"/>
                </a:ext>
              </a:extLst>
            </p:cNvPr>
            <p:cNvSpPr txBox="1"/>
            <p:nvPr/>
          </p:nvSpPr>
          <p:spPr>
            <a:xfrm>
              <a:off x="818835" y="9429559"/>
              <a:ext cx="3200963" cy="12974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sz="1050" b="1" dirty="0">
                  <a:solidFill>
                    <a:schemeClr val="accent1">
                      <a:lumMod val="50000"/>
                    </a:schemeClr>
                  </a:solidFill>
                  <a:latin typeface="+mj-lt"/>
                  <a:ea typeface="Ebrima" panose="02000000000000000000" pitchFamily="2" charset="0"/>
                  <a:cs typeface="Ebrima" panose="02000000000000000000" pitchFamily="2" charset="0"/>
                </a:rPr>
                <a:t>PROCESSO Nº 1010448-35.2020.8.26.0577</a:t>
              </a:r>
            </a:p>
            <a:p>
              <a:endParaRPr lang="pt-BR" sz="1050" b="1" dirty="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96" name="Conector Reto 7">
              <a:extLst>
                <a:ext uri="{FF2B5EF4-FFF2-40B4-BE49-F238E27FC236}">
                  <a16:creationId xmlns:a16="http://schemas.microsoft.com/office/drawing/2014/main" id="{44DF1C5F-4644-13EA-E8C2-FC5964051225}"/>
                </a:ext>
              </a:extLst>
            </p:cNvPr>
            <p:cNvCxnSpPr>
              <a:cxnSpLocks/>
            </p:cNvCxnSpPr>
            <p:nvPr/>
          </p:nvCxnSpPr>
          <p:spPr>
            <a:xfrm>
              <a:off x="4101005" y="9608502"/>
              <a:ext cx="0" cy="265748"/>
            </a:xfrm>
            <a:prstGeom prst="line">
              <a:avLst/>
            </a:prstGeom>
            <a:ln w="3175">
              <a:solidFill>
                <a:schemeClr val="bg1"/>
              </a:solidFill>
            </a:ln>
            <a:effectLst/>
          </p:spPr>
          <p:style>
            <a:lnRef idx="1">
              <a:schemeClr val="accent1"/>
            </a:lnRef>
            <a:fillRef idx="0">
              <a:schemeClr val="accent1"/>
            </a:fillRef>
            <a:effectRef idx="0">
              <a:schemeClr val="accent1"/>
            </a:effectRef>
            <a:fontRef idx="minor">
              <a:schemeClr val="tx1"/>
            </a:fontRef>
          </p:style>
        </p:cxnSp>
      </p:grpSp>
      <p:sp>
        <p:nvSpPr>
          <p:cNvPr id="97" name="CaixaDeTexto 96">
            <a:extLst>
              <a:ext uri="{FF2B5EF4-FFF2-40B4-BE49-F238E27FC236}">
                <a16:creationId xmlns:a16="http://schemas.microsoft.com/office/drawing/2014/main" id="{38F7185A-ABDC-BAB2-A79B-90B78FCFB436}"/>
              </a:ext>
            </a:extLst>
          </p:cNvPr>
          <p:cNvSpPr txBox="1"/>
          <p:nvPr/>
        </p:nvSpPr>
        <p:spPr>
          <a:xfrm>
            <a:off x="4105498" y="4259793"/>
            <a:ext cx="3474711" cy="1877437"/>
          </a:xfrm>
          <a:prstGeom prst="rect">
            <a:avLst/>
          </a:prstGeom>
          <a:noFill/>
        </p:spPr>
        <p:txBody>
          <a:bodyPr wrap="square" rtlCol="0">
            <a:spAutoFit/>
          </a:bodyPr>
          <a:lstStyle/>
          <a:p>
            <a:pPr algn="ctr"/>
            <a:r>
              <a:rPr lang="pt-BR" sz="3600" b="1" dirty="0">
                <a:solidFill>
                  <a:srgbClr val="214D6E"/>
                </a:solidFill>
              </a:rPr>
              <a:t>RELATÓRIO MENSAL N.º 22 </a:t>
            </a:r>
          </a:p>
          <a:p>
            <a:pPr algn="ctr"/>
            <a:r>
              <a:rPr lang="pt-BR" sz="4400" b="1" dirty="0">
                <a:solidFill>
                  <a:srgbClr val="DFD6C5"/>
                </a:solidFill>
              </a:rPr>
              <a:t>2024</a:t>
            </a:r>
          </a:p>
        </p:txBody>
      </p:sp>
    </p:spTree>
    <p:extLst>
      <p:ext uri="{BB962C8B-B14F-4D97-AF65-F5344CB8AC3E}">
        <p14:creationId xmlns:p14="http://schemas.microsoft.com/office/powerpoint/2010/main" val="3046742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Retângulo: Cantos Arredondados 236">
            <a:extLst>
              <a:ext uri="{FF2B5EF4-FFF2-40B4-BE49-F238E27FC236}">
                <a16:creationId xmlns:a16="http://schemas.microsoft.com/office/drawing/2014/main" id="{CD0E0D48-A661-191C-6020-B4A74264A68E}"/>
              </a:ext>
            </a:extLst>
          </p:cNvPr>
          <p:cNvSpPr/>
          <p:nvPr/>
        </p:nvSpPr>
        <p:spPr>
          <a:xfrm>
            <a:off x="292446" y="1066771"/>
            <a:ext cx="6945970" cy="8980195"/>
          </a:xfrm>
          <a:prstGeom prst="roundRect">
            <a:avLst>
              <a:gd name="adj" fmla="val 186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Seta: Divisa 21">
            <a:hlinkClick r:id="" action="ppaction://hlinkshowjump?jump=nextslide"/>
            <a:extLst>
              <a:ext uri="{FF2B5EF4-FFF2-40B4-BE49-F238E27FC236}">
                <a16:creationId xmlns:a16="http://schemas.microsoft.com/office/drawing/2014/main" id="{18906096-19B2-3D33-494C-851E77B31459}"/>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0" name="CaixaDeTexto 29">
            <a:extLst>
              <a:ext uri="{FF2B5EF4-FFF2-40B4-BE49-F238E27FC236}">
                <a16:creationId xmlns:a16="http://schemas.microsoft.com/office/drawing/2014/main" id="{E8C60B56-35C5-D2E5-B571-623D3060DC6B}"/>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31" name="CaixaDeTexto 30">
            <a:extLst>
              <a:ext uri="{FF2B5EF4-FFF2-40B4-BE49-F238E27FC236}">
                <a16:creationId xmlns:a16="http://schemas.microsoft.com/office/drawing/2014/main" id="{D42F9AEB-A6BF-1C4E-AD60-7562D8F67B12}"/>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32" name="CaixaDeTexto 31">
            <a:extLst>
              <a:ext uri="{FF2B5EF4-FFF2-40B4-BE49-F238E27FC236}">
                <a16:creationId xmlns:a16="http://schemas.microsoft.com/office/drawing/2014/main" id="{4B6E2C90-C0B8-D7EE-3ACB-253373535FA6}"/>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33" name="CaixaDeTexto 32">
            <a:extLst>
              <a:ext uri="{FF2B5EF4-FFF2-40B4-BE49-F238E27FC236}">
                <a16:creationId xmlns:a16="http://schemas.microsoft.com/office/drawing/2014/main" id="{2B26BDFA-AAB3-6767-7403-0FA2EB7DA976}"/>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34" name="CaixaDeTexto 33">
            <a:extLst>
              <a:ext uri="{FF2B5EF4-FFF2-40B4-BE49-F238E27FC236}">
                <a16:creationId xmlns:a16="http://schemas.microsoft.com/office/drawing/2014/main" id="{23493551-42CD-3AD3-A387-C21680C17641}"/>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35" name="CaixaDeTexto 34">
            <a:extLst>
              <a:ext uri="{FF2B5EF4-FFF2-40B4-BE49-F238E27FC236}">
                <a16:creationId xmlns:a16="http://schemas.microsoft.com/office/drawing/2014/main" id="{902F876C-26C8-0E51-D62E-63FBC6FC30F8}"/>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36" name="CaixaDeTexto 35">
            <a:extLst>
              <a:ext uri="{FF2B5EF4-FFF2-40B4-BE49-F238E27FC236}">
                <a16:creationId xmlns:a16="http://schemas.microsoft.com/office/drawing/2014/main" id="{D3DB48B4-9A9A-0E7E-33A8-94AB2FE1B3BF}"/>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37" name="CaixaDeTexto 36">
            <a:extLst>
              <a:ext uri="{FF2B5EF4-FFF2-40B4-BE49-F238E27FC236}">
                <a16:creationId xmlns:a16="http://schemas.microsoft.com/office/drawing/2014/main" id="{F7E1549B-BAE7-CDD3-F73A-CBB3B152BA42}"/>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38" name="CaixaDeTexto 37">
            <a:extLst>
              <a:ext uri="{FF2B5EF4-FFF2-40B4-BE49-F238E27FC236}">
                <a16:creationId xmlns:a16="http://schemas.microsoft.com/office/drawing/2014/main" id="{BFC0393D-C26E-A8F1-790A-3BEBAC28DD77}"/>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39" name="CaixaDeTexto 38">
            <a:extLst>
              <a:ext uri="{FF2B5EF4-FFF2-40B4-BE49-F238E27FC236}">
                <a16:creationId xmlns:a16="http://schemas.microsoft.com/office/drawing/2014/main" id="{85EE5F4E-B505-FFF1-2F1B-67563255C1A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40" name="Seta: Divisa 39">
            <a:hlinkClick r:id="" action="ppaction://hlinkshowjump?jump=previousslide"/>
            <a:extLst>
              <a:ext uri="{FF2B5EF4-FFF2-40B4-BE49-F238E27FC236}">
                <a16:creationId xmlns:a16="http://schemas.microsoft.com/office/drawing/2014/main" id="{3922B675-9F0B-69BC-6ABC-3A5F6E86A39D}"/>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42" name="Conector reto 41">
            <a:extLst>
              <a:ext uri="{FF2B5EF4-FFF2-40B4-BE49-F238E27FC236}">
                <a16:creationId xmlns:a16="http://schemas.microsoft.com/office/drawing/2014/main" id="{D57CE181-C311-164F-4674-5CA618AEBF1F}"/>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Conector reto 43">
            <a:extLst>
              <a:ext uri="{FF2B5EF4-FFF2-40B4-BE49-F238E27FC236}">
                <a16:creationId xmlns:a16="http://schemas.microsoft.com/office/drawing/2014/main" id="{03E9A1C1-F784-E175-201F-DE49FF5BB3D6}"/>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Conector reto 44">
            <a:extLst>
              <a:ext uri="{FF2B5EF4-FFF2-40B4-BE49-F238E27FC236}">
                <a16:creationId xmlns:a16="http://schemas.microsoft.com/office/drawing/2014/main" id="{BB595456-BA43-8978-1559-B2B935A03DB7}"/>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Conector reto 45">
            <a:extLst>
              <a:ext uri="{FF2B5EF4-FFF2-40B4-BE49-F238E27FC236}">
                <a16:creationId xmlns:a16="http://schemas.microsoft.com/office/drawing/2014/main" id="{9E64F14C-7EDD-182A-B7B8-56A88800D887}"/>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Conector reto 46">
            <a:extLst>
              <a:ext uri="{FF2B5EF4-FFF2-40B4-BE49-F238E27FC236}">
                <a16:creationId xmlns:a16="http://schemas.microsoft.com/office/drawing/2014/main" id="{E9E0252F-4280-85C2-056C-D62BA6BB85A8}"/>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Conector reto 47">
            <a:extLst>
              <a:ext uri="{FF2B5EF4-FFF2-40B4-BE49-F238E27FC236}">
                <a16:creationId xmlns:a16="http://schemas.microsoft.com/office/drawing/2014/main" id="{D611AF73-88BC-0B42-FEA0-6E8074490A5E}"/>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Conector reto 48">
            <a:extLst>
              <a:ext uri="{FF2B5EF4-FFF2-40B4-BE49-F238E27FC236}">
                <a16:creationId xmlns:a16="http://schemas.microsoft.com/office/drawing/2014/main" id="{CA20ADBE-3564-2D94-D935-43365980E0DF}"/>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Conector reto 49">
            <a:extLst>
              <a:ext uri="{FF2B5EF4-FFF2-40B4-BE49-F238E27FC236}">
                <a16:creationId xmlns:a16="http://schemas.microsoft.com/office/drawing/2014/main" id="{2E4B5DCD-B5D3-1356-C01D-960B60BCCE9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Conector reto 50">
            <a:extLst>
              <a:ext uri="{FF2B5EF4-FFF2-40B4-BE49-F238E27FC236}">
                <a16:creationId xmlns:a16="http://schemas.microsoft.com/office/drawing/2014/main" id="{A462A4B4-B869-E7B1-D81B-0315F9D715E5}"/>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Conector reto 51">
            <a:extLst>
              <a:ext uri="{FF2B5EF4-FFF2-40B4-BE49-F238E27FC236}">
                <a16:creationId xmlns:a16="http://schemas.microsoft.com/office/drawing/2014/main" id="{3E2EDFCD-8CBD-9E6A-DB10-C3E1C7BE06FD}"/>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8" name="Retângulo: Cantos Arredondados 57">
            <a:extLst>
              <a:ext uri="{FF2B5EF4-FFF2-40B4-BE49-F238E27FC236}">
                <a16:creationId xmlns:a16="http://schemas.microsoft.com/office/drawing/2014/main" id="{7400DB47-36E2-20A0-ECD2-B70770373414}"/>
              </a:ext>
            </a:extLst>
          </p:cNvPr>
          <p:cNvSpPr/>
          <p:nvPr/>
        </p:nvSpPr>
        <p:spPr>
          <a:xfrm>
            <a:off x="119081"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Google Shape;1079;p39">
            <a:extLst>
              <a:ext uri="{FF2B5EF4-FFF2-40B4-BE49-F238E27FC236}">
                <a16:creationId xmlns:a16="http://schemas.microsoft.com/office/drawing/2014/main" id="{F32E207D-542A-8C83-B341-607FB92B7763}"/>
              </a:ext>
            </a:extLst>
          </p:cNvPr>
          <p:cNvSpPr txBox="1"/>
          <p:nvPr/>
        </p:nvSpPr>
        <p:spPr>
          <a:xfrm>
            <a:off x="1308579" y="1377545"/>
            <a:ext cx="2523712" cy="17662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Cronograma processual</a:t>
            </a:r>
          </a:p>
        </p:txBody>
      </p:sp>
      <p:sp>
        <p:nvSpPr>
          <p:cNvPr id="19" name="CaixaDeTexto 18">
            <a:extLst>
              <a:ext uri="{FF2B5EF4-FFF2-40B4-BE49-F238E27FC236}">
                <a16:creationId xmlns:a16="http://schemas.microsoft.com/office/drawing/2014/main" id="{EF9F8983-7811-3FF6-A6F4-B2E9E7419C58}"/>
              </a:ext>
            </a:extLst>
          </p:cNvPr>
          <p:cNvSpPr txBox="1"/>
          <p:nvPr/>
        </p:nvSpPr>
        <p:spPr>
          <a:xfrm>
            <a:off x="6223810" y="1305456"/>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03</a:t>
            </a:r>
          </a:p>
        </p:txBody>
      </p:sp>
      <p:sp>
        <p:nvSpPr>
          <p:cNvPr id="59" name="Google Shape;1079;p39">
            <a:extLst>
              <a:ext uri="{FF2B5EF4-FFF2-40B4-BE49-F238E27FC236}">
                <a16:creationId xmlns:a16="http://schemas.microsoft.com/office/drawing/2014/main" id="{A62327C3-828B-102E-6035-77C401F9B537}"/>
              </a:ext>
            </a:extLst>
          </p:cNvPr>
          <p:cNvSpPr txBox="1"/>
          <p:nvPr/>
        </p:nvSpPr>
        <p:spPr>
          <a:xfrm>
            <a:off x="1308579" y="2173143"/>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Notas relevantes</a:t>
            </a:r>
          </a:p>
        </p:txBody>
      </p:sp>
      <p:grpSp>
        <p:nvGrpSpPr>
          <p:cNvPr id="10" name="Agrupar 9">
            <a:extLst>
              <a:ext uri="{FF2B5EF4-FFF2-40B4-BE49-F238E27FC236}">
                <a16:creationId xmlns:a16="http://schemas.microsoft.com/office/drawing/2014/main" id="{B52D8F27-3617-2E75-DB99-3736CF295675}"/>
              </a:ext>
            </a:extLst>
          </p:cNvPr>
          <p:cNvGrpSpPr/>
          <p:nvPr/>
        </p:nvGrpSpPr>
        <p:grpSpPr>
          <a:xfrm>
            <a:off x="720347" y="1955715"/>
            <a:ext cx="590932" cy="590812"/>
            <a:chOff x="732626" y="2262986"/>
            <a:chExt cx="590932" cy="590812"/>
          </a:xfrm>
        </p:grpSpPr>
        <p:sp>
          <p:nvSpPr>
            <p:cNvPr id="43" name="Google Shape;1077;p39">
              <a:extLst>
                <a:ext uri="{FF2B5EF4-FFF2-40B4-BE49-F238E27FC236}">
                  <a16:creationId xmlns:a16="http://schemas.microsoft.com/office/drawing/2014/main" id="{971B1FFB-0EE8-2DC7-C8A9-FD4E053D6F9D}"/>
                </a:ext>
              </a:extLst>
            </p:cNvPr>
            <p:cNvSpPr/>
            <p:nvPr/>
          </p:nvSpPr>
          <p:spPr>
            <a:xfrm>
              <a:off x="732626" y="2262986"/>
              <a:ext cx="590932" cy="59081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55" name="Google Shape;1078;p39">
              <a:extLst>
                <a:ext uri="{FF2B5EF4-FFF2-40B4-BE49-F238E27FC236}">
                  <a16:creationId xmlns:a16="http://schemas.microsoft.com/office/drawing/2014/main" id="{B1809C30-AE04-A2CF-01D0-7D7483FB3571}"/>
                </a:ext>
              </a:extLst>
            </p:cNvPr>
            <p:cNvSpPr/>
            <p:nvPr/>
          </p:nvSpPr>
          <p:spPr>
            <a:xfrm>
              <a:off x="792961" y="2323399"/>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61" name="Gráfico 60" descr="Área de Transferência com preenchimento sólido">
              <a:hlinkClick r:id="rId3" action="ppaction://hlinksldjump"/>
              <a:extLst>
                <a:ext uri="{FF2B5EF4-FFF2-40B4-BE49-F238E27FC236}">
                  <a16:creationId xmlns:a16="http://schemas.microsoft.com/office/drawing/2014/main" id="{D5E73C55-BC22-BD4F-7B88-57FB834AC3A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9317" y="2422539"/>
              <a:ext cx="271701" cy="271701"/>
            </a:xfrm>
            <a:prstGeom prst="rect">
              <a:avLst/>
            </a:prstGeom>
            <a:effectLst>
              <a:outerShdw blurRad="50800" dist="38100" algn="l" rotWithShape="0">
                <a:prstClr val="black">
                  <a:alpha val="40000"/>
                </a:prstClr>
              </a:outerShdw>
            </a:effectLst>
          </p:spPr>
        </p:pic>
      </p:grpSp>
      <p:sp>
        <p:nvSpPr>
          <p:cNvPr id="24" name="CaixaDeTexto 23">
            <a:extLst>
              <a:ext uri="{FF2B5EF4-FFF2-40B4-BE49-F238E27FC236}">
                <a16:creationId xmlns:a16="http://schemas.microsoft.com/office/drawing/2014/main" id="{F27A78A0-CA09-65A1-B3A6-2AF359529C29}"/>
              </a:ext>
            </a:extLst>
          </p:cNvPr>
          <p:cNvSpPr txBox="1"/>
          <p:nvPr/>
        </p:nvSpPr>
        <p:spPr>
          <a:xfrm>
            <a:off x="6223810" y="2113157"/>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05</a:t>
            </a:r>
          </a:p>
        </p:txBody>
      </p:sp>
      <p:sp>
        <p:nvSpPr>
          <p:cNvPr id="79" name="Google Shape;1079;p39">
            <a:extLst>
              <a:ext uri="{FF2B5EF4-FFF2-40B4-BE49-F238E27FC236}">
                <a16:creationId xmlns:a16="http://schemas.microsoft.com/office/drawing/2014/main" id="{D98EBFA4-DFA0-5D21-94B3-31CD9692811D}"/>
              </a:ext>
            </a:extLst>
          </p:cNvPr>
          <p:cNvSpPr txBox="1"/>
          <p:nvPr/>
        </p:nvSpPr>
        <p:spPr>
          <a:xfrm>
            <a:off x="1308579" y="2956595"/>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Colaboradores</a:t>
            </a:r>
          </a:p>
        </p:txBody>
      </p:sp>
      <p:grpSp>
        <p:nvGrpSpPr>
          <p:cNvPr id="11" name="Agrupar 10">
            <a:extLst>
              <a:ext uri="{FF2B5EF4-FFF2-40B4-BE49-F238E27FC236}">
                <a16:creationId xmlns:a16="http://schemas.microsoft.com/office/drawing/2014/main" id="{7465171B-E224-69C8-7704-D84F5D373468}"/>
              </a:ext>
            </a:extLst>
          </p:cNvPr>
          <p:cNvGrpSpPr/>
          <p:nvPr/>
        </p:nvGrpSpPr>
        <p:grpSpPr>
          <a:xfrm>
            <a:off x="720347" y="2761644"/>
            <a:ext cx="590932" cy="590813"/>
            <a:chOff x="730126" y="3046437"/>
            <a:chExt cx="590932" cy="590813"/>
          </a:xfrm>
        </p:grpSpPr>
        <p:sp>
          <p:nvSpPr>
            <p:cNvPr id="77" name="Google Shape;1077;p39">
              <a:extLst>
                <a:ext uri="{FF2B5EF4-FFF2-40B4-BE49-F238E27FC236}">
                  <a16:creationId xmlns:a16="http://schemas.microsoft.com/office/drawing/2014/main" id="{CEEA8DDC-AB80-D94C-C89A-A182E32CA9AD}"/>
                </a:ext>
              </a:extLst>
            </p:cNvPr>
            <p:cNvSpPr/>
            <p:nvPr/>
          </p:nvSpPr>
          <p:spPr>
            <a:xfrm>
              <a:off x="730126" y="3046437"/>
              <a:ext cx="590932" cy="590813"/>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78" name="Google Shape;1078;p39">
              <a:extLst>
                <a:ext uri="{FF2B5EF4-FFF2-40B4-BE49-F238E27FC236}">
                  <a16:creationId xmlns:a16="http://schemas.microsoft.com/office/drawing/2014/main" id="{9BFCDE96-EBC7-660B-B94F-031BFCAFF7C7}"/>
                </a:ext>
              </a:extLst>
            </p:cNvPr>
            <p:cNvSpPr/>
            <p:nvPr/>
          </p:nvSpPr>
          <p:spPr>
            <a:xfrm>
              <a:off x="790461" y="3106850"/>
              <a:ext cx="470273" cy="470178"/>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81" name="Gráfico 80" descr="Trabalhador de construção com preenchimento sólido">
              <a:hlinkClick r:id="rId6" action="ppaction://hlinksldjump"/>
              <a:extLst>
                <a:ext uri="{FF2B5EF4-FFF2-40B4-BE49-F238E27FC236}">
                  <a16:creationId xmlns:a16="http://schemas.microsoft.com/office/drawing/2014/main" id="{D9A66CAE-33FE-92DB-CD9B-3F97B5BB21C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8417" y="3178730"/>
              <a:ext cx="308499" cy="308501"/>
            </a:xfrm>
            <a:prstGeom prst="rect">
              <a:avLst/>
            </a:prstGeom>
            <a:effectLst>
              <a:outerShdw blurRad="50800" dist="38100" algn="l" rotWithShape="0">
                <a:prstClr val="black">
                  <a:alpha val="40000"/>
                </a:prstClr>
              </a:outerShdw>
            </a:effectLst>
          </p:spPr>
        </p:pic>
      </p:grpSp>
      <p:sp>
        <p:nvSpPr>
          <p:cNvPr id="74" name="CaixaDeTexto 73">
            <a:extLst>
              <a:ext uri="{FF2B5EF4-FFF2-40B4-BE49-F238E27FC236}">
                <a16:creationId xmlns:a16="http://schemas.microsoft.com/office/drawing/2014/main" id="{0357847B-81B4-7CC7-0563-C6299F7A6965}"/>
              </a:ext>
            </a:extLst>
          </p:cNvPr>
          <p:cNvSpPr txBox="1"/>
          <p:nvPr/>
        </p:nvSpPr>
        <p:spPr>
          <a:xfrm>
            <a:off x="6223810" y="2899199"/>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11</a:t>
            </a:r>
          </a:p>
        </p:txBody>
      </p:sp>
      <p:sp>
        <p:nvSpPr>
          <p:cNvPr id="90" name="Google Shape;1079;p39">
            <a:extLst>
              <a:ext uri="{FF2B5EF4-FFF2-40B4-BE49-F238E27FC236}">
                <a16:creationId xmlns:a16="http://schemas.microsoft.com/office/drawing/2014/main" id="{D59D31C5-C653-A077-38A8-95EB6763E630}"/>
              </a:ext>
            </a:extLst>
          </p:cNvPr>
          <p:cNvSpPr txBox="1"/>
          <p:nvPr/>
        </p:nvSpPr>
        <p:spPr>
          <a:xfrm>
            <a:off x="1308579" y="3755009"/>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Ativo</a:t>
            </a:r>
          </a:p>
        </p:txBody>
      </p:sp>
      <p:grpSp>
        <p:nvGrpSpPr>
          <p:cNvPr id="12" name="Agrupar 11">
            <a:extLst>
              <a:ext uri="{FF2B5EF4-FFF2-40B4-BE49-F238E27FC236}">
                <a16:creationId xmlns:a16="http://schemas.microsoft.com/office/drawing/2014/main" id="{A6D7BBE0-0635-01D2-15ED-82D1F3A09B5C}"/>
              </a:ext>
            </a:extLst>
          </p:cNvPr>
          <p:cNvGrpSpPr/>
          <p:nvPr/>
        </p:nvGrpSpPr>
        <p:grpSpPr>
          <a:xfrm>
            <a:off x="720347" y="3567574"/>
            <a:ext cx="590932" cy="590812"/>
            <a:chOff x="727281" y="3844852"/>
            <a:chExt cx="590932" cy="590812"/>
          </a:xfrm>
        </p:grpSpPr>
        <p:sp>
          <p:nvSpPr>
            <p:cNvPr id="88" name="Google Shape;1077;p39">
              <a:extLst>
                <a:ext uri="{FF2B5EF4-FFF2-40B4-BE49-F238E27FC236}">
                  <a16:creationId xmlns:a16="http://schemas.microsoft.com/office/drawing/2014/main" id="{42EEFCA1-9CAA-167F-5BC7-08E149A39951}"/>
                </a:ext>
              </a:extLst>
            </p:cNvPr>
            <p:cNvSpPr/>
            <p:nvPr/>
          </p:nvSpPr>
          <p:spPr>
            <a:xfrm>
              <a:off x="727281" y="3844852"/>
              <a:ext cx="590932" cy="59081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89" name="Google Shape;1078;p39">
              <a:extLst>
                <a:ext uri="{FF2B5EF4-FFF2-40B4-BE49-F238E27FC236}">
                  <a16:creationId xmlns:a16="http://schemas.microsoft.com/office/drawing/2014/main" id="{B7469221-F46A-E995-ED03-08892502FE7C}"/>
                </a:ext>
              </a:extLst>
            </p:cNvPr>
            <p:cNvSpPr/>
            <p:nvPr/>
          </p:nvSpPr>
          <p:spPr>
            <a:xfrm>
              <a:off x="787616" y="3905265"/>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92" name="Gráfico 91" descr="Gráfico de barras com tendência ascendente com preenchimento sólido">
              <a:hlinkClick r:id="rId9" action="ppaction://hlinksldjump"/>
              <a:extLst>
                <a:ext uri="{FF2B5EF4-FFF2-40B4-BE49-F238E27FC236}">
                  <a16:creationId xmlns:a16="http://schemas.microsoft.com/office/drawing/2014/main" id="{EA78F3FA-FE2C-2479-A9F0-21DB5EF47FA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62633" y="4007323"/>
              <a:ext cx="292188" cy="292188"/>
            </a:xfrm>
            <a:prstGeom prst="rect">
              <a:avLst/>
            </a:prstGeom>
            <a:effectLst>
              <a:outerShdw blurRad="50800" dist="38100" algn="l" rotWithShape="0">
                <a:prstClr val="black">
                  <a:alpha val="40000"/>
                </a:prstClr>
              </a:outerShdw>
            </a:effectLst>
          </p:spPr>
        </p:pic>
      </p:grpSp>
      <p:sp>
        <p:nvSpPr>
          <p:cNvPr id="85" name="CaixaDeTexto 84">
            <a:extLst>
              <a:ext uri="{FF2B5EF4-FFF2-40B4-BE49-F238E27FC236}">
                <a16:creationId xmlns:a16="http://schemas.microsoft.com/office/drawing/2014/main" id="{FF1874DF-A2A7-DC4C-C17B-591DEFA14ED8}"/>
              </a:ext>
            </a:extLst>
          </p:cNvPr>
          <p:cNvSpPr txBox="1"/>
          <p:nvPr/>
        </p:nvSpPr>
        <p:spPr>
          <a:xfrm>
            <a:off x="6223810" y="3691770"/>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13</a:t>
            </a:r>
          </a:p>
        </p:txBody>
      </p:sp>
      <p:sp>
        <p:nvSpPr>
          <p:cNvPr id="105" name="Google Shape;1079;p39">
            <a:extLst>
              <a:ext uri="{FF2B5EF4-FFF2-40B4-BE49-F238E27FC236}">
                <a16:creationId xmlns:a16="http://schemas.microsoft.com/office/drawing/2014/main" id="{6D198EE7-D3B7-A7A5-118D-24BF09897E78}"/>
              </a:ext>
            </a:extLst>
          </p:cNvPr>
          <p:cNvSpPr txBox="1"/>
          <p:nvPr/>
        </p:nvSpPr>
        <p:spPr>
          <a:xfrm>
            <a:off x="1308579" y="4538769"/>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Passivo</a:t>
            </a:r>
          </a:p>
        </p:txBody>
      </p:sp>
      <p:grpSp>
        <p:nvGrpSpPr>
          <p:cNvPr id="13" name="Agrupar 12">
            <a:extLst>
              <a:ext uri="{FF2B5EF4-FFF2-40B4-BE49-F238E27FC236}">
                <a16:creationId xmlns:a16="http://schemas.microsoft.com/office/drawing/2014/main" id="{D30C15EE-3D32-BA69-6CEE-321E342D933A}"/>
              </a:ext>
            </a:extLst>
          </p:cNvPr>
          <p:cNvGrpSpPr/>
          <p:nvPr/>
        </p:nvGrpSpPr>
        <p:grpSpPr>
          <a:xfrm>
            <a:off x="720347" y="4373503"/>
            <a:ext cx="590932" cy="590813"/>
            <a:chOff x="727281" y="4628611"/>
            <a:chExt cx="590932" cy="590813"/>
          </a:xfrm>
        </p:grpSpPr>
        <p:sp>
          <p:nvSpPr>
            <p:cNvPr id="100" name="Google Shape;1077;p39">
              <a:extLst>
                <a:ext uri="{FF2B5EF4-FFF2-40B4-BE49-F238E27FC236}">
                  <a16:creationId xmlns:a16="http://schemas.microsoft.com/office/drawing/2014/main" id="{3D01E927-E80A-8FDC-EC28-A33D3B0D2885}"/>
                </a:ext>
              </a:extLst>
            </p:cNvPr>
            <p:cNvSpPr/>
            <p:nvPr/>
          </p:nvSpPr>
          <p:spPr>
            <a:xfrm>
              <a:off x="727281" y="4628611"/>
              <a:ext cx="590932" cy="590813"/>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102" name="Google Shape;1078;p39">
              <a:extLst>
                <a:ext uri="{FF2B5EF4-FFF2-40B4-BE49-F238E27FC236}">
                  <a16:creationId xmlns:a16="http://schemas.microsoft.com/office/drawing/2014/main" id="{A45B32C2-F4F3-061D-5A66-814A99CF86C9}"/>
                </a:ext>
              </a:extLst>
            </p:cNvPr>
            <p:cNvSpPr/>
            <p:nvPr/>
          </p:nvSpPr>
          <p:spPr>
            <a:xfrm>
              <a:off x="787616" y="4689024"/>
              <a:ext cx="470273" cy="470178"/>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107" name="Gráfico 106" descr="Empréstimo com preenchimento sólido">
              <a:hlinkClick r:id="rId12" action="ppaction://hlinksldjump"/>
              <a:extLst>
                <a:ext uri="{FF2B5EF4-FFF2-40B4-BE49-F238E27FC236}">
                  <a16:creationId xmlns:a16="http://schemas.microsoft.com/office/drawing/2014/main" id="{B6EB809E-D003-FA86-BD7E-CCBC99CBA4B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72228" y="4798143"/>
              <a:ext cx="295186" cy="295186"/>
            </a:xfrm>
            <a:prstGeom prst="rect">
              <a:avLst/>
            </a:prstGeom>
            <a:effectLst>
              <a:outerShdw blurRad="50800" dist="38100" algn="l" rotWithShape="0">
                <a:prstClr val="black">
                  <a:alpha val="40000"/>
                </a:prstClr>
              </a:outerShdw>
            </a:effectLst>
          </p:spPr>
        </p:pic>
      </p:grpSp>
      <p:sp>
        <p:nvSpPr>
          <p:cNvPr id="96" name="CaixaDeTexto 95">
            <a:extLst>
              <a:ext uri="{FF2B5EF4-FFF2-40B4-BE49-F238E27FC236}">
                <a16:creationId xmlns:a16="http://schemas.microsoft.com/office/drawing/2014/main" id="{E627D6DF-11BB-11EE-36FC-6FE3F651FD61}"/>
              </a:ext>
            </a:extLst>
          </p:cNvPr>
          <p:cNvSpPr txBox="1"/>
          <p:nvPr/>
        </p:nvSpPr>
        <p:spPr>
          <a:xfrm>
            <a:off x="6223810" y="4490995"/>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17</a:t>
            </a:r>
          </a:p>
        </p:txBody>
      </p:sp>
      <p:sp>
        <p:nvSpPr>
          <p:cNvPr id="119" name="Google Shape;1079;p39">
            <a:extLst>
              <a:ext uri="{FF2B5EF4-FFF2-40B4-BE49-F238E27FC236}">
                <a16:creationId xmlns:a16="http://schemas.microsoft.com/office/drawing/2014/main" id="{6C6D5072-E36C-3C30-374F-D46F91B7BB0E}"/>
              </a:ext>
            </a:extLst>
          </p:cNvPr>
          <p:cNvSpPr txBox="1"/>
          <p:nvPr/>
        </p:nvSpPr>
        <p:spPr>
          <a:xfrm>
            <a:off x="1308579" y="5321938"/>
            <a:ext cx="2721351" cy="182424"/>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Demonstrativo de resultado</a:t>
            </a:r>
          </a:p>
        </p:txBody>
      </p:sp>
      <p:grpSp>
        <p:nvGrpSpPr>
          <p:cNvPr id="14" name="Agrupar 13">
            <a:extLst>
              <a:ext uri="{FF2B5EF4-FFF2-40B4-BE49-F238E27FC236}">
                <a16:creationId xmlns:a16="http://schemas.microsoft.com/office/drawing/2014/main" id="{92F8CE7B-0F37-9C00-076B-EED0E7B6342A}"/>
              </a:ext>
            </a:extLst>
          </p:cNvPr>
          <p:cNvGrpSpPr/>
          <p:nvPr/>
        </p:nvGrpSpPr>
        <p:grpSpPr>
          <a:xfrm>
            <a:off x="720347" y="5179433"/>
            <a:ext cx="590932" cy="590813"/>
            <a:chOff x="730945" y="5411779"/>
            <a:chExt cx="590932" cy="590813"/>
          </a:xfrm>
        </p:grpSpPr>
        <p:sp>
          <p:nvSpPr>
            <p:cNvPr id="114" name="Google Shape;1077;p39">
              <a:extLst>
                <a:ext uri="{FF2B5EF4-FFF2-40B4-BE49-F238E27FC236}">
                  <a16:creationId xmlns:a16="http://schemas.microsoft.com/office/drawing/2014/main" id="{359EB67B-2B81-406B-4905-2F4A8CD0D677}"/>
                </a:ext>
              </a:extLst>
            </p:cNvPr>
            <p:cNvSpPr/>
            <p:nvPr/>
          </p:nvSpPr>
          <p:spPr>
            <a:xfrm>
              <a:off x="730945" y="5411779"/>
              <a:ext cx="590932" cy="590813"/>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117" name="Google Shape;1078;p39">
              <a:extLst>
                <a:ext uri="{FF2B5EF4-FFF2-40B4-BE49-F238E27FC236}">
                  <a16:creationId xmlns:a16="http://schemas.microsoft.com/office/drawing/2014/main" id="{D47BDC33-E90C-3478-BF5E-FF4E50DD1D3F}"/>
                </a:ext>
              </a:extLst>
            </p:cNvPr>
            <p:cNvSpPr/>
            <p:nvPr/>
          </p:nvSpPr>
          <p:spPr>
            <a:xfrm>
              <a:off x="791281" y="5472192"/>
              <a:ext cx="470273" cy="470178"/>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144" name="Gráfico 143" descr="Apresentação com gráfico de pizza com preenchimento sólido">
              <a:hlinkClick r:id="rId15" action="ppaction://hlinksldjump"/>
              <a:extLst>
                <a:ext uri="{FF2B5EF4-FFF2-40B4-BE49-F238E27FC236}">
                  <a16:creationId xmlns:a16="http://schemas.microsoft.com/office/drawing/2014/main" id="{789ECBFF-E97C-9722-0EA3-3E253BE019D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66297" y="5559842"/>
              <a:ext cx="295186" cy="295186"/>
            </a:xfrm>
            <a:prstGeom prst="rect">
              <a:avLst/>
            </a:prstGeom>
            <a:effectLst>
              <a:outerShdw blurRad="50800" dist="38100" algn="l" rotWithShape="0">
                <a:prstClr val="black">
                  <a:alpha val="40000"/>
                </a:prstClr>
              </a:outerShdw>
            </a:effectLst>
          </p:spPr>
        </p:pic>
      </p:grpSp>
      <p:sp>
        <p:nvSpPr>
          <p:cNvPr id="111" name="CaixaDeTexto 110">
            <a:extLst>
              <a:ext uri="{FF2B5EF4-FFF2-40B4-BE49-F238E27FC236}">
                <a16:creationId xmlns:a16="http://schemas.microsoft.com/office/drawing/2014/main" id="{C1A2CFB6-1F4C-C06C-E546-BB59BD28E61B}"/>
              </a:ext>
            </a:extLst>
          </p:cNvPr>
          <p:cNvSpPr txBox="1"/>
          <p:nvPr/>
        </p:nvSpPr>
        <p:spPr>
          <a:xfrm>
            <a:off x="6223810" y="5254938"/>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21</a:t>
            </a:r>
          </a:p>
        </p:txBody>
      </p:sp>
      <p:sp>
        <p:nvSpPr>
          <p:cNvPr id="168" name="Google Shape;1079;p39">
            <a:extLst>
              <a:ext uri="{FF2B5EF4-FFF2-40B4-BE49-F238E27FC236}">
                <a16:creationId xmlns:a16="http://schemas.microsoft.com/office/drawing/2014/main" id="{A9DA1558-E77D-9E4B-0524-4545BA036C09}"/>
              </a:ext>
            </a:extLst>
          </p:cNvPr>
          <p:cNvSpPr txBox="1"/>
          <p:nvPr/>
        </p:nvSpPr>
        <p:spPr>
          <a:xfrm>
            <a:off x="1308579" y="6170019"/>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Indicadores</a:t>
            </a:r>
          </a:p>
        </p:txBody>
      </p:sp>
      <p:grpSp>
        <p:nvGrpSpPr>
          <p:cNvPr id="16" name="Agrupar 15">
            <a:extLst>
              <a:ext uri="{FF2B5EF4-FFF2-40B4-BE49-F238E27FC236}">
                <a16:creationId xmlns:a16="http://schemas.microsoft.com/office/drawing/2014/main" id="{01E34FFC-BC6F-34BA-31A4-2945F802C9D8}"/>
              </a:ext>
            </a:extLst>
          </p:cNvPr>
          <p:cNvGrpSpPr/>
          <p:nvPr/>
        </p:nvGrpSpPr>
        <p:grpSpPr>
          <a:xfrm>
            <a:off x="720347" y="5985363"/>
            <a:ext cx="590932" cy="590812"/>
            <a:chOff x="730126" y="6259862"/>
            <a:chExt cx="590932" cy="590812"/>
          </a:xfrm>
        </p:grpSpPr>
        <p:sp>
          <p:nvSpPr>
            <p:cNvPr id="163" name="Google Shape;1077;p39">
              <a:extLst>
                <a:ext uri="{FF2B5EF4-FFF2-40B4-BE49-F238E27FC236}">
                  <a16:creationId xmlns:a16="http://schemas.microsoft.com/office/drawing/2014/main" id="{86D2DF46-E4E2-693E-06DC-64C43E128E68}"/>
                </a:ext>
              </a:extLst>
            </p:cNvPr>
            <p:cNvSpPr/>
            <p:nvPr/>
          </p:nvSpPr>
          <p:spPr>
            <a:xfrm>
              <a:off x="730126" y="6259862"/>
              <a:ext cx="590932" cy="59081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165" name="Google Shape;1078;p39">
              <a:extLst>
                <a:ext uri="{FF2B5EF4-FFF2-40B4-BE49-F238E27FC236}">
                  <a16:creationId xmlns:a16="http://schemas.microsoft.com/office/drawing/2014/main" id="{BE345DFE-5BB7-CE12-018C-8129272077E6}"/>
                </a:ext>
              </a:extLst>
            </p:cNvPr>
            <p:cNvSpPr/>
            <p:nvPr/>
          </p:nvSpPr>
          <p:spPr>
            <a:xfrm>
              <a:off x="790461" y="6320275"/>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173" name="Gráfico 172" descr="Velocímetro baixo com preenchimento sólido">
              <a:hlinkClick r:id="rId18" action="ppaction://hlinksldjump"/>
              <a:extLst>
                <a:ext uri="{FF2B5EF4-FFF2-40B4-BE49-F238E27FC236}">
                  <a16:creationId xmlns:a16="http://schemas.microsoft.com/office/drawing/2014/main" id="{437A889D-1D31-240A-6FEB-AAA74ACDA9A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56637" y="6377522"/>
              <a:ext cx="324113" cy="324114"/>
            </a:xfrm>
            <a:prstGeom prst="rect">
              <a:avLst/>
            </a:prstGeom>
            <a:effectLst>
              <a:outerShdw blurRad="50800" dist="38100" algn="l" rotWithShape="0">
                <a:prstClr val="black">
                  <a:alpha val="40000"/>
                </a:prstClr>
              </a:outerShdw>
            </a:effectLst>
          </p:spPr>
        </p:pic>
      </p:grpSp>
      <p:sp>
        <p:nvSpPr>
          <p:cNvPr id="154" name="CaixaDeTexto 153">
            <a:extLst>
              <a:ext uri="{FF2B5EF4-FFF2-40B4-BE49-F238E27FC236}">
                <a16:creationId xmlns:a16="http://schemas.microsoft.com/office/drawing/2014/main" id="{B47CF74A-B6DD-0537-3296-A0A3ABF76B5A}"/>
              </a:ext>
            </a:extLst>
          </p:cNvPr>
          <p:cNvSpPr txBox="1"/>
          <p:nvPr/>
        </p:nvSpPr>
        <p:spPr>
          <a:xfrm>
            <a:off x="6223810" y="6104291"/>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25</a:t>
            </a:r>
          </a:p>
        </p:txBody>
      </p:sp>
      <p:sp>
        <p:nvSpPr>
          <p:cNvPr id="195" name="Google Shape;1079;p39">
            <a:extLst>
              <a:ext uri="{FF2B5EF4-FFF2-40B4-BE49-F238E27FC236}">
                <a16:creationId xmlns:a16="http://schemas.microsoft.com/office/drawing/2014/main" id="{4D144625-0150-DE0F-F0D4-097B23702992}"/>
              </a:ext>
            </a:extLst>
          </p:cNvPr>
          <p:cNvSpPr txBox="1"/>
          <p:nvPr/>
        </p:nvSpPr>
        <p:spPr>
          <a:xfrm>
            <a:off x="1308579" y="7010785"/>
            <a:ext cx="2523712" cy="202392"/>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Diligência de constatação</a:t>
            </a:r>
          </a:p>
        </p:txBody>
      </p:sp>
      <p:grpSp>
        <p:nvGrpSpPr>
          <p:cNvPr id="18" name="Agrupar 17">
            <a:extLst>
              <a:ext uri="{FF2B5EF4-FFF2-40B4-BE49-F238E27FC236}">
                <a16:creationId xmlns:a16="http://schemas.microsoft.com/office/drawing/2014/main" id="{1101D1D9-83AD-F97E-9284-52FE4722A6FF}"/>
              </a:ext>
            </a:extLst>
          </p:cNvPr>
          <p:cNvGrpSpPr/>
          <p:nvPr/>
        </p:nvGrpSpPr>
        <p:grpSpPr>
          <a:xfrm>
            <a:off x="720347" y="6791292"/>
            <a:ext cx="590932" cy="590813"/>
            <a:chOff x="720347" y="7100627"/>
            <a:chExt cx="590932" cy="590813"/>
          </a:xfrm>
        </p:grpSpPr>
        <p:sp>
          <p:nvSpPr>
            <p:cNvPr id="190" name="Google Shape;1077;p39">
              <a:extLst>
                <a:ext uri="{FF2B5EF4-FFF2-40B4-BE49-F238E27FC236}">
                  <a16:creationId xmlns:a16="http://schemas.microsoft.com/office/drawing/2014/main" id="{E651BA2D-DF1A-F71D-E6D0-BE87386A3596}"/>
                </a:ext>
              </a:extLst>
            </p:cNvPr>
            <p:cNvSpPr/>
            <p:nvPr/>
          </p:nvSpPr>
          <p:spPr>
            <a:xfrm>
              <a:off x="720347" y="7100627"/>
              <a:ext cx="590932" cy="590813"/>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193" name="Google Shape;1078;p39">
              <a:extLst>
                <a:ext uri="{FF2B5EF4-FFF2-40B4-BE49-F238E27FC236}">
                  <a16:creationId xmlns:a16="http://schemas.microsoft.com/office/drawing/2014/main" id="{24C1B8C7-3294-D6FB-DCF4-CDE5CB096E8F}"/>
                </a:ext>
              </a:extLst>
            </p:cNvPr>
            <p:cNvSpPr/>
            <p:nvPr/>
          </p:nvSpPr>
          <p:spPr>
            <a:xfrm>
              <a:off x="780682" y="7161040"/>
              <a:ext cx="470273" cy="470178"/>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200" name="Gráfico 199" descr="Câmera com preenchimento sólido">
              <a:hlinkClick r:id="rId21" action="ppaction://hlinksldjump"/>
              <a:extLst>
                <a:ext uri="{FF2B5EF4-FFF2-40B4-BE49-F238E27FC236}">
                  <a16:creationId xmlns:a16="http://schemas.microsoft.com/office/drawing/2014/main" id="{5780B5A0-9AF1-D4FB-531D-48EE6DBF526A}"/>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846793" y="7218286"/>
              <a:ext cx="317408" cy="317409"/>
            </a:xfrm>
            <a:prstGeom prst="rect">
              <a:avLst/>
            </a:prstGeom>
            <a:effectLst>
              <a:outerShdw blurRad="50800" dist="38100" algn="l" rotWithShape="0">
                <a:prstClr val="black">
                  <a:alpha val="40000"/>
                </a:prstClr>
              </a:outerShdw>
            </a:effectLst>
          </p:spPr>
        </p:pic>
      </p:grpSp>
      <p:sp>
        <p:nvSpPr>
          <p:cNvPr id="183" name="CaixaDeTexto 182">
            <a:extLst>
              <a:ext uri="{FF2B5EF4-FFF2-40B4-BE49-F238E27FC236}">
                <a16:creationId xmlns:a16="http://schemas.microsoft.com/office/drawing/2014/main" id="{5B373652-8857-8B38-E26F-76DC75DE4906}"/>
              </a:ext>
            </a:extLst>
          </p:cNvPr>
          <p:cNvSpPr txBox="1"/>
          <p:nvPr/>
        </p:nvSpPr>
        <p:spPr>
          <a:xfrm>
            <a:off x="6223810" y="6975238"/>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29</a:t>
            </a:r>
          </a:p>
        </p:txBody>
      </p:sp>
      <p:sp>
        <p:nvSpPr>
          <p:cNvPr id="217" name="Google Shape;1079;p39">
            <a:extLst>
              <a:ext uri="{FF2B5EF4-FFF2-40B4-BE49-F238E27FC236}">
                <a16:creationId xmlns:a16="http://schemas.microsoft.com/office/drawing/2014/main" id="{3F22F574-7FC7-4F43-7BBE-FBCE732D0707}"/>
              </a:ext>
            </a:extLst>
          </p:cNvPr>
          <p:cNvSpPr txBox="1"/>
          <p:nvPr/>
        </p:nvSpPr>
        <p:spPr>
          <a:xfrm>
            <a:off x="1308579" y="8617252"/>
            <a:ext cx="2523712" cy="202391"/>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Pontos para análise</a:t>
            </a:r>
          </a:p>
        </p:txBody>
      </p:sp>
      <p:grpSp>
        <p:nvGrpSpPr>
          <p:cNvPr id="20" name="Agrupar 19">
            <a:extLst>
              <a:ext uri="{FF2B5EF4-FFF2-40B4-BE49-F238E27FC236}">
                <a16:creationId xmlns:a16="http://schemas.microsoft.com/office/drawing/2014/main" id="{F16C2402-51A5-97F1-6156-2E6FC0D89534}"/>
              </a:ext>
            </a:extLst>
          </p:cNvPr>
          <p:cNvGrpSpPr/>
          <p:nvPr/>
        </p:nvGrpSpPr>
        <p:grpSpPr>
          <a:xfrm>
            <a:off x="720347" y="8402571"/>
            <a:ext cx="590932" cy="590811"/>
            <a:chOff x="724436" y="7954696"/>
            <a:chExt cx="590932" cy="590811"/>
          </a:xfrm>
        </p:grpSpPr>
        <p:sp>
          <p:nvSpPr>
            <p:cNvPr id="215" name="Google Shape;1077;p39">
              <a:extLst>
                <a:ext uri="{FF2B5EF4-FFF2-40B4-BE49-F238E27FC236}">
                  <a16:creationId xmlns:a16="http://schemas.microsoft.com/office/drawing/2014/main" id="{7A393845-C743-C8E6-8C39-E6DAAACFFE19}"/>
                </a:ext>
              </a:extLst>
            </p:cNvPr>
            <p:cNvSpPr/>
            <p:nvPr/>
          </p:nvSpPr>
          <p:spPr>
            <a:xfrm>
              <a:off x="724436" y="7954696"/>
              <a:ext cx="590932" cy="590811"/>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216" name="Google Shape;1078;p39">
              <a:hlinkClick r:id="rId24" action="ppaction://hlinksldjump"/>
              <a:extLst>
                <a:ext uri="{FF2B5EF4-FFF2-40B4-BE49-F238E27FC236}">
                  <a16:creationId xmlns:a16="http://schemas.microsoft.com/office/drawing/2014/main" id="{A7D5AF38-8EBD-4F55-20F1-2C2C63575DA9}"/>
                </a:ext>
              </a:extLst>
            </p:cNvPr>
            <p:cNvSpPr/>
            <p:nvPr/>
          </p:nvSpPr>
          <p:spPr>
            <a:xfrm>
              <a:off x="784771" y="8015108"/>
              <a:ext cx="470273" cy="470176"/>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212" name="Gráfico 211" descr="Martelo com preenchimento sólido">
              <a:extLst>
                <a:ext uri="{FF2B5EF4-FFF2-40B4-BE49-F238E27FC236}">
                  <a16:creationId xmlns:a16="http://schemas.microsoft.com/office/drawing/2014/main" id="{DA3CA3FA-D0A4-23BD-C337-7064B9CD5624}"/>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862727" y="8063634"/>
              <a:ext cx="308499" cy="308499"/>
            </a:xfrm>
            <a:prstGeom prst="rect">
              <a:avLst/>
            </a:prstGeom>
            <a:effectLst>
              <a:outerShdw blurRad="50800" dist="38100" algn="l" rotWithShape="0">
                <a:prstClr val="black">
                  <a:alpha val="40000"/>
                </a:prstClr>
              </a:outerShdw>
            </a:effectLst>
          </p:spPr>
        </p:pic>
      </p:grpSp>
      <p:sp>
        <p:nvSpPr>
          <p:cNvPr id="210" name="CaixaDeTexto 209">
            <a:extLst>
              <a:ext uri="{FF2B5EF4-FFF2-40B4-BE49-F238E27FC236}">
                <a16:creationId xmlns:a16="http://schemas.microsoft.com/office/drawing/2014/main" id="{31BD3DC0-C8F6-CB1E-2196-26368F20A394}"/>
              </a:ext>
            </a:extLst>
          </p:cNvPr>
          <p:cNvSpPr txBox="1"/>
          <p:nvPr/>
        </p:nvSpPr>
        <p:spPr>
          <a:xfrm>
            <a:off x="6223810" y="8571133"/>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44</a:t>
            </a:r>
          </a:p>
        </p:txBody>
      </p:sp>
      <p:sp>
        <p:nvSpPr>
          <p:cNvPr id="229" name="Google Shape;1079;p39">
            <a:extLst>
              <a:ext uri="{FF2B5EF4-FFF2-40B4-BE49-F238E27FC236}">
                <a16:creationId xmlns:a16="http://schemas.microsoft.com/office/drawing/2014/main" id="{ED939822-0DE9-6855-650D-1DE5761DE788}"/>
              </a:ext>
            </a:extLst>
          </p:cNvPr>
          <p:cNvSpPr txBox="1"/>
          <p:nvPr/>
        </p:nvSpPr>
        <p:spPr>
          <a:xfrm>
            <a:off x="1308579" y="7816660"/>
            <a:ext cx="3255412" cy="260510"/>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Cumprimento do PRJ</a:t>
            </a:r>
          </a:p>
        </p:txBody>
      </p:sp>
      <p:sp>
        <p:nvSpPr>
          <p:cNvPr id="222" name="CaixaDeTexto 221">
            <a:extLst>
              <a:ext uri="{FF2B5EF4-FFF2-40B4-BE49-F238E27FC236}">
                <a16:creationId xmlns:a16="http://schemas.microsoft.com/office/drawing/2014/main" id="{959E3573-700A-D8B5-6B8D-3BE0C6A463B9}"/>
              </a:ext>
            </a:extLst>
          </p:cNvPr>
          <p:cNvSpPr txBox="1"/>
          <p:nvPr/>
        </p:nvSpPr>
        <p:spPr>
          <a:xfrm>
            <a:off x="6223810" y="7762239"/>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35</a:t>
            </a:r>
          </a:p>
        </p:txBody>
      </p:sp>
      <p:cxnSp>
        <p:nvCxnSpPr>
          <p:cNvPr id="232" name="Conector reto 231">
            <a:extLst>
              <a:ext uri="{FF2B5EF4-FFF2-40B4-BE49-F238E27FC236}">
                <a16:creationId xmlns:a16="http://schemas.microsoft.com/office/drawing/2014/main" id="{202993B3-FD9C-34AA-92A1-E3292B3D9444}"/>
              </a:ext>
            </a:extLst>
          </p:cNvPr>
          <p:cNvCxnSpPr>
            <a:cxnSpLocks/>
          </p:cNvCxnSpPr>
          <p:nvPr/>
        </p:nvCxnSpPr>
        <p:spPr>
          <a:xfrm>
            <a:off x="3327726" y="1542009"/>
            <a:ext cx="2952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33" name="Conector reto 232">
            <a:extLst>
              <a:ext uri="{FF2B5EF4-FFF2-40B4-BE49-F238E27FC236}">
                <a16:creationId xmlns:a16="http://schemas.microsoft.com/office/drawing/2014/main" id="{30845853-5966-3024-1388-8CC5A1B5C9FA}"/>
              </a:ext>
            </a:extLst>
          </p:cNvPr>
          <p:cNvCxnSpPr>
            <a:cxnSpLocks/>
          </p:cNvCxnSpPr>
          <p:nvPr/>
        </p:nvCxnSpPr>
        <p:spPr>
          <a:xfrm>
            <a:off x="2766677" y="2360557"/>
            <a:ext cx="3492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34" name="Conector reto 233">
            <a:extLst>
              <a:ext uri="{FF2B5EF4-FFF2-40B4-BE49-F238E27FC236}">
                <a16:creationId xmlns:a16="http://schemas.microsoft.com/office/drawing/2014/main" id="{6808488C-85E4-A6F8-C4A4-E9B1553438BE}"/>
              </a:ext>
            </a:extLst>
          </p:cNvPr>
          <p:cNvCxnSpPr>
            <a:cxnSpLocks/>
          </p:cNvCxnSpPr>
          <p:nvPr/>
        </p:nvCxnSpPr>
        <p:spPr>
          <a:xfrm>
            <a:off x="2610394" y="3147264"/>
            <a:ext cx="3672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38" name="Conector reto 237">
            <a:extLst>
              <a:ext uri="{FF2B5EF4-FFF2-40B4-BE49-F238E27FC236}">
                <a16:creationId xmlns:a16="http://schemas.microsoft.com/office/drawing/2014/main" id="{D70C9E50-690F-2169-78ED-262653A5198E}"/>
              </a:ext>
            </a:extLst>
          </p:cNvPr>
          <p:cNvCxnSpPr>
            <a:cxnSpLocks/>
          </p:cNvCxnSpPr>
          <p:nvPr/>
        </p:nvCxnSpPr>
        <p:spPr>
          <a:xfrm>
            <a:off x="1840090" y="3933955"/>
            <a:ext cx="4428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39" name="Conector reto 238">
            <a:extLst>
              <a:ext uri="{FF2B5EF4-FFF2-40B4-BE49-F238E27FC236}">
                <a16:creationId xmlns:a16="http://schemas.microsoft.com/office/drawing/2014/main" id="{2306439F-C305-479E-31A8-9673045C7DA5}"/>
              </a:ext>
            </a:extLst>
          </p:cNvPr>
          <p:cNvCxnSpPr>
            <a:cxnSpLocks/>
          </p:cNvCxnSpPr>
          <p:nvPr/>
        </p:nvCxnSpPr>
        <p:spPr>
          <a:xfrm>
            <a:off x="2009938" y="4736160"/>
            <a:ext cx="4284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40" name="Conector reto 239">
            <a:extLst>
              <a:ext uri="{FF2B5EF4-FFF2-40B4-BE49-F238E27FC236}">
                <a16:creationId xmlns:a16="http://schemas.microsoft.com/office/drawing/2014/main" id="{8AD43247-F0CF-A192-CB32-BFBA59A87FAF}"/>
              </a:ext>
            </a:extLst>
          </p:cNvPr>
          <p:cNvCxnSpPr>
            <a:cxnSpLocks/>
          </p:cNvCxnSpPr>
          <p:nvPr/>
        </p:nvCxnSpPr>
        <p:spPr>
          <a:xfrm>
            <a:off x="3650449" y="5503373"/>
            <a:ext cx="2628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41" name="Conector reto 240">
            <a:extLst>
              <a:ext uri="{FF2B5EF4-FFF2-40B4-BE49-F238E27FC236}">
                <a16:creationId xmlns:a16="http://schemas.microsoft.com/office/drawing/2014/main" id="{AFB3B799-8D27-58A9-9B17-6F8EDD5CAFDB}"/>
              </a:ext>
            </a:extLst>
          </p:cNvPr>
          <p:cNvCxnSpPr>
            <a:cxnSpLocks/>
          </p:cNvCxnSpPr>
          <p:nvPr/>
        </p:nvCxnSpPr>
        <p:spPr>
          <a:xfrm>
            <a:off x="2359895" y="6348965"/>
            <a:ext cx="3924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42" name="Conector reto 241">
            <a:extLst>
              <a:ext uri="{FF2B5EF4-FFF2-40B4-BE49-F238E27FC236}">
                <a16:creationId xmlns:a16="http://schemas.microsoft.com/office/drawing/2014/main" id="{F161BA86-8F09-0E10-5B54-A07BA39932C7}"/>
              </a:ext>
            </a:extLst>
          </p:cNvPr>
          <p:cNvCxnSpPr>
            <a:cxnSpLocks/>
          </p:cNvCxnSpPr>
          <p:nvPr/>
        </p:nvCxnSpPr>
        <p:spPr>
          <a:xfrm>
            <a:off x="3444590" y="7207451"/>
            <a:ext cx="2844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43" name="Conector reto 242">
            <a:extLst>
              <a:ext uri="{FF2B5EF4-FFF2-40B4-BE49-F238E27FC236}">
                <a16:creationId xmlns:a16="http://schemas.microsoft.com/office/drawing/2014/main" id="{9C1E3CA0-E380-7DD2-E2BA-32DACF274049}"/>
              </a:ext>
            </a:extLst>
          </p:cNvPr>
          <p:cNvCxnSpPr>
            <a:cxnSpLocks/>
          </p:cNvCxnSpPr>
          <p:nvPr/>
        </p:nvCxnSpPr>
        <p:spPr>
          <a:xfrm>
            <a:off x="2981877" y="8796288"/>
            <a:ext cx="3312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244" name="Conector reto 243">
            <a:extLst>
              <a:ext uri="{FF2B5EF4-FFF2-40B4-BE49-F238E27FC236}">
                <a16:creationId xmlns:a16="http://schemas.microsoft.com/office/drawing/2014/main" id="{332E6FD3-201B-544B-2333-4B4C8DCF7358}"/>
              </a:ext>
            </a:extLst>
          </p:cNvPr>
          <p:cNvCxnSpPr>
            <a:cxnSpLocks/>
          </p:cNvCxnSpPr>
          <p:nvPr/>
        </p:nvCxnSpPr>
        <p:spPr>
          <a:xfrm>
            <a:off x="3031801" y="8021825"/>
            <a:ext cx="3276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grpSp>
        <p:nvGrpSpPr>
          <p:cNvPr id="27" name="Agrupar 26">
            <a:extLst>
              <a:ext uri="{FF2B5EF4-FFF2-40B4-BE49-F238E27FC236}">
                <a16:creationId xmlns:a16="http://schemas.microsoft.com/office/drawing/2014/main" id="{6FA27600-B703-8AAA-1D64-2E62A32EDA51}"/>
              </a:ext>
            </a:extLst>
          </p:cNvPr>
          <p:cNvGrpSpPr/>
          <p:nvPr/>
        </p:nvGrpSpPr>
        <p:grpSpPr>
          <a:xfrm>
            <a:off x="720347" y="1149786"/>
            <a:ext cx="590932" cy="590812"/>
            <a:chOff x="733969" y="1478030"/>
            <a:chExt cx="590932" cy="590812"/>
          </a:xfrm>
        </p:grpSpPr>
        <p:sp>
          <p:nvSpPr>
            <p:cNvPr id="2" name="Google Shape;1077;p39">
              <a:extLst>
                <a:ext uri="{FF2B5EF4-FFF2-40B4-BE49-F238E27FC236}">
                  <a16:creationId xmlns:a16="http://schemas.microsoft.com/office/drawing/2014/main" id="{6F5DC8E2-1C96-C9D7-14DE-EB1497549938}"/>
                </a:ext>
              </a:extLst>
            </p:cNvPr>
            <p:cNvSpPr/>
            <p:nvPr/>
          </p:nvSpPr>
          <p:spPr>
            <a:xfrm>
              <a:off x="733969" y="1478030"/>
              <a:ext cx="590932" cy="59081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14D6E"/>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pic>
          <p:nvPicPr>
            <p:cNvPr id="17" name="Gráfico 16" descr="Rota (dois pinos em um caminho) com preenchimento sólido">
              <a:hlinkClick r:id="rId27" action="ppaction://hlinksldjump"/>
              <a:extLst>
                <a:ext uri="{FF2B5EF4-FFF2-40B4-BE49-F238E27FC236}">
                  <a16:creationId xmlns:a16="http://schemas.microsoft.com/office/drawing/2014/main" id="{264D236C-76A2-31B3-37BA-A6D9E4B5F265}"/>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867170" y="1619220"/>
              <a:ext cx="301094" cy="262756"/>
            </a:xfrm>
            <a:prstGeom prst="rect">
              <a:avLst/>
            </a:prstGeom>
            <a:effectLst>
              <a:outerShdw blurRad="50800" dist="38100" algn="l" rotWithShape="0">
                <a:prstClr val="black">
                  <a:alpha val="40000"/>
                </a:prstClr>
              </a:outerShdw>
            </a:effectLst>
          </p:spPr>
        </p:pic>
        <p:sp>
          <p:nvSpPr>
            <p:cNvPr id="3" name="Google Shape;1078;p39">
              <a:extLst>
                <a:ext uri="{FF2B5EF4-FFF2-40B4-BE49-F238E27FC236}">
                  <a16:creationId xmlns:a16="http://schemas.microsoft.com/office/drawing/2014/main" id="{14078057-B972-6C09-94A1-62A9BACBDB42}"/>
                </a:ext>
              </a:extLst>
            </p:cNvPr>
            <p:cNvSpPr/>
            <p:nvPr/>
          </p:nvSpPr>
          <p:spPr>
            <a:xfrm>
              <a:off x="792962" y="1537959"/>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grpSp>
      <p:sp>
        <p:nvSpPr>
          <p:cNvPr id="4" name="Título 4">
            <a:extLst>
              <a:ext uri="{FF2B5EF4-FFF2-40B4-BE49-F238E27FC236}">
                <a16:creationId xmlns:a16="http://schemas.microsoft.com/office/drawing/2014/main" id="{D9C83EF5-E0F8-65D5-9070-683543291558}"/>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SUMÁRIO</a:t>
            </a:r>
          </a:p>
        </p:txBody>
      </p:sp>
      <p:pic>
        <p:nvPicPr>
          <p:cNvPr id="5" name="Gráfico 4" descr="Início estrutura de tópicos">
            <a:hlinkClick r:id="rId27" action="ppaction://hlinksldjump"/>
            <a:extLst>
              <a:ext uri="{FF2B5EF4-FFF2-40B4-BE49-F238E27FC236}">
                <a16:creationId xmlns:a16="http://schemas.microsoft.com/office/drawing/2014/main" id="{0E65DEB5-00FD-E1C9-DA4A-DA57A0D126FA}"/>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a:stretch/>
        </p:blipFill>
        <p:spPr>
          <a:xfrm>
            <a:off x="145667" y="55559"/>
            <a:ext cx="340782" cy="340782"/>
          </a:xfrm>
          <a:prstGeom prst="rect">
            <a:avLst/>
          </a:prstGeom>
        </p:spPr>
      </p:pic>
      <p:sp>
        <p:nvSpPr>
          <p:cNvPr id="8" name="Google Shape;1078;p39">
            <a:extLst>
              <a:ext uri="{FF2B5EF4-FFF2-40B4-BE49-F238E27FC236}">
                <a16:creationId xmlns:a16="http://schemas.microsoft.com/office/drawing/2014/main" id="{D6AD8C3B-CB3C-F9A4-DEA4-99F3D2709EFE}"/>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29" name="Gráfico 28" descr="Ícone do menu de hambúrguer com preenchimento sólido">
            <a:hlinkClick r:id="rId32" action="ppaction://hlinksldjump"/>
            <a:extLst>
              <a:ext uri="{FF2B5EF4-FFF2-40B4-BE49-F238E27FC236}">
                <a16:creationId xmlns:a16="http://schemas.microsoft.com/office/drawing/2014/main" id="{103F0149-7A7F-7785-0245-ECEB236B5624}"/>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209961" y="623224"/>
            <a:ext cx="212194" cy="212194"/>
          </a:xfrm>
          <a:prstGeom prst="rect">
            <a:avLst/>
          </a:prstGeom>
        </p:spPr>
      </p:pic>
      <p:sp>
        <p:nvSpPr>
          <p:cNvPr id="9" name="Google Shape;1079;p39">
            <a:extLst>
              <a:ext uri="{FF2B5EF4-FFF2-40B4-BE49-F238E27FC236}">
                <a16:creationId xmlns:a16="http://schemas.microsoft.com/office/drawing/2014/main" id="{3B013844-2231-4D73-11A7-83A82ABD0005}"/>
              </a:ext>
            </a:extLst>
          </p:cNvPr>
          <p:cNvSpPr txBox="1"/>
          <p:nvPr/>
        </p:nvSpPr>
        <p:spPr>
          <a:xfrm>
            <a:off x="1308579" y="9446667"/>
            <a:ext cx="3255412" cy="260510"/>
          </a:xfrm>
          <a:prstGeom prst="rect">
            <a:avLst/>
          </a:prstGeom>
          <a:noFill/>
          <a:ln>
            <a:noFill/>
          </a:ln>
        </p:spPr>
        <p:txBody>
          <a:bodyPr spcFirstLastPara="1" wrap="square" lIns="91425" tIns="91425" rIns="91425" bIns="91425" anchor="ctr" anchorCtr="0">
            <a:noAutofit/>
          </a:bodyPr>
          <a:lstStyle/>
          <a:p>
            <a:r>
              <a:rPr lang="pt-BR" sz="1400" dirty="0">
                <a:solidFill>
                  <a:schemeClr val="tx2">
                    <a:lumMod val="90000"/>
                    <a:lumOff val="10000"/>
                  </a:schemeClr>
                </a:solidFill>
                <a:ea typeface="Ebrima" panose="02000000000000000000" pitchFamily="2" charset="0"/>
                <a:cs typeface="Ebrima" panose="02000000000000000000" pitchFamily="2" charset="0"/>
                <a:sym typeface="Roboto"/>
              </a:rPr>
              <a:t>Questionário de atos processuais</a:t>
            </a:r>
          </a:p>
        </p:txBody>
      </p:sp>
      <p:grpSp>
        <p:nvGrpSpPr>
          <p:cNvPr id="65" name="Agrupar 64">
            <a:extLst>
              <a:ext uri="{FF2B5EF4-FFF2-40B4-BE49-F238E27FC236}">
                <a16:creationId xmlns:a16="http://schemas.microsoft.com/office/drawing/2014/main" id="{102E31C3-D1A9-C0DC-3F90-E8A24FD3F3EF}"/>
              </a:ext>
            </a:extLst>
          </p:cNvPr>
          <p:cNvGrpSpPr/>
          <p:nvPr/>
        </p:nvGrpSpPr>
        <p:grpSpPr>
          <a:xfrm>
            <a:off x="720347" y="9208500"/>
            <a:ext cx="590351" cy="590232"/>
            <a:chOff x="730965" y="8762516"/>
            <a:chExt cx="590351" cy="590232"/>
          </a:xfrm>
        </p:grpSpPr>
        <p:sp>
          <p:nvSpPr>
            <p:cNvPr id="66" name="Google Shape;1077;p39">
              <a:hlinkClick r:id="rId35" action="ppaction://hlinksldjump"/>
              <a:extLst>
                <a:ext uri="{FF2B5EF4-FFF2-40B4-BE49-F238E27FC236}">
                  <a16:creationId xmlns:a16="http://schemas.microsoft.com/office/drawing/2014/main" id="{7540405B-D3F0-7234-F930-8DE66C8042EF}"/>
                </a:ext>
              </a:extLst>
            </p:cNvPr>
            <p:cNvSpPr/>
            <p:nvPr/>
          </p:nvSpPr>
          <p:spPr>
            <a:xfrm>
              <a:off x="730965" y="8762516"/>
              <a:ext cx="590351" cy="59023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67" name="Google Shape;1078;p39">
              <a:extLst>
                <a:ext uri="{FF2B5EF4-FFF2-40B4-BE49-F238E27FC236}">
                  <a16:creationId xmlns:a16="http://schemas.microsoft.com/office/drawing/2014/main" id="{2081FE83-0C11-CE3E-C40F-EAFAD8E64642}"/>
                </a:ext>
              </a:extLst>
            </p:cNvPr>
            <p:cNvSpPr/>
            <p:nvPr/>
          </p:nvSpPr>
          <p:spPr>
            <a:xfrm>
              <a:off x="791241" y="8822869"/>
              <a:ext cx="469810" cy="469715"/>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pic>
          <p:nvPicPr>
            <p:cNvPr id="68" name="Gráfico 67" descr="Documento com preenchimento sólido">
              <a:hlinkClick r:id="" action="ppaction://noaction"/>
              <a:extLst>
                <a:ext uri="{FF2B5EF4-FFF2-40B4-BE49-F238E27FC236}">
                  <a16:creationId xmlns:a16="http://schemas.microsoft.com/office/drawing/2014/main" id="{D1B8DEA3-5FF7-E764-8408-3D966C4DDF92}"/>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896428" y="8921116"/>
              <a:ext cx="273009" cy="273009"/>
            </a:xfrm>
            <a:prstGeom prst="rect">
              <a:avLst/>
            </a:prstGeom>
            <a:effectLst>
              <a:outerShdw blurRad="50800" dist="38100" algn="l" rotWithShape="0">
                <a:prstClr val="black">
                  <a:alpha val="40000"/>
                </a:prstClr>
              </a:outerShdw>
            </a:effectLst>
          </p:spPr>
        </p:pic>
      </p:grpSp>
      <p:sp>
        <p:nvSpPr>
          <p:cNvPr id="69" name="CaixaDeTexto 68">
            <a:extLst>
              <a:ext uri="{FF2B5EF4-FFF2-40B4-BE49-F238E27FC236}">
                <a16:creationId xmlns:a16="http://schemas.microsoft.com/office/drawing/2014/main" id="{16A1049E-B46D-1063-2414-C6A331BA4267}"/>
              </a:ext>
            </a:extLst>
          </p:cNvPr>
          <p:cNvSpPr txBox="1"/>
          <p:nvPr/>
        </p:nvSpPr>
        <p:spPr>
          <a:xfrm>
            <a:off x="6223810" y="9392246"/>
            <a:ext cx="454590" cy="369332"/>
          </a:xfrm>
          <a:prstGeom prst="rect">
            <a:avLst/>
          </a:prstGeom>
          <a:noFill/>
        </p:spPr>
        <p:txBody>
          <a:bodyPr wrap="square" rtlCol="0">
            <a:spAutoFit/>
          </a:bodyPr>
          <a:lstStyle/>
          <a:p>
            <a:r>
              <a:rPr lang="pt-BR" b="1" dirty="0">
                <a:solidFill>
                  <a:schemeClr val="accent1">
                    <a:lumMod val="75000"/>
                  </a:schemeClr>
                </a:solidFill>
                <a:ea typeface="Ebrima" panose="02000000000000000000" pitchFamily="2" charset="0"/>
                <a:cs typeface="Ebrima" panose="02000000000000000000" pitchFamily="2" charset="0"/>
              </a:rPr>
              <a:t>47</a:t>
            </a:r>
          </a:p>
        </p:txBody>
      </p:sp>
      <p:cxnSp>
        <p:nvCxnSpPr>
          <p:cNvPr id="70" name="Conector reto 69">
            <a:extLst>
              <a:ext uri="{FF2B5EF4-FFF2-40B4-BE49-F238E27FC236}">
                <a16:creationId xmlns:a16="http://schemas.microsoft.com/office/drawing/2014/main" id="{A90EBC5A-5E39-3FD8-AFD6-CF17EBCFEAC2}"/>
              </a:ext>
            </a:extLst>
          </p:cNvPr>
          <p:cNvCxnSpPr>
            <a:cxnSpLocks/>
          </p:cNvCxnSpPr>
          <p:nvPr/>
        </p:nvCxnSpPr>
        <p:spPr>
          <a:xfrm>
            <a:off x="4039980" y="9651832"/>
            <a:ext cx="2232000" cy="0"/>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grpSp>
        <p:nvGrpSpPr>
          <p:cNvPr id="23" name="Agrupar 22">
            <a:extLst>
              <a:ext uri="{FF2B5EF4-FFF2-40B4-BE49-F238E27FC236}">
                <a16:creationId xmlns:a16="http://schemas.microsoft.com/office/drawing/2014/main" id="{68C80B25-2DB8-FECA-87FA-58C596148CE7}"/>
              </a:ext>
            </a:extLst>
          </p:cNvPr>
          <p:cNvGrpSpPr/>
          <p:nvPr/>
        </p:nvGrpSpPr>
        <p:grpSpPr>
          <a:xfrm>
            <a:off x="720347" y="7597222"/>
            <a:ext cx="590351" cy="590232"/>
            <a:chOff x="720347" y="7597222"/>
            <a:chExt cx="590351" cy="590232"/>
          </a:xfrm>
        </p:grpSpPr>
        <p:grpSp>
          <p:nvGrpSpPr>
            <p:cNvPr id="21" name="Agrupar 20">
              <a:extLst>
                <a:ext uri="{FF2B5EF4-FFF2-40B4-BE49-F238E27FC236}">
                  <a16:creationId xmlns:a16="http://schemas.microsoft.com/office/drawing/2014/main" id="{D901A10C-76CE-A269-5E4A-1640AFFA7D85}"/>
                </a:ext>
              </a:extLst>
            </p:cNvPr>
            <p:cNvGrpSpPr/>
            <p:nvPr/>
          </p:nvGrpSpPr>
          <p:grpSpPr>
            <a:xfrm>
              <a:off x="720347" y="7597222"/>
              <a:ext cx="590351" cy="590232"/>
              <a:chOff x="730965" y="8762516"/>
              <a:chExt cx="590351" cy="590232"/>
            </a:xfrm>
          </p:grpSpPr>
          <p:sp>
            <p:nvSpPr>
              <p:cNvPr id="227" name="Google Shape;1077;p39">
                <a:hlinkClick r:id="rId38" action="ppaction://hlinksldjump"/>
                <a:extLst>
                  <a:ext uri="{FF2B5EF4-FFF2-40B4-BE49-F238E27FC236}">
                    <a16:creationId xmlns:a16="http://schemas.microsoft.com/office/drawing/2014/main" id="{39F45470-D826-F934-E711-574F497B9FC4}"/>
                  </a:ext>
                </a:extLst>
              </p:cNvPr>
              <p:cNvSpPr/>
              <p:nvPr/>
            </p:nvSpPr>
            <p:spPr>
              <a:xfrm>
                <a:off x="730965" y="8762516"/>
                <a:ext cx="590351" cy="590232"/>
              </a:xfrm>
              <a:custGeom>
                <a:avLst/>
                <a:gdLst/>
                <a:ahLst/>
                <a:cxnLst/>
                <a:rect l="l" t="t" r="r" b="b"/>
                <a:pathLst>
                  <a:path w="29564" h="29558" extrusionOk="0">
                    <a:moveTo>
                      <a:pt x="14782" y="0"/>
                    </a:moveTo>
                    <a:cubicBezTo>
                      <a:pt x="12231" y="0"/>
                      <a:pt x="9680" y="658"/>
                      <a:pt x="7394" y="1974"/>
                    </a:cubicBezTo>
                    <a:cubicBezTo>
                      <a:pt x="2822" y="4617"/>
                      <a:pt x="0" y="9498"/>
                      <a:pt x="0" y="14773"/>
                    </a:cubicBezTo>
                    <a:cubicBezTo>
                      <a:pt x="0" y="20059"/>
                      <a:pt x="2822" y="24941"/>
                      <a:pt x="7394" y="27584"/>
                    </a:cubicBezTo>
                    <a:cubicBezTo>
                      <a:pt x="9680" y="28900"/>
                      <a:pt x="12231" y="29557"/>
                      <a:pt x="14782" y="29557"/>
                    </a:cubicBezTo>
                    <a:cubicBezTo>
                      <a:pt x="17333" y="29557"/>
                      <a:pt x="19884" y="28900"/>
                      <a:pt x="22170" y="27584"/>
                    </a:cubicBezTo>
                    <a:cubicBezTo>
                      <a:pt x="26742" y="24941"/>
                      <a:pt x="29564" y="20059"/>
                      <a:pt x="29564" y="14773"/>
                    </a:cubicBezTo>
                    <a:cubicBezTo>
                      <a:pt x="29564" y="9498"/>
                      <a:pt x="26742" y="4617"/>
                      <a:pt x="22170" y="1974"/>
                    </a:cubicBezTo>
                    <a:cubicBezTo>
                      <a:pt x="19884" y="658"/>
                      <a:pt x="17333" y="0"/>
                      <a:pt x="14782" y="0"/>
                    </a:cubicBezTo>
                    <a:close/>
                  </a:path>
                </a:pathLst>
              </a:custGeom>
              <a:solidFill>
                <a:srgbClr val="204D6F"/>
              </a:solidFill>
              <a:ln>
                <a:noFill/>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Franklin Gothic Medium" panose="020B0603020102020204" pitchFamily="34" charset="0"/>
                </a:endParaRPr>
              </a:p>
            </p:txBody>
          </p:sp>
          <p:sp>
            <p:nvSpPr>
              <p:cNvPr id="228" name="Google Shape;1078;p39">
                <a:extLst>
                  <a:ext uri="{FF2B5EF4-FFF2-40B4-BE49-F238E27FC236}">
                    <a16:creationId xmlns:a16="http://schemas.microsoft.com/office/drawing/2014/main" id="{20E51FA1-1C30-EE11-F428-489FD6D8E89A}"/>
                  </a:ext>
                </a:extLst>
              </p:cNvPr>
              <p:cNvSpPr/>
              <p:nvPr/>
            </p:nvSpPr>
            <p:spPr>
              <a:xfrm>
                <a:off x="791241" y="8822869"/>
                <a:ext cx="469810" cy="469715"/>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a:effectLst>
                <a:outerShdw blurRad="50800" dist="38100" algn="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sz="1600" dirty="0">
                  <a:latin typeface="Ebrima" panose="02000000000000000000" pitchFamily="2" charset="0"/>
                  <a:ea typeface="Ebrima" panose="02000000000000000000" pitchFamily="2" charset="0"/>
                  <a:cs typeface="Ebrima" panose="02000000000000000000" pitchFamily="2" charset="0"/>
                </a:endParaRPr>
              </a:p>
            </p:txBody>
          </p:sp>
        </p:grpSp>
        <p:pic>
          <p:nvPicPr>
            <p:cNvPr id="71" name="Gráfico 70" descr="Juiz com preenchimento sólido">
              <a:extLst>
                <a:ext uri="{FF2B5EF4-FFF2-40B4-BE49-F238E27FC236}">
                  <a16:creationId xmlns:a16="http://schemas.microsoft.com/office/drawing/2014/main" id="{965C514D-7499-EBC1-0E80-56076537FBA6}"/>
                </a:ext>
              </a:extLst>
            </p:cNvPr>
            <p:cNvPicPr>
              <a:picLocks noChangeAspect="1"/>
            </p:cNvPicPr>
            <p:nvPr/>
          </p:nvPicPr>
          <p:blipFill>
            <a:blip r:embed="rId39">
              <a:extLst>
                <a:ext uri="{96DAC541-7B7A-43D3-8B79-37D633B846F1}">
                  <asvg:svgBlip xmlns:asvg="http://schemas.microsoft.com/office/drawing/2016/SVG/main" r:embed="rId40"/>
                </a:ext>
              </a:extLst>
            </a:blip>
            <a:srcRect/>
            <a:stretch/>
          </p:blipFill>
          <p:spPr>
            <a:xfrm>
              <a:off x="885810" y="7707506"/>
              <a:ext cx="293525" cy="293525"/>
            </a:xfrm>
            <a:prstGeom prst="rect">
              <a:avLst/>
            </a:prstGeom>
          </p:spPr>
        </p:pic>
      </p:grpSp>
      <p:sp>
        <p:nvSpPr>
          <p:cNvPr id="73" name="CaixaDeTexto 72">
            <a:extLst>
              <a:ext uri="{FF2B5EF4-FFF2-40B4-BE49-F238E27FC236}">
                <a16:creationId xmlns:a16="http://schemas.microsoft.com/office/drawing/2014/main" id="{CE0ECAF1-593C-1184-1A20-E5701A57FA67}"/>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5" name="Conector reto 74">
            <a:extLst>
              <a:ext uri="{FF2B5EF4-FFF2-40B4-BE49-F238E27FC236}">
                <a16:creationId xmlns:a16="http://schemas.microsoft.com/office/drawing/2014/main" id="{624C3DFA-E370-A015-119A-4F15FAA29DB4}"/>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6" name="Retângulo 75">
            <a:hlinkClick r:id="rId27" action="ppaction://hlinksldjump"/>
            <a:extLst>
              <a:ext uri="{FF2B5EF4-FFF2-40B4-BE49-F238E27FC236}">
                <a16:creationId xmlns:a16="http://schemas.microsoft.com/office/drawing/2014/main" id="{C3CC4F8E-50BF-D755-DCD5-1F31A5EC6871}"/>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3" action="ppaction://hlinksldjump"/>
            <a:extLst>
              <a:ext uri="{FF2B5EF4-FFF2-40B4-BE49-F238E27FC236}">
                <a16:creationId xmlns:a16="http://schemas.microsoft.com/office/drawing/2014/main" id="{376F9FD2-AA58-D927-4474-8F2F96EC6430}"/>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6" action="ppaction://hlinksldjump"/>
            <a:extLst>
              <a:ext uri="{FF2B5EF4-FFF2-40B4-BE49-F238E27FC236}">
                <a16:creationId xmlns:a16="http://schemas.microsoft.com/office/drawing/2014/main" id="{6E1C6265-7734-0249-8374-6377EC077979}"/>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9" action="ppaction://hlinksldjump"/>
            <a:extLst>
              <a:ext uri="{FF2B5EF4-FFF2-40B4-BE49-F238E27FC236}">
                <a16:creationId xmlns:a16="http://schemas.microsoft.com/office/drawing/2014/main" id="{87065FB7-EA91-5772-AE13-0FA9DC0C07AD}"/>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2" action="ppaction://hlinksldjump"/>
            <a:extLst>
              <a:ext uri="{FF2B5EF4-FFF2-40B4-BE49-F238E27FC236}">
                <a16:creationId xmlns:a16="http://schemas.microsoft.com/office/drawing/2014/main" id="{B7B8DEB3-229D-A20D-9DD0-B477C4D165B6}"/>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5" action="ppaction://hlinksldjump"/>
            <a:extLst>
              <a:ext uri="{FF2B5EF4-FFF2-40B4-BE49-F238E27FC236}">
                <a16:creationId xmlns:a16="http://schemas.microsoft.com/office/drawing/2014/main" id="{1CF75A3F-E3FA-9812-E53A-2A2540C1B966}"/>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8" action="ppaction://hlinksldjump"/>
            <a:extLst>
              <a:ext uri="{FF2B5EF4-FFF2-40B4-BE49-F238E27FC236}">
                <a16:creationId xmlns:a16="http://schemas.microsoft.com/office/drawing/2014/main" id="{7C69E009-B74F-2C0E-9F30-5BB3D7125E01}"/>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90">
            <a:hlinkClick r:id="rId21" action="ppaction://hlinksldjump"/>
            <a:extLst>
              <a:ext uri="{FF2B5EF4-FFF2-40B4-BE49-F238E27FC236}">
                <a16:creationId xmlns:a16="http://schemas.microsoft.com/office/drawing/2014/main" id="{E101F014-7BAE-451A-7A36-6CE6BDD06D2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3" name="Retângulo 92">
            <a:hlinkClick r:id="rId38" action="ppaction://hlinksldjump"/>
            <a:extLst>
              <a:ext uri="{FF2B5EF4-FFF2-40B4-BE49-F238E27FC236}">
                <a16:creationId xmlns:a16="http://schemas.microsoft.com/office/drawing/2014/main" id="{F3211179-52B9-4B0E-39C4-01DFA4145F5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Fluxograma: Processo 93">
            <a:hlinkClick r:id="rId24" action="ppaction://hlinksldjump"/>
            <a:extLst>
              <a:ext uri="{FF2B5EF4-FFF2-40B4-BE49-F238E27FC236}">
                <a16:creationId xmlns:a16="http://schemas.microsoft.com/office/drawing/2014/main" id="{A4C202B8-F7DB-2A22-C5F9-7E4992BD186F}"/>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5" name="Retângulo 94">
            <a:hlinkClick r:id="rId35" action="ppaction://hlinksldjump"/>
            <a:extLst>
              <a:ext uri="{FF2B5EF4-FFF2-40B4-BE49-F238E27FC236}">
                <a16:creationId xmlns:a16="http://schemas.microsoft.com/office/drawing/2014/main" id="{4223B775-C93F-7720-ADEF-E93DF12B7F0D}"/>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66641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9478"/>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49" name="Retângulo 48">
            <a:extLst>
              <a:ext uri="{FF2B5EF4-FFF2-40B4-BE49-F238E27FC236}">
                <a16:creationId xmlns:a16="http://schemas.microsoft.com/office/drawing/2014/main" id="{AEB12732-8BE0-ADF0-7947-B77D43FD196A}"/>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5" name="Gráfico 24" descr="Rota (dois pinos em um caminho) com preenchimento sólido">
            <a:hlinkClick r:id="rId3" action="ppaction://hlinksldjump"/>
            <a:extLst>
              <a:ext uri="{FF2B5EF4-FFF2-40B4-BE49-F238E27FC236}">
                <a16:creationId xmlns:a16="http://schemas.microsoft.com/office/drawing/2014/main" id="{0753E744-AAF5-9254-DCF0-2F470FBC714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1954" y="4360797"/>
            <a:ext cx="985108" cy="985108"/>
          </a:xfrm>
          <a:prstGeom prst="rect">
            <a:avLst/>
          </a:prstGeom>
        </p:spPr>
      </p:pic>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CRONOGRAMA PROCESSUAL</a:t>
            </a:r>
          </a:p>
        </p:txBody>
      </p:sp>
      <p:sp>
        <p:nvSpPr>
          <p:cNvPr id="6" name="Espaço Reservado para Número de Slide 2">
            <a:extLst>
              <a:ext uri="{FF2B5EF4-FFF2-40B4-BE49-F238E27FC236}">
                <a16:creationId xmlns:a16="http://schemas.microsoft.com/office/drawing/2014/main" id="{C1D0D0D6-67B1-098F-71CF-1B435646E23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a:t>
            </a:fld>
            <a:endParaRPr lang="pt-BR" sz="800" dirty="0">
              <a:solidFill>
                <a:srgbClr val="156082"/>
              </a:solidFill>
            </a:endParaRPr>
          </a:p>
        </p:txBody>
      </p:sp>
      <p:sp>
        <p:nvSpPr>
          <p:cNvPr id="16" name="Seta: Divisa 15">
            <a:hlinkClick r:id="" action="ppaction://hlinkshowjump?jump=nextslide"/>
            <a:extLst>
              <a:ext uri="{FF2B5EF4-FFF2-40B4-BE49-F238E27FC236}">
                <a16:creationId xmlns:a16="http://schemas.microsoft.com/office/drawing/2014/main" id="{BA86D149-72AE-9A6C-E93D-445607DFD3C1}"/>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7" name="Seta: Divisa 36">
            <a:hlinkClick r:id="" action="ppaction://hlinkshowjump?jump=previousslide"/>
            <a:extLst>
              <a:ext uri="{FF2B5EF4-FFF2-40B4-BE49-F238E27FC236}">
                <a16:creationId xmlns:a16="http://schemas.microsoft.com/office/drawing/2014/main" id="{DAB46BE5-B8F9-EB49-BFDF-E985F2D92F4F}"/>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50" name="Imagem 49">
            <a:extLst>
              <a:ext uri="{FF2B5EF4-FFF2-40B4-BE49-F238E27FC236}">
                <a16:creationId xmlns:a16="http://schemas.microsoft.com/office/drawing/2014/main" id="{3C84CE7F-D48B-77B3-105A-B5FAD0C91852}"/>
              </a:ext>
            </a:extLst>
          </p:cNvPr>
          <p:cNvPicPr>
            <a:picLocks noChangeAspect="1"/>
          </p:cNvPicPr>
          <p:nvPr/>
        </p:nvPicPr>
        <p:blipFill>
          <a:blip r:embed="rId6"/>
          <a:stretch>
            <a:fillRect/>
          </a:stretch>
        </p:blipFill>
        <p:spPr>
          <a:xfrm>
            <a:off x="6297262" y="10458960"/>
            <a:ext cx="827741" cy="202771"/>
          </a:xfrm>
          <a:prstGeom prst="rect">
            <a:avLst/>
          </a:prstGeom>
        </p:spPr>
      </p:pic>
      <p:pic>
        <p:nvPicPr>
          <p:cNvPr id="2" name="Gráfico 1" descr="Ícone do menu de hambúrguer com preenchimento sólido">
            <a:hlinkClick r:id="rId7" action="ppaction://hlinksldjump"/>
            <a:extLst>
              <a:ext uri="{FF2B5EF4-FFF2-40B4-BE49-F238E27FC236}">
                <a16:creationId xmlns:a16="http://schemas.microsoft.com/office/drawing/2014/main" id="{CDD2762F-ECFA-70EE-A29D-DA8C6A2EF0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107412"/>
            <a:ext cx="212194" cy="212194"/>
          </a:xfrm>
          <a:prstGeom prst="rect">
            <a:avLst/>
          </a:prstGeom>
        </p:spPr>
      </p:pic>
      <p:sp>
        <p:nvSpPr>
          <p:cNvPr id="14" name="CaixaDeTexto 13">
            <a:extLst>
              <a:ext uri="{FF2B5EF4-FFF2-40B4-BE49-F238E27FC236}">
                <a16:creationId xmlns:a16="http://schemas.microsoft.com/office/drawing/2014/main" id="{C4375B3A-2A43-828A-3993-9FBF35BEECDB}"/>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5" name="CaixaDeTexto 14">
            <a:extLst>
              <a:ext uri="{FF2B5EF4-FFF2-40B4-BE49-F238E27FC236}">
                <a16:creationId xmlns:a16="http://schemas.microsoft.com/office/drawing/2014/main" id="{1D4720D8-383B-0F3D-36BB-2629D8220928}"/>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7" name="CaixaDeTexto 16">
            <a:extLst>
              <a:ext uri="{FF2B5EF4-FFF2-40B4-BE49-F238E27FC236}">
                <a16:creationId xmlns:a16="http://schemas.microsoft.com/office/drawing/2014/main" id="{AAD03B1C-4335-D07A-DF46-5C78BED09373}"/>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8" name="CaixaDeTexto 17">
            <a:extLst>
              <a:ext uri="{FF2B5EF4-FFF2-40B4-BE49-F238E27FC236}">
                <a16:creationId xmlns:a16="http://schemas.microsoft.com/office/drawing/2014/main" id="{3C607D87-6AA6-FD15-A6F5-7D8533DC17B6}"/>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9" name="CaixaDeTexto 18">
            <a:extLst>
              <a:ext uri="{FF2B5EF4-FFF2-40B4-BE49-F238E27FC236}">
                <a16:creationId xmlns:a16="http://schemas.microsoft.com/office/drawing/2014/main" id="{FE9ED190-73C5-C312-39EB-770166DAD042}"/>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0" name="CaixaDeTexto 19">
            <a:extLst>
              <a:ext uri="{FF2B5EF4-FFF2-40B4-BE49-F238E27FC236}">
                <a16:creationId xmlns:a16="http://schemas.microsoft.com/office/drawing/2014/main" id="{9CB730EC-D4AD-0314-0950-757FBA490085}"/>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1" name="CaixaDeTexto 50">
            <a:extLst>
              <a:ext uri="{FF2B5EF4-FFF2-40B4-BE49-F238E27FC236}">
                <a16:creationId xmlns:a16="http://schemas.microsoft.com/office/drawing/2014/main" id="{38CEDA89-C139-B043-B8FE-06F0FF586D28}"/>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2" name="CaixaDeTexto 51">
            <a:extLst>
              <a:ext uri="{FF2B5EF4-FFF2-40B4-BE49-F238E27FC236}">
                <a16:creationId xmlns:a16="http://schemas.microsoft.com/office/drawing/2014/main" id="{843B9DCB-4A33-FDDA-8DF3-CD3D9C9EF1EB}"/>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3" name="CaixaDeTexto 52">
            <a:extLst>
              <a:ext uri="{FF2B5EF4-FFF2-40B4-BE49-F238E27FC236}">
                <a16:creationId xmlns:a16="http://schemas.microsoft.com/office/drawing/2014/main" id="{89C9C974-3173-1969-98BF-1EF54D286DCE}"/>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4" name="CaixaDeTexto 53">
            <a:extLst>
              <a:ext uri="{FF2B5EF4-FFF2-40B4-BE49-F238E27FC236}">
                <a16:creationId xmlns:a16="http://schemas.microsoft.com/office/drawing/2014/main" id="{50B1F170-8FE4-A763-A2C9-64FDD3C0F1F9}"/>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55" name="Conector reto 54">
            <a:extLst>
              <a:ext uri="{FF2B5EF4-FFF2-40B4-BE49-F238E27FC236}">
                <a16:creationId xmlns:a16="http://schemas.microsoft.com/office/drawing/2014/main" id="{2B673AF0-30F8-4EFF-C7AF-2529A5052317}"/>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Conector reto 55">
            <a:extLst>
              <a:ext uri="{FF2B5EF4-FFF2-40B4-BE49-F238E27FC236}">
                <a16:creationId xmlns:a16="http://schemas.microsoft.com/office/drawing/2014/main" id="{4A13EFB7-A3D3-8BA6-421A-BAFCA28F227E}"/>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Conector reto 56">
            <a:extLst>
              <a:ext uri="{FF2B5EF4-FFF2-40B4-BE49-F238E27FC236}">
                <a16:creationId xmlns:a16="http://schemas.microsoft.com/office/drawing/2014/main" id="{ED15F127-DA0A-A086-B283-DA05870C3CD5}"/>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Conector reto 57">
            <a:extLst>
              <a:ext uri="{FF2B5EF4-FFF2-40B4-BE49-F238E27FC236}">
                <a16:creationId xmlns:a16="http://schemas.microsoft.com/office/drawing/2014/main" id="{7DD7D479-736B-5156-2466-B2F6B8073528}"/>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E34BF3C7-F432-1C17-F248-02E1E46FD88B}"/>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E13C306A-2207-E78F-530A-3BECFEF24312}"/>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A7B3B8C3-9E3A-269F-83F3-5178E5E9C8A3}"/>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E2AD7CFC-C9E9-4DE5-B977-288FCBA7C6E1}"/>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472DC6F9-3427-90E3-7B19-D4208087E392}"/>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891B4934-45DA-DD56-FB76-8AACA4E3E77C}"/>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5" name="CaixaDeTexto 64">
            <a:extLst>
              <a:ext uri="{FF2B5EF4-FFF2-40B4-BE49-F238E27FC236}">
                <a16:creationId xmlns:a16="http://schemas.microsoft.com/office/drawing/2014/main" id="{E02398E3-22EB-1371-05AB-0CED97CD88FB}"/>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6" name="Conector reto 65">
            <a:extLst>
              <a:ext uri="{FF2B5EF4-FFF2-40B4-BE49-F238E27FC236}">
                <a16:creationId xmlns:a16="http://schemas.microsoft.com/office/drawing/2014/main" id="{3074F20A-7E03-8DA0-DFC4-D2A4D2202B77}"/>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7" name="Retângulo 66">
            <a:hlinkClick r:id="rId3" action="ppaction://hlinksldjump"/>
            <a:extLst>
              <a:ext uri="{FF2B5EF4-FFF2-40B4-BE49-F238E27FC236}">
                <a16:creationId xmlns:a16="http://schemas.microsoft.com/office/drawing/2014/main" id="{D755F902-DEB1-AC48-E4C5-26978ABBCE6E}"/>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67">
            <a:hlinkClick r:id="rId10" action="ppaction://hlinksldjump"/>
            <a:extLst>
              <a:ext uri="{FF2B5EF4-FFF2-40B4-BE49-F238E27FC236}">
                <a16:creationId xmlns:a16="http://schemas.microsoft.com/office/drawing/2014/main" id="{722352FF-8663-4664-F1D4-E27F66A89C05}"/>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1" action="ppaction://hlinksldjump"/>
            <a:extLst>
              <a:ext uri="{FF2B5EF4-FFF2-40B4-BE49-F238E27FC236}">
                <a16:creationId xmlns:a16="http://schemas.microsoft.com/office/drawing/2014/main" id="{1D917891-1266-0CA3-40BD-A33D3D15C128}"/>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2" action="ppaction://hlinksldjump"/>
            <a:extLst>
              <a:ext uri="{FF2B5EF4-FFF2-40B4-BE49-F238E27FC236}">
                <a16:creationId xmlns:a16="http://schemas.microsoft.com/office/drawing/2014/main" id="{2C62BA22-AB1A-7E0D-9DA7-CC79535793E3}"/>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3" action="ppaction://hlinksldjump"/>
            <a:extLst>
              <a:ext uri="{FF2B5EF4-FFF2-40B4-BE49-F238E27FC236}">
                <a16:creationId xmlns:a16="http://schemas.microsoft.com/office/drawing/2014/main" id="{C8E98138-D7C7-61FE-3610-3C794E38B32A}"/>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4" action="ppaction://hlinksldjump"/>
            <a:extLst>
              <a:ext uri="{FF2B5EF4-FFF2-40B4-BE49-F238E27FC236}">
                <a16:creationId xmlns:a16="http://schemas.microsoft.com/office/drawing/2014/main" id="{9A11832F-9ADF-A2A2-62B8-AFD0BEF1471C}"/>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5" action="ppaction://hlinksldjump"/>
            <a:extLst>
              <a:ext uri="{FF2B5EF4-FFF2-40B4-BE49-F238E27FC236}">
                <a16:creationId xmlns:a16="http://schemas.microsoft.com/office/drawing/2014/main" id="{A9B8CE08-C439-5333-7E23-10417E019CA7}"/>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6" action="ppaction://hlinksldjump"/>
            <a:extLst>
              <a:ext uri="{FF2B5EF4-FFF2-40B4-BE49-F238E27FC236}">
                <a16:creationId xmlns:a16="http://schemas.microsoft.com/office/drawing/2014/main" id="{B29FCE9A-B752-4826-6742-9C1F2AE8C01B}"/>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7" action="ppaction://hlinksldjump"/>
            <a:extLst>
              <a:ext uri="{FF2B5EF4-FFF2-40B4-BE49-F238E27FC236}">
                <a16:creationId xmlns:a16="http://schemas.microsoft.com/office/drawing/2014/main" id="{4E7D8A59-9883-3E3A-8C66-66AA7BAEFF07}"/>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Fluxograma: Processo 75">
            <a:hlinkClick r:id="rId18" action="ppaction://hlinksldjump"/>
            <a:extLst>
              <a:ext uri="{FF2B5EF4-FFF2-40B4-BE49-F238E27FC236}">
                <a16:creationId xmlns:a16="http://schemas.microsoft.com/office/drawing/2014/main" id="{B14BFFC0-97A1-D763-9A15-0880F3B7AC4B}"/>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9" action="ppaction://hlinksldjump"/>
            <a:extLst>
              <a:ext uri="{FF2B5EF4-FFF2-40B4-BE49-F238E27FC236}">
                <a16:creationId xmlns:a16="http://schemas.microsoft.com/office/drawing/2014/main" id="{44A8513E-F845-B857-7EAB-C914AA1E43FC}"/>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Cantos Arredondados 77">
            <a:extLst>
              <a:ext uri="{FF2B5EF4-FFF2-40B4-BE49-F238E27FC236}">
                <a16:creationId xmlns:a16="http://schemas.microsoft.com/office/drawing/2014/main" id="{F1385513-9F2F-8451-E2EE-66B6FE6C25FD}"/>
              </a:ext>
            </a:extLst>
          </p:cNvPr>
          <p:cNvSpPr/>
          <p:nvPr/>
        </p:nvSpPr>
        <p:spPr>
          <a:xfrm>
            <a:off x="787292" y="359490"/>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2740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tângulo: Cantos Arredondados 216">
            <a:extLst>
              <a:ext uri="{FF2B5EF4-FFF2-40B4-BE49-F238E27FC236}">
                <a16:creationId xmlns:a16="http://schemas.microsoft.com/office/drawing/2014/main" id="{1EA0C84D-04FF-C2DA-B689-3DBE94D340FD}"/>
              </a:ext>
            </a:extLst>
          </p:cNvPr>
          <p:cNvSpPr/>
          <p:nvPr/>
        </p:nvSpPr>
        <p:spPr>
          <a:xfrm>
            <a:off x="155131" y="1617443"/>
            <a:ext cx="7231880" cy="8002886"/>
          </a:xfrm>
          <a:prstGeom prst="roundRect">
            <a:avLst>
              <a:gd name="adj" fmla="val 270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77" name="Agrupar 76">
            <a:extLst>
              <a:ext uri="{FF2B5EF4-FFF2-40B4-BE49-F238E27FC236}">
                <a16:creationId xmlns:a16="http://schemas.microsoft.com/office/drawing/2014/main" id="{2FE456C9-EAFB-6047-2DC4-6BFEED5351F6}"/>
              </a:ext>
            </a:extLst>
          </p:cNvPr>
          <p:cNvGrpSpPr/>
          <p:nvPr/>
        </p:nvGrpSpPr>
        <p:grpSpPr>
          <a:xfrm>
            <a:off x="6277579" y="7142664"/>
            <a:ext cx="907794" cy="910638"/>
            <a:chOff x="547045" y="3252792"/>
            <a:chExt cx="1508174" cy="1512899"/>
          </a:xfrm>
          <a:effectLst>
            <a:outerShdw blurRad="50800" dist="38100" dir="2700000" algn="tl" rotWithShape="0">
              <a:prstClr val="black">
                <a:alpha val="40000"/>
              </a:prstClr>
            </a:outerShdw>
          </a:effectLst>
        </p:grpSpPr>
        <p:sp>
          <p:nvSpPr>
            <p:cNvPr id="79" name="Retângulo: Cantos Arredondados 78">
              <a:extLst>
                <a:ext uri="{FF2B5EF4-FFF2-40B4-BE49-F238E27FC236}">
                  <a16:creationId xmlns:a16="http://schemas.microsoft.com/office/drawing/2014/main" id="{57194345-5E77-297F-DB66-769CDDA759E5}"/>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Cantos Arredondados 81">
              <a:extLst>
                <a:ext uri="{FF2B5EF4-FFF2-40B4-BE49-F238E27FC236}">
                  <a16:creationId xmlns:a16="http://schemas.microsoft.com/office/drawing/2014/main" id="{BFCD8522-9C12-149B-5F37-5108ED1F7C11}"/>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71" name="Agrupar 70">
            <a:extLst>
              <a:ext uri="{FF2B5EF4-FFF2-40B4-BE49-F238E27FC236}">
                <a16:creationId xmlns:a16="http://schemas.microsoft.com/office/drawing/2014/main" id="{249EFFC6-BDDF-CED8-F88B-835F54CA1CBA}"/>
              </a:ext>
            </a:extLst>
          </p:cNvPr>
          <p:cNvGrpSpPr/>
          <p:nvPr/>
        </p:nvGrpSpPr>
        <p:grpSpPr>
          <a:xfrm>
            <a:off x="6221083" y="5872080"/>
            <a:ext cx="907794" cy="910638"/>
            <a:chOff x="547045" y="3252792"/>
            <a:chExt cx="1508174" cy="1512899"/>
          </a:xfrm>
          <a:effectLst>
            <a:outerShdw blurRad="50800" dist="38100" dir="2700000" algn="tl" rotWithShape="0">
              <a:prstClr val="black">
                <a:alpha val="40000"/>
              </a:prstClr>
            </a:outerShdw>
          </a:effectLst>
        </p:grpSpPr>
        <p:sp>
          <p:nvSpPr>
            <p:cNvPr id="72" name="Retângulo: Cantos Arredondados 71">
              <a:extLst>
                <a:ext uri="{FF2B5EF4-FFF2-40B4-BE49-F238E27FC236}">
                  <a16:creationId xmlns:a16="http://schemas.microsoft.com/office/drawing/2014/main" id="{4F0890F8-A7CC-1E0D-3CD8-09BC2190CE05}"/>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Cantos Arredondados 72">
              <a:extLst>
                <a:ext uri="{FF2B5EF4-FFF2-40B4-BE49-F238E27FC236}">
                  <a16:creationId xmlns:a16="http://schemas.microsoft.com/office/drawing/2014/main" id="{A30A5307-908D-D38E-9773-78CFA9681307}"/>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68" name="Agrupar 67">
            <a:extLst>
              <a:ext uri="{FF2B5EF4-FFF2-40B4-BE49-F238E27FC236}">
                <a16:creationId xmlns:a16="http://schemas.microsoft.com/office/drawing/2014/main" id="{AA604088-56BA-DB40-B6B7-F7CC52A77548}"/>
              </a:ext>
            </a:extLst>
          </p:cNvPr>
          <p:cNvGrpSpPr/>
          <p:nvPr/>
        </p:nvGrpSpPr>
        <p:grpSpPr>
          <a:xfrm>
            <a:off x="5448522" y="5003010"/>
            <a:ext cx="907794" cy="910638"/>
            <a:chOff x="547045" y="3252792"/>
            <a:chExt cx="1508174" cy="1512899"/>
          </a:xfrm>
          <a:effectLst>
            <a:outerShdw blurRad="50800" dist="38100" dir="2700000" algn="tl" rotWithShape="0">
              <a:prstClr val="black">
                <a:alpha val="40000"/>
              </a:prstClr>
            </a:outerShdw>
          </a:effectLst>
        </p:grpSpPr>
        <p:sp>
          <p:nvSpPr>
            <p:cNvPr id="69" name="Retângulo: Cantos Arredondados 68">
              <a:extLst>
                <a:ext uri="{FF2B5EF4-FFF2-40B4-BE49-F238E27FC236}">
                  <a16:creationId xmlns:a16="http://schemas.microsoft.com/office/drawing/2014/main" id="{BFB12FC9-1AE3-3117-4518-320D0BB13CE3}"/>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Cantos Arredondados 69">
              <a:extLst>
                <a:ext uri="{FF2B5EF4-FFF2-40B4-BE49-F238E27FC236}">
                  <a16:creationId xmlns:a16="http://schemas.microsoft.com/office/drawing/2014/main" id="{771F0F64-39D6-D97E-D3C5-A02CF57D975E}"/>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65" name="Agrupar 64">
            <a:extLst>
              <a:ext uri="{FF2B5EF4-FFF2-40B4-BE49-F238E27FC236}">
                <a16:creationId xmlns:a16="http://schemas.microsoft.com/office/drawing/2014/main" id="{CAA2CBDA-E778-F00E-CF91-786721EEBBC2}"/>
              </a:ext>
            </a:extLst>
          </p:cNvPr>
          <p:cNvGrpSpPr/>
          <p:nvPr/>
        </p:nvGrpSpPr>
        <p:grpSpPr>
          <a:xfrm>
            <a:off x="4379138" y="4263923"/>
            <a:ext cx="907794" cy="910638"/>
            <a:chOff x="547045" y="3252792"/>
            <a:chExt cx="1508174" cy="1512899"/>
          </a:xfrm>
          <a:effectLst>
            <a:outerShdw blurRad="50800" dist="38100" dir="2700000" algn="tl" rotWithShape="0">
              <a:prstClr val="black">
                <a:alpha val="40000"/>
              </a:prstClr>
            </a:outerShdw>
          </a:effectLst>
        </p:grpSpPr>
        <p:sp>
          <p:nvSpPr>
            <p:cNvPr id="66" name="Retângulo: Cantos Arredondados 65">
              <a:extLst>
                <a:ext uri="{FF2B5EF4-FFF2-40B4-BE49-F238E27FC236}">
                  <a16:creationId xmlns:a16="http://schemas.microsoft.com/office/drawing/2014/main" id="{F4E5BB8F-E9FD-A62C-947E-F58E38EEC7FC}"/>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Retângulo: Cantos Arredondados 66">
              <a:extLst>
                <a:ext uri="{FF2B5EF4-FFF2-40B4-BE49-F238E27FC236}">
                  <a16:creationId xmlns:a16="http://schemas.microsoft.com/office/drawing/2014/main" id="{7B37CBF6-6F51-4AC4-F3D4-1CAD4A33D915}"/>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62" name="Agrupar 61">
            <a:extLst>
              <a:ext uri="{FF2B5EF4-FFF2-40B4-BE49-F238E27FC236}">
                <a16:creationId xmlns:a16="http://schemas.microsoft.com/office/drawing/2014/main" id="{6CB597F0-91CC-7481-68F6-759652D829AD}"/>
              </a:ext>
            </a:extLst>
          </p:cNvPr>
          <p:cNvGrpSpPr/>
          <p:nvPr/>
        </p:nvGrpSpPr>
        <p:grpSpPr>
          <a:xfrm>
            <a:off x="3510608" y="4920816"/>
            <a:ext cx="907794" cy="910638"/>
            <a:chOff x="547045" y="3252792"/>
            <a:chExt cx="1508174" cy="1512899"/>
          </a:xfrm>
          <a:effectLst>
            <a:outerShdw blurRad="50800" dist="38100" dir="2700000" algn="tl" rotWithShape="0">
              <a:prstClr val="black">
                <a:alpha val="40000"/>
              </a:prstClr>
            </a:outerShdw>
          </a:effectLst>
        </p:grpSpPr>
        <p:sp>
          <p:nvSpPr>
            <p:cNvPr id="63" name="Retângulo: Cantos Arredondados 62">
              <a:extLst>
                <a:ext uri="{FF2B5EF4-FFF2-40B4-BE49-F238E27FC236}">
                  <a16:creationId xmlns:a16="http://schemas.microsoft.com/office/drawing/2014/main" id="{92548A19-6F45-F98E-EABB-246A4BCEBC7B}"/>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Retângulo: Cantos Arredondados 63">
              <a:extLst>
                <a:ext uri="{FF2B5EF4-FFF2-40B4-BE49-F238E27FC236}">
                  <a16:creationId xmlns:a16="http://schemas.microsoft.com/office/drawing/2014/main" id="{55A46681-892E-33AA-16D3-CBA936B3952E}"/>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1" name="Agrupar 40">
            <a:extLst>
              <a:ext uri="{FF2B5EF4-FFF2-40B4-BE49-F238E27FC236}">
                <a16:creationId xmlns:a16="http://schemas.microsoft.com/office/drawing/2014/main" id="{4625DD90-59A1-576D-4AE5-BC0E2EDA772D}"/>
              </a:ext>
            </a:extLst>
          </p:cNvPr>
          <p:cNvGrpSpPr/>
          <p:nvPr/>
        </p:nvGrpSpPr>
        <p:grpSpPr>
          <a:xfrm>
            <a:off x="2467548" y="5626777"/>
            <a:ext cx="907794" cy="910638"/>
            <a:chOff x="547045" y="3252792"/>
            <a:chExt cx="1508174" cy="1512899"/>
          </a:xfrm>
          <a:effectLst>
            <a:outerShdw blurRad="50800" dist="38100" dir="2700000" algn="tl" rotWithShape="0">
              <a:prstClr val="black">
                <a:alpha val="40000"/>
              </a:prstClr>
            </a:outerShdw>
          </a:effectLst>
        </p:grpSpPr>
        <p:sp>
          <p:nvSpPr>
            <p:cNvPr id="60" name="Retângulo: Cantos Arredondados 59">
              <a:extLst>
                <a:ext uri="{FF2B5EF4-FFF2-40B4-BE49-F238E27FC236}">
                  <a16:creationId xmlns:a16="http://schemas.microsoft.com/office/drawing/2014/main" id="{5D0A4FFB-FC8E-0219-393C-3319E32F1C43}"/>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Retângulo: Cantos Arredondados 60">
              <a:extLst>
                <a:ext uri="{FF2B5EF4-FFF2-40B4-BE49-F238E27FC236}">
                  <a16:creationId xmlns:a16="http://schemas.microsoft.com/office/drawing/2014/main" id="{8BA909C9-90A4-1D47-F7E8-C2A579CBD3A3}"/>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27" name="Agrupar 26">
            <a:extLst>
              <a:ext uri="{FF2B5EF4-FFF2-40B4-BE49-F238E27FC236}">
                <a16:creationId xmlns:a16="http://schemas.microsoft.com/office/drawing/2014/main" id="{C1D626B0-D823-F1DD-298B-91522592A08A}"/>
              </a:ext>
            </a:extLst>
          </p:cNvPr>
          <p:cNvGrpSpPr/>
          <p:nvPr/>
        </p:nvGrpSpPr>
        <p:grpSpPr>
          <a:xfrm>
            <a:off x="1142756" y="5591641"/>
            <a:ext cx="907794" cy="910638"/>
            <a:chOff x="547045" y="3252792"/>
            <a:chExt cx="1508174" cy="1512899"/>
          </a:xfrm>
          <a:effectLst>
            <a:outerShdw blurRad="50800" dist="38100" dir="2700000" algn="tl" rotWithShape="0">
              <a:prstClr val="black">
                <a:alpha val="40000"/>
              </a:prstClr>
            </a:outerShdw>
          </a:effectLst>
        </p:grpSpPr>
        <p:sp>
          <p:nvSpPr>
            <p:cNvPr id="28" name="Retângulo: Cantos Arredondados 27">
              <a:extLst>
                <a:ext uri="{FF2B5EF4-FFF2-40B4-BE49-F238E27FC236}">
                  <a16:creationId xmlns:a16="http://schemas.microsoft.com/office/drawing/2014/main" id="{F971E7CE-0BEA-15B9-6DED-4D9BD8DAB59A}"/>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Retângulo: Cantos Arredondados 28">
              <a:extLst>
                <a:ext uri="{FF2B5EF4-FFF2-40B4-BE49-F238E27FC236}">
                  <a16:creationId xmlns:a16="http://schemas.microsoft.com/office/drawing/2014/main" id="{7A581422-8BAF-384B-3C9D-AE45CE24E2EE}"/>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164600" y="10150650"/>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Título 4">
            <a:extLst>
              <a:ext uri="{FF2B5EF4-FFF2-40B4-BE49-F238E27FC236}">
                <a16:creationId xmlns:a16="http://schemas.microsoft.com/office/drawing/2014/main" id="{99A59110-14E2-73B7-5235-8F1A74C12936}"/>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CRONOGRAMA PROCESSUAL</a:t>
            </a: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pic>
        <p:nvPicPr>
          <p:cNvPr id="2" name="Gráfico 1" descr="Rota (dois pinos em um caminho) com preenchimento sólido">
            <a:hlinkClick r:id="rId3" action="ppaction://hlinksldjump"/>
            <a:extLst>
              <a:ext uri="{FF2B5EF4-FFF2-40B4-BE49-F238E27FC236}">
                <a16:creationId xmlns:a16="http://schemas.microsoft.com/office/drawing/2014/main" id="{4457ACDE-EBA6-A7EA-05C3-0BE0980C76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5130" y="117422"/>
            <a:ext cx="301094" cy="262756"/>
          </a:xfrm>
          <a:prstGeom prst="rect">
            <a:avLst/>
          </a:prstGeom>
        </p:spPr>
      </p:pic>
      <p:sp>
        <p:nvSpPr>
          <p:cNvPr id="3" name="Google Shape;1078;p39">
            <a:extLst>
              <a:ext uri="{FF2B5EF4-FFF2-40B4-BE49-F238E27FC236}">
                <a16:creationId xmlns:a16="http://schemas.microsoft.com/office/drawing/2014/main" id="{B3D16C32-E800-90E0-A8D7-4D19368CE1AC}"/>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grpSp>
        <p:nvGrpSpPr>
          <p:cNvPr id="10" name="Agrupar 9">
            <a:extLst>
              <a:ext uri="{FF2B5EF4-FFF2-40B4-BE49-F238E27FC236}">
                <a16:creationId xmlns:a16="http://schemas.microsoft.com/office/drawing/2014/main" id="{63362A0A-72D0-0FB0-25F6-CA1363B308BF}"/>
              </a:ext>
            </a:extLst>
          </p:cNvPr>
          <p:cNvGrpSpPr/>
          <p:nvPr/>
        </p:nvGrpSpPr>
        <p:grpSpPr>
          <a:xfrm>
            <a:off x="398400" y="2119951"/>
            <a:ext cx="907794" cy="910638"/>
            <a:chOff x="547045" y="3252792"/>
            <a:chExt cx="1508174" cy="1512899"/>
          </a:xfrm>
          <a:effectLst>
            <a:outerShdw blurRad="50800" dist="38100" dir="2700000" algn="tl" rotWithShape="0">
              <a:prstClr val="black">
                <a:alpha val="40000"/>
              </a:prstClr>
            </a:outerShdw>
          </a:effectLst>
        </p:grpSpPr>
        <p:sp>
          <p:nvSpPr>
            <p:cNvPr id="8" name="Retângulo: Cantos Arredondados 7">
              <a:extLst>
                <a:ext uri="{FF2B5EF4-FFF2-40B4-BE49-F238E27FC236}">
                  <a16:creationId xmlns:a16="http://schemas.microsoft.com/office/drawing/2014/main" id="{6EAAF803-0347-2974-E178-C191B647FBD3}"/>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Cantos Arredondados 8">
              <a:extLst>
                <a:ext uri="{FF2B5EF4-FFF2-40B4-BE49-F238E27FC236}">
                  <a16:creationId xmlns:a16="http://schemas.microsoft.com/office/drawing/2014/main" id="{B26E3DC9-8CA0-73C9-688D-D813B9A6B547}"/>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 name="Agrupar 13">
            <a:extLst>
              <a:ext uri="{FF2B5EF4-FFF2-40B4-BE49-F238E27FC236}">
                <a16:creationId xmlns:a16="http://schemas.microsoft.com/office/drawing/2014/main" id="{A71E7FAB-6721-D140-03D9-58B2A14E1CEB}"/>
              </a:ext>
            </a:extLst>
          </p:cNvPr>
          <p:cNvGrpSpPr/>
          <p:nvPr/>
        </p:nvGrpSpPr>
        <p:grpSpPr>
          <a:xfrm>
            <a:off x="397345" y="3445774"/>
            <a:ext cx="907794" cy="910638"/>
            <a:chOff x="547045" y="3252792"/>
            <a:chExt cx="1508174" cy="1512899"/>
          </a:xfrm>
          <a:effectLst>
            <a:outerShdw blurRad="50800" dist="38100" dir="2700000" algn="tl" rotWithShape="0">
              <a:prstClr val="black">
                <a:alpha val="40000"/>
              </a:prstClr>
            </a:outerShdw>
          </a:effectLst>
        </p:grpSpPr>
        <p:sp>
          <p:nvSpPr>
            <p:cNvPr id="15" name="Retângulo: Cantos Arredondados 14">
              <a:extLst>
                <a:ext uri="{FF2B5EF4-FFF2-40B4-BE49-F238E27FC236}">
                  <a16:creationId xmlns:a16="http://schemas.microsoft.com/office/drawing/2014/main" id="{12C3CE00-1DD6-EC4B-3C85-92C29088EF25}"/>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8AA00D5A-8B1A-41ED-C779-AA5FF63182E9}"/>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20" name="Agrupar 19">
            <a:extLst>
              <a:ext uri="{FF2B5EF4-FFF2-40B4-BE49-F238E27FC236}">
                <a16:creationId xmlns:a16="http://schemas.microsoft.com/office/drawing/2014/main" id="{F76B1B46-9F3D-92F7-1FD5-162D46379A64}"/>
              </a:ext>
            </a:extLst>
          </p:cNvPr>
          <p:cNvGrpSpPr/>
          <p:nvPr/>
        </p:nvGrpSpPr>
        <p:grpSpPr>
          <a:xfrm>
            <a:off x="426587" y="4712937"/>
            <a:ext cx="907794" cy="910638"/>
            <a:chOff x="547045" y="3252792"/>
            <a:chExt cx="1508174" cy="1512899"/>
          </a:xfrm>
          <a:effectLst>
            <a:outerShdw blurRad="50800" dist="38100" dir="2700000" algn="tl" rotWithShape="0">
              <a:prstClr val="black">
                <a:alpha val="40000"/>
              </a:prstClr>
            </a:outerShdw>
          </a:effectLst>
        </p:grpSpPr>
        <p:sp>
          <p:nvSpPr>
            <p:cNvPr id="21" name="Retângulo: Cantos Arredondados 20">
              <a:extLst>
                <a:ext uri="{FF2B5EF4-FFF2-40B4-BE49-F238E27FC236}">
                  <a16:creationId xmlns:a16="http://schemas.microsoft.com/office/drawing/2014/main" id="{CED7E40D-C084-B125-E9F6-250912412BF2}"/>
                </a:ext>
              </a:extLst>
            </p:cNvPr>
            <p:cNvSpPr/>
            <p:nvPr/>
          </p:nvSpPr>
          <p:spPr>
            <a:xfrm rot="2601597">
              <a:off x="547045" y="3252792"/>
              <a:ext cx="1508174" cy="15128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Retângulo: Cantos Arredondados 22">
              <a:extLst>
                <a:ext uri="{FF2B5EF4-FFF2-40B4-BE49-F238E27FC236}">
                  <a16:creationId xmlns:a16="http://schemas.microsoft.com/office/drawing/2014/main" id="{B8E85DBE-5826-A24B-69F0-3B4BF67448A2}"/>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78" name="Seta: Divisa 77">
            <a:extLst>
              <a:ext uri="{FF2B5EF4-FFF2-40B4-BE49-F238E27FC236}">
                <a16:creationId xmlns:a16="http://schemas.microsoft.com/office/drawing/2014/main" id="{F3B63072-99ED-9CFF-0A50-400BB072FDE3}"/>
              </a:ext>
            </a:extLst>
          </p:cNvPr>
          <p:cNvSpPr/>
          <p:nvPr/>
        </p:nvSpPr>
        <p:spPr>
          <a:xfrm rot="21426020">
            <a:off x="1557192" y="2487375"/>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0" name="Seta: Divisa 79">
            <a:extLst>
              <a:ext uri="{FF2B5EF4-FFF2-40B4-BE49-F238E27FC236}">
                <a16:creationId xmlns:a16="http://schemas.microsoft.com/office/drawing/2014/main" id="{AEE3D548-5423-B832-9829-F4F2680BE5E0}"/>
              </a:ext>
            </a:extLst>
          </p:cNvPr>
          <p:cNvSpPr/>
          <p:nvPr/>
        </p:nvSpPr>
        <p:spPr>
          <a:xfrm rot="5587843">
            <a:off x="1572207" y="6666514"/>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1" name="Seta: Divisa 80">
            <a:extLst>
              <a:ext uri="{FF2B5EF4-FFF2-40B4-BE49-F238E27FC236}">
                <a16:creationId xmlns:a16="http://schemas.microsoft.com/office/drawing/2014/main" id="{86E25F8C-9CCF-D48E-7210-8804D62A9D3B}"/>
              </a:ext>
            </a:extLst>
          </p:cNvPr>
          <p:cNvSpPr/>
          <p:nvPr/>
        </p:nvSpPr>
        <p:spPr>
          <a:xfrm rot="16374389">
            <a:off x="4797692" y="3960012"/>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4" name="Seta: Divisa 83">
            <a:extLst>
              <a:ext uri="{FF2B5EF4-FFF2-40B4-BE49-F238E27FC236}">
                <a16:creationId xmlns:a16="http://schemas.microsoft.com/office/drawing/2014/main" id="{901AA805-BF5E-79DF-C656-EA9F5F6F9118}"/>
              </a:ext>
            </a:extLst>
          </p:cNvPr>
          <p:cNvSpPr/>
          <p:nvPr/>
        </p:nvSpPr>
        <p:spPr>
          <a:xfrm rot="10800000">
            <a:off x="5941846" y="6257705"/>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23" name="Agrupar 122">
            <a:extLst>
              <a:ext uri="{FF2B5EF4-FFF2-40B4-BE49-F238E27FC236}">
                <a16:creationId xmlns:a16="http://schemas.microsoft.com/office/drawing/2014/main" id="{F91D3F9C-1E40-D99B-CF83-AE5D764056CA}"/>
              </a:ext>
            </a:extLst>
          </p:cNvPr>
          <p:cNvGrpSpPr/>
          <p:nvPr/>
        </p:nvGrpSpPr>
        <p:grpSpPr>
          <a:xfrm>
            <a:off x="644219" y="2407343"/>
            <a:ext cx="362723" cy="335852"/>
            <a:chOff x="5085283" y="3578773"/>
            <a:chExt cx="362723" cy="335852"/>
          </a:xfrm>
        </p:grpSpPr>
        <p:pic>
          <p:nvPicPr>
            <p:cNvPr id="124" name="object 69">
              <a:extLst>
                <a:ext uri="{FF2B5EF4-FFF2-40B4-BE49-F238E27FC236}">
                  <a16:creationId xmlns:a16="http://schemas.microsoft.com/office/drawing/2014/main" id="{DC179128-5B9E-FE8E-AD41-C72246DC586C}"/>
                </a:ext>
              </a:extLst>
            </p:cNvPr>
            <p:cNvPicPr/>
            <p:nvPr/>
          </p:nvPicPr>
          <p:blipFill>
            <a:blip r:embed="rId6" cstate="print"/>
            <a:stretch>
              <a:fillRect/>
            </a:stretch>
          </p:blipFill>
          <p:spPr>
            <a:xfrm>
              <a:off x="5085290" y="3578773"/>
              <a:ext cx="362713" cy="335852"/>
            </a:xfrm>
            <a:prstGeom prst="rect">
              <a:avLst/>
            </a:prstGeom>
          </p:spPr>
        </p:pic>
        <p:pic>
          <p:nvPicPr>
            <p:cNvPr id="125" name="object 70">
              <a:extLst>
                <a:ext uri="{FF2B5EF4-FFF2-40B4-BE49-F238E27FC236}">
                  <a16:creationId xmlns:a16="http://schemas.microsoft.com/office/drawing/2014/main" id="{7B6EBAD5-D7B0-9FC2-AD1E-41CC242161FE}"/>
                </a:ext>
              </a:extLst>
            </p:cNvPr>
            <p:cNvPicPr/>
            <p:nvPr/>
          </p:nvPicPr>
          <p:blipFill>
            <a:blip r:embed="rId7" cstate="print"/>
            <a:stretch>
              <a:fillRect/>
            </a:stretch>
          </p:blipFill>
          <p:spPr>
            <a:xfrm>
              <a:off x="5118709" y="3794773"/>
              <a:ext cx="204114" cy="119849"/>
            </a:xfrm>
            <a:prstGeom prst="rect">
              <a:avLst/>
            </a:prstGeom>
          </p:spPr>
        </p:pic>
        <p:pic>
          <p:nvPicPr>
            <p:cNvPr id="126" name="object 71">
              <a:extLst>
                <a:ext uri="{FF2B5EF4-FFF2-40B4-BE49-F238E27FC236}">
                  <a16:creationId xmlns:a16="http://schemas.microsoft.com/office/drawing/2014/main" id="{707F2544-F2CA-7198-DA65-A2309A9C8853}"/>
                </a:ext>
              </a:extLst>
            </p:cNvPr>
            <p:cNvPicPr/>
            <p:nvPr/>
          </p:nvPicPr>
          <p:blipFill>
            <a:blip r:embed="rId8" cstate="print"/>
            <a:stretch>
              <a:fillRect/>
            </a:stretch>
          </p:blipFill>
          <p:spPr>
            <a:xfrm>
              <a:off x="5269267" y="3687305"/>
              <a:ext cx="178739" cy="178269"/>
            </a:xfrm>
            <a:prstGeom prst="rect">
              <a:avLst/>
            </a:prstGeom>
          </p:spPr>
        </p:pic>
        <p:pic>
          <p:nvPicPr>
            <p:cNvPr id="127" name="object 72">
              <a:extLst>
                <a:ext uri="{FF2B5EF4-FFF2-40B4-BE49-F238E27FC236}">
                  <a16:creationId xmlns:a16="http://schemas.microsoft.com/office/drawing/2014/main" id="{1D1F57C6-6B58-A29E-07FF-38FF4F3240DE}"/>
                </a:ext>
              </a:extLst>
            </p:cNvPr>
            <p:cNvPicPr/>
            <p:nvPr/>
          </p:nvPicPr>
          <p:blipFill>
            <a:blip r:embed="rId9" cstate="print"/>
            <a:stretch>
              <a:fillRect/>
            </a:stretch>
          </p:blipFill>
          <p:spPr>
            <a:xfrm>
              <a:off x="5161114" y="3624910"/>
              <a:ext cx="154393" cy="154038"/>
            </a:xfrm>
            <a:prstGeom prst="rect">
              <a:avLst/>
            </a:prstGeom>
          </p:spPr>
        </p:pic>
        <p:pic>
          <p:nvPicPr>
            <p:cNvPr id="128" name="object 73">
              <a:extLst>
                <a:ext uri="{FF2B5EF4-FFF2-40B4-BE49-F238E27FC236}">
                  <a16:creationId xmlns:a16="http://schemas.microsoft.com/office/drawing/2014/main" id="{D5891C50-C3A7-8919-69BA-D477C1CA5A8D}"/>
                </a:ext>
              </a:extLst>
            </p:cNvPr>
            <p:cNvPicPr/>
            <p:nvPr/>
          </p:nvPicPr>
          <p:blipFill>
            <a:blip r:embed="rId10" cstate="print"/>
            <a:stretch>
              <a:fillRect/>
            </a:stretch>
          </p:blipFill>
          <p:spPr>
            <a:xfrm>
              <a:off x="5258399" y="3578784"/>
              <a:ext cx="102863" cy="102869"/>
            </a:xfrm>
            <a:prstGeom prst="rect">
              <a:avLst/>
            </a:prstGeom>
          </p:spPr>
        </p:pic>
        <p:pic>
          <p:nvPicPr>
            <p:cNvPr id="129" name="object 74">
              <a:extLst>
                <a:ext uri="{FF2B5EF4-FFF2-40B4-BE49-F238E27FC236}">
                  <a16:creationId xmlns:a16="http://schemas.microsoft.com/office/drawing/2014/main" id="{A22354D3-C46D-2E9B-4F2D-DE4F69805CEC}"/>
                </a:ext>
              </a:extLst>
            </p:cNvPr>
            <p:cNvPicPr/>
            <p:nvPr/>
          </p:nvPicPr>
          <p:blipFill>
            <a:blip r:embed="rId11" cstate="print"/>
            <a:stretch>
              <a:fillRect/>
            </a:stretch>
          </p:blipFill>
          <p:spPr>
            <a:xfrm>
              <a:off x="5091620" y="3750818"/>
              <a:ext cx="32511" cy="20510"/>
            </a:xfrm>
            <a:prstGeom prst="rect">
              <a:avLst/>
            </a:prstGeom>
          </p:spPr>
        </p:pic>
        <p:pic>
          <p:nvPicPr>
            <p:cNvPr id="130" name="object 75">
              <a:extLst>
                <a:ext uri="{FF2B5EF4-FFF2-40B4-BE49-F238E27FC236}">
                  <a16:creationId xmlns:a16="http://schemas.microsoft.com/office/drawing/2014/main" id="{5543C1A9-E80C-EB2A-932F-1C9E55AF7FA5}"/>
                </a:ext>
              </a:extLst>
            </p:cNvPr>
            <p:cNvPicPr/>
            <p:nvPr/>
          </p:nvPicPr>
          <p:blipFill>
            <a:blip r:embed="rId12" cstate="print"/>
            <a:stretch>
              <a:fillRect/>
            </a:stretch>
          </p:blipFill>
          <p:spPr>
            <a:xfrm>
              <a:off x="5085283" y="3670401"/>
              <a:ext cx="55359" cy="56197"/>
            </a:xfrm>
            <a:prstGeom prst="rect">
              <a:avLst/>
            </a:prstGeom>
          </p:spPr>
        </p:pic>
      </p:grpSp>
      <p:pic>
        <p:nvPicPr>
          <p:cNvPr id="131" name="Imagem 130">
            <a:extLst>
              <a:ext uri="{FF2B5EF4-FFF2-40B4-BE49-F238E27FC236}">
                <a16:creationId xmlns:a16="http://schemas.microsoft.com/office/drawing/2014/main" id="{555C6247-6515-D306-1A39-ED2A59E8626A}"/>
              </a:ext>
            </a:extLst>
          </p:cNvPr>
          <p:cNvPicPr>
            <a:picLocks noChangeAspect="1"/>
          </p:cNvPicPr>
          <p:nvPr/>
        </p:nvPicPr>
        <p:blipFill>
          <a:blip r:embed="rId13"/>
          <a:stretch>
            <a:fillRect/>
          </a:stretch>
        </p:blipFill>
        <p:spPr>
          <a:xfrm>
            <a:off x="704976" y="4941208"/>
            <a:ext cx="359695" cy="353599"/>
          </a:xfrm>
          <a:prstGeom prst="rect">
            <a:avLst/>
          </a:prstGeom>
        </p:spPr>
      </p:pic>
      <p:grpSp>
        <p:nvGrpSpPr>
          <p:cNvPr id="132" name="Agrupar 131">
            <a:extLst>
              <a:ext uri="{FF2B5EF4-FFF2-40B4-BE49-F238E27FC236}">
                <a16:creationId xmlns:a16="http://schemas.microsoft.com/office/drawing/2014/main" id="{4E099BBC-0059-4425-6BB8-91D8CA74E244}"/>
              </a:ext>
            </a:extLst>
          </p:cNvPr>
          <p:cNvGrpSpPr/>
          <p:nvPr/>
        </p:nvGrpSpPr>
        <p:grpSpPr>
          <a:xfrm>
            <a:off x="1625798" y="2329519"/>
            <a:ext cx="1114792" cy="571780"/>
            <a:chOff x="344703" y="1688399"/>
            <a:chExt cx="1114792" cy="571780"/>
          </a:xfrm>
        </p:grpSpPr>
        <p:sp>
          <p:nvSpPr>
            <p:cNvPr id="133" name="TextBox 111">
              <a:extLst>
                <a:ext uri="{FF2B5EF4-FFF2-40B4-BE49-F238E27FC236}">
                  <a16:creationId xmlns:a16="http://schemas.microsoft.com/office/drawing/2014/main" id="{94978FC8-9789-FFC7-1A6F-7A2C27FC93E4}"/>
                </a:ext>
              </a:extLst>
            </p:cNvPr>
            <p:cNvSpPr txBox="1"/>
            <p:nvPr/>
          </p:nvSpPr>
          <p:spPr>
            <a:xfrm>
              <a:off x="423928" y="1860069"/>
              <a:ext cx="970410" cy="400110"/>
            </a:xfrm>
            <a:prstGeom prst="rect">
              <a:avLst/>
            </a:prstGeom>
            <a:noFill/>
          </p:spPr>
          <p:txBody>
            <a:bodyPr wrap="square" rtlCol="0">
              <a:spAutoFit/>
            </a:bodyPr>
            <a:lstStyle/>
            <a:p>
              <a:pPr algn="ctr">
                <a:lnSpc>
                  <a:spcPts val="1160"/>
                </a:lnSpc>
              </a:pPr>
              <a:r>
                <a:rPr lang="en-US" altLang="ko-KR" sz="1050" dirty="0">
                  <a:solidFill>
                    <a:srgbClr val="214D6E"/>
                  </a:solidFill>
                  <a:latin typeface="Franklin Gothic Medium" panose="020B0603020102020204" pitchFamily="34" charset="0"/>
                  <a:cs typeface="Arial" pitchFamily="34" charset="0"/>
                </a:rPr>
                <a:t>Ajuizamento do pedido.  </a:t>
              </a:r>
              <a:endParaRPr lang="ko-KR" altLang="en-US" sz="1050" dirty="0">
                <a:solidFill>
                  <a:srgbClr val="214D6E"/>
                </a:solidFill>
                <a:latin typeface="Franklin Gothic Medium" panose="020B0603020102020204" pitchFamily="34" charset="0"/>
                <a:cs typeface="Arial" pitchFamily="34" charset="0"/>
              </a:endParaRPr>
            </a:p>
          </p:txBody>
        </p:sp>
        <p:sp>
          <p:nvSpPr>
            <p:cNvPr id="134" name="TextBox 110">
              <a:extLst>
                <a:ext uri="{FF2B5EF4-FFF2-40B4-BE49-F238E27FC236}">
                  <a16:creationId xmlns:a16="http://schemas.microsoft.com/office/drawing/2014/main" id="{D672562B-CAEC-FBC5-FB08-C257F2362E0E}"/>
                </a:ext>
              </a:extLst>
            </p:cNvPr>
            <p:cNvSpPr txBox="1"/>
            <p:nvPr/>
          </p:nvSpPr>
          <p:spPr>
            <a:xfrm>
              <a:off x="344703" y="1688399"/>
              <a:ext cx="1114792" cy="261610"/>
            </a:xfrm>
            <a:prstGeom prst="rect">
              <a:avLst/>
            </a:prstGeom>
            <a:noFill/>
          </p:spPr>
          <p:txBody>
            <a:bodyPr wrap="square" rtlCol="0">
              <a:spAutoFit/>
            </a:bodyPr>
            <a:lstStyle/>
            <a:p>
              <a:pPr algn="ctr"/>
              <a:r>
                <a:rPr lang="en-US" altLang="ko-KR" sz="1100" b="1" dirty="0">
                  <a:solidFill>
                    <a:srgbClr val="D4AA62"/>
                  </a:solidFill>
                  <a:latin typeface="Franklin Gothic Medium" panose="020B0603020102020204" pitchFamily="34" charset="0"/>
                  <a:cs typeface="Arial" pitchFamily="34" charset="0"/>
                </a:rPr>
                <a:t>18.05.2020</a:t>
              </a:r>
              <a:endParaRPr lang="ko-KR" altLang="en-US" sz="1100" b="1" dirty="0">
                <a:solidFill>
                  <a:srgbClr val="D4AA62"/>
                </a:solidFill>
                <a:latin typeface="Franklin Gothic Medium" panose="020B0603020102020204" pitchFamily="34" charset="0"/>
                <a:cs typeface="Arial" pitchFamily="34" charset="0"/>
              </a:endParaRPr>
            </a:p>
          </p:txBody>
        </p:sp>
      </p:grpSp>
      <p:grpSp>
        <p:nvGrpSpPr>
          <p:cNvPr id="146" name="Agrupar 145">
            <a:extLst>
              <a:ext uri="{FF2B5EF4-FFF2-40B4-BE49-F238E27FC236}">
                <a16:creationId xmlns:a16="http://schemas.microsoft.com/office/drawing/2014/main" id="{C8E3FE11-D94E-BFA0-3001-6852A5FFB743}"/>
              </a:ext>
            </a:extLst>
          </p:cNvPr>
          <p:cNvGrpSpPr/>
          <p:nvPr/>
        </p:nvGrpSpPr>
        <p:grpSpPr>
          <a:xfrm>
            <a:off x="1526723" y="3482829"/>
            <a:ext cx="1384221" cy="725668"/>
            <a:chOff x="1650210" y="1688399"/>
            <a:chExt cx="1384221" cy="725668"/>
          </a:xfrm>
        </p:grpSpPr>
        <p:sp>
          <p:nvSpPr>
            <p:cNvPr id="147" name="TextBox 110">
              <a:extLst>
                <a:ext uri="{FF2B5EF4-FFF2-40B4-BE49-F238E27FC236}">
                  <a16:creationId xmlns:a16="http://schemas.microsoft.com/office/drawing/2014/main" id="{54BACB69-0948-54EB-6961-36AD7B674B27}"/>
                </a:ext>
              </a:extLst>
            </p:cNvPr>
            <p:cNvSpPr txBox="1"/>
            <p:nvPr/>
          </p:nvSpPr>
          <p:spPr>
            <a:xfrm>
              <a:off x="1701534" y="1688399"/>
              <a:ext cx="1261661"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19.05.2020</a:t>
              </a:r>
            </a:p>
          </p:txBody>
        </p:sp>
        <p:sp>
          <p:nvSpPr>
            <p:cNvPr id="148" name="TextBox 111">
              <a:extLst>
                <a:ext uri="{FF2B5EF4-FFF2-40B4-BE49-F238E27FC236}">
                  <a16:creationId xmlns:a16="http://schemas.microsoft.com/office/drawing/2014/main" id="{9A2CEDE5-C9ED-0B08-C1E0-A1961FDA209F}"/>
                </a:ext>
              </a:extLst>
            </p:cNvPr>
            <p:cNvSpPr txBox="1"/>
            <p:nvPr/>
          </p:nvSpPr>
          <p:spPr>
            <a:xfrm>
              <a:off x="1650210" y="1860069"/>
              <a:ext cx="1384221" cy="553998"/>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Deferimento do processamento da RJ (art.52)</a:t>
              </a:r>
            </a:p>
          </p:txBody>
        </p:sp>
      </p:grpSp>
      <p:sp>
        <p:nvSpPr>
          <p:cNvPr id="149" name="Seta: Divisa 148">
            <a:extLst>
              <a:ext uri="{FF2B5EF4-FFF2-40B4-BE49-F238E27FC236}">
                <a16:creationId xmlns:a16="http://schemas.microsoft.com/office/drawing/2014/main" id="{F49CCFF0-8EAC-D0B2-A46D-3F35C623DBF7}"/>
              </a:ext>
            </a:extLst>
          </p:cNvPr>
          <p:cNvSpPr/>
          <p:nvPr/>
        </p:nvSpPr>
        <p:spPr>
          <a:xfrm rot="21426020">
            <a:off x="1557191" y="3801345"/>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50" name="Agrupar 149">
            <a:extLst>
              <a:ext uri="{FF2B5EF4-FFF2-40B4-BE49-F238E27FC236}">
                <a16:creationId xmlns:a16="http://schemas.microsoft.com/office/drawing/2014/main" id="{0AFCA64C-9B8A-4AA4-F652-3F5C9A805842}"/>
              </a:ext>
            </a:extLst>
          </p:cNvPr>
          <p:cNvGrpSpPr/>
          <p:nvPr/>
        </p:nvGrpSpPr>
        <p:grpSpPr>
          <a:xfrm>
            <a:off x="655053" y="3708490"/>
            <a:ext cx="362723" cy="335852"/>
            <a:chOff x="5085283" y="3578773"/>
            <a:chExt cx="362723" cy="335852"/>
          </a:xfrm>
        </p:grpSpPr>
        <p:pic>
          <p:nvPicPr>
            <p:cNvPr id="151" name="object 69">
              <a:extLst>
                <a:ext uri="{FF2B5EF4-FFF2-40B4-BE49-F238E27FC236}">
                  <a16:creationId xmlns:a16="http://schemas.microsoft.com/office/drawing/2014/main" id="{7C302A17-BCEA-DCB6-90A8-31DEE5975EA0}"/>
                </a:ext>
              </a:extLst>
            </p:cNvPr>
            <p:cNvPicPr/>
            <p:nvPr/>
          </p:nvPicPr>
          <p:blipFill>
            <a:blip r:embed="rId6" cstate="print"/>
            <a:stretch>
              <a:fillRect/>
            </a:stretch>
          </p:blipFill>
          <p:spPr>
            <a:xfrm>
              <a:off x="5085290" y="3578773"/>
              <a:ext cx="362713" cy="335852"/>
            </a:xfrm>
            <a:prstGeom prst="rect">
              <a:avLst/>
            </a:prstGeom>
          </p:spPr>
        </p:pic>
        <p:pic>
          <p:nvPicPr>
            <p:cNvPr id="152" name="object 70">
              <a:extLst>
                <a:ext uri="{FF2B5EF4-FFF2-40B4-BE49-F238E27FC236}">
                  <a16:creationId xmlns:a16="http://schemas.microsoft.com/office/drawing/2014/main" id="{A969368F-4B71-FB03-71E5-393FEE3B8908}"/>
                </a:ext>
              </a:extLst>
            </p:cNvPr>
            <p:cNvPicPr/>
            <p:nvPr/>
          </p:nvPicPr>
          <p:blipFill>
            <a:blip r:embed="rId7" cstate="print"/>
            <a:stretch>
              <a:fillRect/>
            </a:stretch>
          </p:blipFill>
          <p:spPr>
            <a:xfrm>
              <a:off x="5118709" y="3794773"/>
              <a:ext cx="204114" cy="119849"/>
            </a:xfrm>
            <a:prstGeom prst="rect">
              <a:avLst/>
            </a:prstGeom>
          </p:spPr>
        </p:pic>
        <p:pic>
          <p:nvPicPr>
            <p:cNvPr id="153" name="object 71">
              <a:extLst>
                <a:ext uri="{FF2B5EF4-FFF2-40B4-BE49-F238E27FC236}">
                  <a16:creationId xmlns:a16="http://schemas.microsoft.com/office/drawing/2014/main" id="{DEAD603B-42F9-393C-F753-5B357C6282A3}"/>
                </a:ext>
              </a:extLst>
            </p:cNvPr>
            <p:cNvPicPr/>
            <p:nvPr/>
          </p:nvPicPr>
          <p:blipFill>
            <a:blip r:embed="rId8" cstate="print"/>
            <a:stretch>
              <a:fillRect/>
            </a:stretch>
          </p:blipFill>
          <p:spPr>
            <a:xfrm>
              <a:off x="5269267" y="3687305"/>
              <a:ext cx="178739" cy="178269"/>
            </a:xfrm>
            <a:prstGeom prst="rect">
              <a:avLst/>
            </a:prstGeom>
          </p:spPr>
        </p:pic>
        <p:pic>
          <p:nvPicPr>
            <p:cNvPr id="154" name="object 72">
              <a:extLst>
                <a:ext uri="{FF2B5EF4-FFF2-40B4-BE49-F238E27FC236}">
                  <a16:creationId xmlns:a16="http://schemas.microsoft.com/office/drawing/2014/main" id="{C40824A7-2CB3-67B7-6740-AF87D82C8E17}"/>
                </a:ext>
              </a:extLst>
            </p:cNvPr>
            <p:cNvPicPr/>
            <p:nvPr/>
          </p:nvPicPr>
          <p:blipFill>
            <a:blip r:embed="rId9" cstate="print"/>
            <a:stretch>
              <a:fillRect/>
            </a:stretch>
          </p:blipFill>
          <p:spPr>
            <a:xfrm>
              <a:off x="5161114" y="3624910"/>
              <a:ext cx="154393" cy="154038"/>
            </a:xfrm>
            <a:prstGeom prst="rect">
              <a:avLst/>
            </a:prstGeom>
          </p:spPr>
        </p:pic>
        <p:pic>
          <p:nvPicPr>
            <p:cNvPr id="155" name="object 73">
              <a:extLst>
                <a:ext uri="{FF2B5EF4-FFF2-40B4-BE49-F238E27FC236}">
                  <a16:creationId xmlns:a16="http://schemas.microsoft.com/office/drawing/2014/main" id="{86F2464E-76A4-2DC3-9F20-D5D6550B32B8}"/>
                </a:ext>
              </a:extLst>
            </p:cNvPr>
            <p:cNvPicPr/>
            <p:nvPr/>
          </p:nvPicPr>
          <p:blipFill>
            <a:blip r:embed="rId10" cstate="print"/>
            <a:stretch>
              <a:fillRect/>
            </a:stretch>
          </p:blipFill>
          <p:spPr>
            <a:xfrm>
              <a:off x="5258399" y="3578784"/>
              <a:ext cx="102863" cy="102869"/>
            </a:xfrm>
            <a:prstGeom prst="rect">
              <a:avLst/>
            </a:prstGeom>
          </p:spPr>
        </p:pic>
        <p:pic>
          <p:nvPicPr>
            <p:cNvPr id="156" name="object 74">
              <a:extLst>
                <a:ext uri="{FF2B5EF4-FFF2-40B4-BE49-F238E27FC236}">
                  <a16:creationId xmlns:a16="http://schemas.microsoft.com/office/drawing/2014/main" id="{D5298E6F-86D9-1693-A789-CD8653705831}"/>
                </a:ext>
              </a:extLst>
            </p:cNvPr>
            <p:cNvPicPr/>
            <p:nvPr/>
          </p:nvPicPr>
          <p:blipFill>
            <a:blip r:embed="rId11" cstate="print"/>
            <a:stretch>
              <a:fillRect/>
            </a:stretch>
          </p:blipFill>
          <p:spPr>
            <a:xfrm>
              <a:off x="5091620" y="3750818"/>
              <a:ext cx="32511" cy="20510"/>
            </a:xfrm>
            <a:prstGeom prst="rect">
              <a:avLst/>
            </a:prstGeom>
          </p:spPr>
        </p:pic>
        <p:pic>
          <p:nvPicPr>
            <p:cNvPr id="157" name="object 75">
              <a:extLst>
                <a:ext uri="{FF2B5EF4-FFF2-40B4-BE49-F238E27FC236}">
                  <a16:creationId xmlns:a16="http://schemas.microsoft.com/office/drawing/2014/main" id="{B211F672-8BD3-E6ED-13F3-9F1BC00860E0}"/>
                </a:ext>
              </a:extLst>
            </p:cNvPr>
            <p:cNvPicPr/>
            <p:nvPr/>
          </p:nvPicPr>
          <p:blipFill>
            <a:blip r:embed="rId12" cstate="print"/>
            <a:stretch>
              <a:fillRect/>
            </a:stretch>
          </p:blipFill>
          <p:spPr>
            <a:xfrm>
              <a:off x="5085283" y="3670401"/>
              <a:ext cx="55359" cy="56197"/>
            </a:xfrm>
            <a:prstGeom prst="rect">
              <a:avLst/>
            </a:prstGeom>
          </p:spPr>
        </p:pic>
      </p:grpSp>
      <p:grpSp>
        <p:nvGrpSpPr>
          <p:cNvPr id="158" name="Agrupar 157">
            <a:extLst>
              <a:ext uri="{FF2B5EF4-FFF2-40B4-BE49-F238E27FC236}">
                <a16:creationId xmlns:a16="http://schemas.microsoft.com/office/drawing/2014/main" id="{422F9D56-5DAE-EC76-1B50-ED5FADEB1641}"/>
              </a:ext>
            </a:extLst>
          </p:cNvPr>
          <p:cNvGrpSpPr/>
          <p:nvPr/>
        </p:nvGrpSpPr>
        <p:grpSpPr>
          <a:xfrm>
            <a:off x="1590950" y="4710515"/>
            <a:ext cx="1081859" cy="879556"/>
            <a:chOff x="4371461" y="1688399"/>
            <a:chExt cx="1081859" cy="879556"/>
          </a:xfrm>
        </p:grpSpPr>
        <p:sp>
          <p:nvSpPr>
            <p:cNvPr id="159" name="TextBox 111">
              <a:extLst>
                <a:ext uri="{FF2B5EF4-FFF2-40B4-BE49-F238E27FC236}">
                  <a16:creationId xmlns:a16="http://schemas.microsoft.com/office/drawing/2014/main" id="{F940E5D3-09A9-7095-8A85-F4747A74DE5C}"/>
                </a:ext>
              </a:extLst>
            </p:cNvPr>
            <p:cNvSpPr txBox="1"/>
            <p:nvPr/>
          </p:nvSpPr>
          <p:spPr>
            <a:xfrm>
              <a:off x="4434592" y="1860069"/>
              <a:ext cx="970410" cy="707886"/>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Assinatura do termo de compromisso (art.33). </a:t>
              </a:r>
              <a:endParaRPr lang="ko-KR" altLang="en-US" dirty="0"/>
            </a:p>
          </p:txBody>
        </p:sp>
        <p:sp>
          <p:nvSpPr>
            <p:cNvPr id="160" name="TextBox 110">
              <a:extLst>
                <a:ext uri="{FF2B5EF4-FFF2-40B4-BE49-F238E27FC236}">
                  <a16:creationId xmlns:a16="http://schemas.microsoft.com/office/drawing/2014/main" id="{F9DC7949-4953-B867-DC3E-1AA8A445F876}"/>
                </a:ext>
              </a:extLst>
            </p:cNvPr>
            <p:cNvSpPr txBox="1"/>
            <p:nvPr/>
          </p:nvSpPr>
          <p:spPr>
            <a:xfrm>
              <a:off x="4371461" y="1688399"/>
              <a:ext cx="1081859"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05.06.2020</a:t>
              </a:r>
            </a:p>
          </p:txBody>
        </p:sp>
      </p:grpSp>
      <p:sp>
        <p:nvSpPr>
          <p:cNvPr id="161" name="Seta: Divisa 160">
            <a:extLst>
              <a:ext uri="{FF2B5EF4-FFF2-40B4-BE49-F238E27FC236}">
                <a16:creationId xmlns:a16="http://schemas.microsoft.com/office/drawing/2014/main" id="{A1461071-0392-FE34-53DC-D960C94861F7}"/>
              </a:ext>
            </a:extLst>
          </p:cNvPr>
          <p:cNvSpPr/>
          <p:nvPr/>
        </p:nvSpPr>
        <p:spPr>
          <a:xfrm rot="21426020">
            <a:off x="1533329" y="50460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82" name="Agrupar 181">
            <a:extLst>
              <a:ext uri="{FF2B5EF4-FFF2-40B4-BE49-F238E27FC236}">
                <a16:creationId xmlns:a16="http://schemas.microsoft.com/office/drawing/2014/main" id="{1ADF8AA8-7651-140F-EC97-B5B3A3B366FB}"/>
              </a:ext>
            </a:extLst>
          </p:cNvPr>
          <p:cNvGrpSpPr/>
          <p:nvPr/>
        </p:nvGrpSpPr>
        <p:grpSpPr>
          <a:xfrm>
            <a:off x="1405734" y="5898502"/>
            <a:ext cx="327190" cy="364746"/>
            <a:chOff x="1474525" y="5220414"/>
            <a:chExt cx="327190" cy="364746"/>
          </a:xfrm>
        </p:grpSpPr>
        <p:pic>
          <p:nvPicPr>
            <p:cNvPr id="162" name="object 60">
              <a:extLst>
                <a:ext uri="{FF2B5EF4-FFF2-40B4-BE49-F238E27FC236}">
                  <a16:creationId xmlns:a16="http://schemas.microsoft.com/office/drawing/2014/main" id="{49A0BF0E-6A0F-A025-F6A8-F13C91B85242}"/>
                </a:ext>
              </a:extLst>
            </p:cNvPr>
            <p:cNvPicPr/>
            <p:nvPr/>
          </p:nvPicPr>
          <p:blipFill>
            <a:blip r:embed="rId14" cstate="print"/>
            <a:stretch>
              <a:fillRect/>
            </a:stretch>
          </p:blipFill>
          <p:spPr>
            <a:xfrm>
              <a:off x="1474525" y="5220414"/>
              <a:ext cx="327190" cy="364741"/>
            </a:xfrm>
            <a:prstGeom prst="rect">
              <a:avLst/>
            </a:prstGeom>
          </p:spPr>
        </p:pic>
        <p:pic>
          <p:nvPicPr>
            <p:cNvPr id="163" name="object 61">
              <a:extLst>
                <a:ext uri="{FF2B5EF4-FFF2-40B4-BE49-F238E27FC236}">
                  <a16:creationId xmlns:a16="http://schemas.microsoft.com/office/drawing/2014/main" id="{3495063C-6568-DA76-21BB-1372B067316E}"/>
                </a:ext>
              </a:extLst>
            </p:cNvPr>
            <p:cNvPicPr/>
            <p:nvPr/>
          </p:nvPicPr>
          <p:blipFill>
            <a:blip r:embed="rId15" cstate="print"/>
            <a:stretch>
              <a:fillRect/>
            </a:stretch>
          </p:blipFill>
          <p:spPr>
            <a:xfrm>
              <a:off x="1474537" y="5220417"/>
              <a:ext cx="327177" cy="364743"/>
            </a:xfrm>
            <a:prstGeom prst="rect">
              <a:avLst/>
            </a:prstGeom>
          </p:spPr>
        </p:pic>
      </p:grpSp>
      <p:grpSp>
        <p:nvGrpSpPr>
          <p:cNvPr id="164" name="Agrupar 163">
            <a:extLst>
              <a:ext uri="{FF2B5EF4-FFF2-40B4-BE49-F238E27FC236}">
                <a16:creationId xmlns:a16="http://schemas.microsoft.com/office/drawing/2014/main" id="{30DE03EF-EC94-58C3-D6B2-AC949F0C90F1}"/>
              </a:ext>
            </a:extLst>
          </p:cNvPr>
          <p:cNvGrpSpPr/>
          <p:nvPr/>
        </p:nvGrpSpPr>
        <p:grpSpPr>
          <a:xfrm>
            <a:off x="1066492" y="6817327"/>
            <a:ext cx="1083430" cy="879556"/>
            <a:chOff x="5751330" y="1688399"/>
            <a:chExt cx="1083430" cy="879556"/>
          </a:xfrm>
        </p:grpSpPr>
        <p:sp>
          <p:nvSpPr>
            <p:cNvPr id="165" name="TextBox 111">
              <a:extLst>
                <a:ext uri="{FF2B5EF4-FFF2-40B4-BE49-F238E27FC236}">
                  <a16:creationId xmlns:a16="http://schemas.microsoft.com/office/drawing/2014/main" id="{C48E60EF-119D-F10D-32B5-E4BF9FF413EB}"/>
                </a:ext>
              </a:extLst>
            </p:cNvPr>
            <p:cNvSpPr txBox="1"/>
            <p:nvPr/>
          </p:nvSpPr>
          <p:spPr>
            <a:xfrm>
              <a:off x="5765589" y="1860069"/>
              <a:ext cx="1054913" cy="707886"/>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Publicação do edital da Recuperanda (art.52 §1º). </a:t>
              </a:r>
              <a:endParaRPr lang="ko-KR" altLang="en-US" dirty="0"/>
            </a:p>
          </p:txBody>
        </p:sp>
        <p:sp>
          <p:nvSpPr>
            <p:cNvPr id="166" name="TextBox 110">
              <a:extLst>
                <a:ext uri="{FF2B5EF4-FFF2-40B4-BE49-F238E27FC236}">
                  <a16:creationId xmlns:a16="http://schemas.microsoft.com/office/drawing/2014/main" id="{E36A8352-CFD7-3D13-2D46-441DC1E74C24}"/>
                </a:ext>
              </a:extLst>
            </p:cNvPr>
            <p:cNvSpPr txBox="1"/>
            <p:nvPr/>
          </p:nvSpPr>
          <p:spPr>
            <a:xfrm>
              <a:off x="5751330" y="1688399"/>
              <a:ext cx="1083430"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18.06.2020</a:t>
              </a:r>
            </a:p>
          </p:txBody>
        </p:sp>
      </p:grpSp>
      <p:grpSp>
        <p:nvGrpSpPr>
          <p:cNvPr id="167" name="Agrupar 166">
            <a:extLst>
              <a:ext uri="{FF2B5EF4-FFF2-40B4-BE49-F238E27FC236}">
                <a16:creationId xmlns:a16="http://schemas.microsoft.com/office/drawing/2014/main" id="{A86807E7-9D1A-01A9-6D15-9DDB95D3A325}"/>
              </a:ext>
            </a:extLst>
          </p:cNvPr>
          <p:cNvGrpSpPr/>
          <p:nvPr/>
        </p:nvGrpSpPr>
        <p:grpSpPr>
          <a:xfrm>
            <a:off x="2118992" y="6833202"/>
            <a:ext cx="1637424" cy="892552"/>
            <a:chOff x="1463978" y="3845004"/>
            <a:chExt cx="1637424" cy="892552"/>
          </a:xfrm>
        </p:grpSpPr>
        <p:sp>
          <p:nvSpPr>
            <p:cNvPr id="168" name="TextBox 111">
              <a:extLst>
                <a:ext uri="{FF2B5EF4-FFF2-40B4-BE49-F238E27FC236}">
                  <a16:creationId xmlns:a16="http://schemas.microsoft.com/office/drawing/2014/main" id="{D5C8A2A4-E0F0-C490-7D0D-E9404911966C}"/>
                </a:ext>
              </a:extLst>
            </p:cNvPr>
            <p:cNvSpPr txBox="1"/>
            <p:nvPr/>
          </p:nvSpPr>
          <p:spPr>
            <a:xfrm>
              <a:off x="1463978" y="4029670"/>
              <a:ext cx="1637424" cy="707886"/>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Fim do prazo para apresentação das habilitações e divergências (art.7º §1º). </a:t>
              </a:r>
              <a:endParaRPr lang="ko-KR" altLang="en-US" dirty="0"/>
            </a:p>
          </p:txBody>
        </p:sp>
        <p:sp>
          <p:nvSpPr>
            <p:cNvPr id="169" name="TextBox 110">
              <a:extLst>
                <a:ext uri="{FF2B5EF4-FFF2-40B4-BE49-F238E27FC236}">
                  <a16:creationId xmlns:a16="http://schemas.microsoft.com/office/drawing/2014/main" id="{640E685A-8734-9DA5-1048-5B9F78A27073}"/>
                </a:ext>
              </a:extLst>
            </p:cNvPr>
            <p:cNvSpPr txBox="1"/>
            <p:nvPr/>
          </p:nvSpPr>
          <p:spPr>
            <a:xfrm>
              <a:off x="1660229" y="3845004"/>
              <a:ext cx="1217703"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02.08.2020</a:t>
              </a:r>
            </a:p>
          </p:txBody>
        </p:sp>
      </p:grpSp>
      <p:sp>
        <p:nvSpPr>
          <p:cNvPr id="170" name="Seta: Divisa 169">
            <a:extLst>
              <a:ext uri="{FF2B5EF4-FFF2-40B4-BE49-F238E27FC236}">
                <a16:creationId xmlns:a16="http://schemas.microsoft.com/office/drawing/2014/main" id="{30EA24E5-08D3-107F-5276-4B927B474260}"/>
              </a:ext>
            </a:extLst>
          </p:cNvPr>
          <p:cNvSpPr/>
          <p:nvPr/>
        </p:nvSpPr>
        <p:spPr>
          <a:xfrm rot="5587843">
            <a:off x="2905757" y="6689934"/>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77" name="Agrupar 176">
            <a:extLst>
              <a:ext uri="{FF2B5EF4-FFF2-40B4-BE49-F238E27FC236}">
                <a16:creationId xmlns:a16="http://schemas.microsoft.com/office/drawing/2014/main" id="{DCB42DAD-7141-30FC-0213-366F7AB22742}"/>
              </a:ext>
            </a:extLst>
          </p:cNvPr>
          <p:cNvGrpSpPr/>
          <p:nvPr/>
        </p:nvGrpSpPr>
        <p:grpSpPr>
          <a:xfrm>
            <a:off x="3293902" y="6126900"/>
            <a:ext cx="1544653" cy="738664"/>
            <a:chOff x="2953001" y="3845004"/>
            <a:chExt cx="1544653" cy="738664"/>
          </a:xfrm>
        </p:grpSpPr>
        <p:sp>
          <p:nvSpPr>
            <p:cNvPr id="178" name="TextBox 111">
              <a:extLst>
                <a:ext uri="{FF2B5EF4-FFF2-40B4-BE49-F238E27FC236}">
                  <a16:creationId xmlns:a16="http://schemas.microsoft.com/office/drawing/2014/main" id="{9E69A41A-C6B0-81AF-AC42-B400117F8846}"/>
                </a:ext>
              </a:extLst>
            </p:cNvPr>
            <p:cNvSpPr txBox="1"/>
            <p:nvPr/>
          </p:nvSpPr>
          <p:spPr>
            <a:xfrm>
              <a:off x="2953001" y="4029670"/>
              <a:ext cx="1544653" cy="553998"/>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Publicação do edital do aviso de recebimento do PRJ (art.53º § único)</a:t>
              </a:r>
              <a:r>
                <a:rPr lang="en-US" altLang="ko-KR" dirty="0"/>
                <a:t>.  </a:t>
              </a:r>
              <a:endParaRPr lang="ko-KR" altLang="en-US" dirty="0"/>
            </a:p>
          </p:txBody>
        </p:sp>
        <p:sp>
          <p:nvSpPr>
            <p:cNvPr id="179" name="TextBox 110">
              <a:extLst>
                <a:ext uri="{FF2B5EF4-FFF2-40B4-BE49-F238E27FC236}">
                  <a16:creationId xmlns:a16="http://schemas.microsoft.com/office/drawing/2014/main" id="{3908BEB2-EEB1-40AC-9D1A-481736FE2566}"/>
                </a:ext>
              </a:extLst>
            </p:cNvPr>
            <p:cNvSpPr txBox="1"/>
            <p:nvPr/>
          </p:nvSpPr>
          <p:spPr>
            <a:xfrm>
              <a:off x="3129982" y="3845004"/>
              <a:ext cx="1126031"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10.08.2020</a:t>
              </a:r>
            </a:p>
          </p:txBody>
        </p:sp>
      </p:grpSp>
      <p:sp>
        <p:nvSpPr>
          <p:cNvPr id="180" name="Seta: Divisa 179">
            <a:extLst>
              <a:ext uri="{FF2B5EF4-FFF2-40B4-BE49-F238E27FC236}">
                <a16:creationId xmlns:a16="http://schemas.microsoft.com/office/drawing/2014/main" id="{FAFFD312-B214-DF7C-E585-12E59A627479}"/>
              </a:ext>
            </a:extLst>
          </p:cNvPr>
          <p:cNvSpPr/>
          <p:nvPr/>
        </p:nvSpPr>
        <p:spPr>
          <a:xfrm rot="5587843">
            <a:off x="3959397" y="6020739"/>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81" name="Seta: Divisa 180">
            <a:extLst>
              <a:ext uri="{FF2B5EF4-FFF2-40B4-BE49-F238E27FC236}">
                <a16:creationId xmlns:a16="http://schemas.microsoft.com/office/drawing/2014/main" id="{F36C73A7-A857-A8E1-286F-CF2FBBEA21A3}"/>
              </a:ext>
            </a:extLst>
          </p:cNvPr>
          <p:cNvSpPr/>
          <p:nvPr/>
        </p:nvSpPr>
        <p:spPr>
          <a:xfrm rot="16200000">
            <a:off x="5852861" y="4674515"/>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83" name="Agrupar 182">
            <a:extLst>
              <a:ext uri="{FF2B5EF4-FFF2-40B4-BE49-F238E27FC236}">
                <a16:creationId xmlns:a16="http://schemas.microsoft.com/office/drawing/2014/main" id="{279AD5E8-9909-FC35-D678-4CE87E8A43A9}"/>
              </a:ext>
            </a:extLst>
          </p:cNvPr>
          <p:cNvGrpSpPr/>
          <p:nvPr/>
        </p:nvGrpSpPr>
        <p:grpSpPr>
          <a:xfrm>
            <a:off x="4309375" y="3202148"/>
            <a:ext cx="1198674" cy="738664"/>
            <a:chOff x="4390648" y="3845004"/>
            <a:chExt cx="1198674" cy="738664"/>
          </a:xfrm>
        </p:grpSpPr>
        <p:sp>
          <p:nvSpPr>
            <p:cNvPr id="184" name="TextBox 111">
              <a:extLst>
                <a:ext uri="{FF2B5EF4-FFF2-40B4-BE49-F238E27FC236}">
                  <a16:creationId xmlns:a16="http://schemas.microsoft.com/office/drawing/2014/main" id="{3DFCAA32-29A4-505B-E583-A025CB28F576}"/>
                </a:ext>
              </a:extLst>
            </p:cNvPr>
            <p:cNvSpPr txBox="1"/>
            <p:nvPr/>
          </p:nvSpPr>
          <p:spPr>
            <a:xfrm>
              <a:off x="4517882" y="4029670"/>
              <a:ext cx="970410" cy="553998"/>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Publicação do edital da AJ (art.7 §2º)</a:t>
              </a:r>
            </a:p>
          </p:txBody>
        </p:sp>
        <p:sp>
          <p:nvSpPr>
            <p:cNvPr id="185" name="TextBox 110">
              <a:extLst>
                <a:ext uri="{FF2B5EF4-FFF2-40B4-BE49-F238E27FC236}">
                  <a16:creationId xmlns:a16="http://schemas.microsoft.com/office/drawing/2014/main" id="{BF529F9E-0BC9-CFCF-1D13-7EFCA6CB8765}"/>
                </a:ext>
              </a:extLst>
            </p:cNvPr>
            <p:cNvSpPr txBox="1"/>
            <p:nvPr/>
          </p:nvSpPr>
          <p:spPr>
            <a:xfrm>
              <a:off x="4390648" y="3845004"/>
              <a:ext cx="1198674"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03.09.2020</a:t>
              </a:r>
            </a:p>
          </p:txBody>
        </p:sp>
      </p:grpSp>
      <p:grpSp>
        <p:nvGrpSpPr>
          <p:cNvPr id="186" name="Agrupar 185">
            <a:extLst>
              <a:ext uri="{FF2B5EF4-FFF2-40B4-BE49-F238E27FC236}">
                <a16:creationId xmlns:a16="http://schemas.microsoft.com/office/drawing/2014/main" id="{D4EC241C-BA1E-548B-D5D8-86ACA6ECFF77}"/>
              </a:ext>
            </a:extLst>
          </p:cNvPr>
          <p:cNvGrpSpPr/>
          <p:nvPr/>
        </p:nvGrpSpPr>
        <p:grpSpPr>
          <a:xfrm>
            <a:off x="5336730" y="4024073"/>
            <a:ext cx="1177924" cy="584776"/>
            <a:chOff x="5743836" y="3845004"/>
            <a:chExt cx="1177924" cy="584776"/>
          </a:xfrm>
        </p:grpSpPr>
        <p:sp>
          <p:nvSpPr>
            <p:cNvPr id="187" name="TextBox 111">
              <a:extLst>
                <a:ext uri="{FF2B5EF4-FFF2-40B4-BE49-F238E27FC236}">
                  <a16:creationId xmlns:a16="http://schemas.microsoft.com/office/drawing/2014/main" id="{49B1570F-871C-E075-46F8-17FF28F2D067}"/>
                </a:ext>
              </a:extLst>
            </p:cNvPr>
            <p:cNvSpPr txBox="1"/>
            <p:nvPr/>
          </p:nvSpPr>
          <p:spPr>
            <a:xfrm>
              <a:off x="5743836" y="4029670"/>
              <a:ext cx="1177924" cy="400110"/>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Assembleia geral de credores (AGC)</a:t>
              </a:r>
            </a:p>
          </p:txBody>
        </p:sp>
        <p:sp>
          <p:nvSpPr>
            <p:cNvPr id="188" name="TextBox 110">
              <a:extLst>
                <a:ext uri="{FF2B5EF4-FFF2-40B4-BE49-F238E27FC236}">
                  <a16:creationId xmlns:a16="http://schemas.microsoft.com/office/drawing/2014/main" id="{638F4469-0A53-66E1-2F3F-02F36EF76A92}"/>
                </a:ext>
              </a:extLst>
            </p:cNvPr>
            <p:cNvSpPr txBox="1"/>
            <p:nvPr/>
          </p:nvSpPr>
          <p:spPr>
            <a:xfrm>
              <a:off x="5751330" y="3845004"/>
              <a:ext cx="1088866"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27.04.2021</a:t>
              </a:r>
            </a:p>
          </p:txBody>
        </p:sp>
      </p:grpSp>
      <p:grpSp>
        <p:nvGrpSpPr>
          <p:cNvPr id="189" name="Agrupar 188">
            <a:extLst>
              <a:ext uri="{FF2B5EF4-FFF2-40B4-BE49-F238E27FC236}">
                <a16:creationId xmlns:a16="http://schemas.microsoft.com/office/drawing/2014/main" id="{F936D361-FE35-9D2E-7300-9F35A7EF0556}"/>
              </a:ext>
            </a:extLst>
          </p:cNvPr>
          <p:cNvGrpSpPr/>
          <p:nvPr/>
        </p:nvGrpSpPr>
        <p:grpSpPr>
          <a:xfrm>
            <a:off x="4932048" y="6031081"/>
            <a:ext cx="1136950" cy="566110"/>
            <a:chOff x="411324" y="5848388"/>
            <a:chExt cx="1136950" cy="566110"/>
          </a:xfrm>
        </p:grpSpPr>
        <p:sp>
          <p:nvSpPr>
            <p:cNvPr id="190" name="TextBox 111">
              <a:extLst>
                <a:ext uri="{FF2B5EF4-FFF2-40B4-BE49-F238E27FC236}">
                  <a16:creationId xmlns:a16="http://schemas.microsoft.com/office/drawing/2014/main" id="{2972840D-F1FD-1B2F-BEB5-CAAA3D6F6DE8}"/>
                </a:ext>
              </a:extLst>
            </p:cNvPr>
            <p:cNvSpPr txBox="1"/>
            <p:nvPr/>
          </p:nvSpPr>
          <p:spPr>
            <a:xfrm>
              <a:off x="456371" y="6014388"/>
              <a:ext cx="1046856" cy="400110"/>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en-US" altLang="ko-KR" dirty="0"/>
                <a:t>Homologação do PRJ</a:t>
              </a:r>
            </a:p>
          </p:txBody>
        </p:sp>
        <p:sp>
          <p:nvSpPr>
            <p:cNvPr id="191" name="TextBox 110">
              <a:extLst>
                <a:ext uri="{FF2B5EF4-FFF2-40B4-BE49-F238E27FC236}">
                  <a16:creationId xmlns:a16="http://schemas.microsoft.com/office/drawing/2014/main" id="{7326B12D-E438-464E-050F-83F96573651D}"/>
                </a:ext>
              </a:extLst>
            </p:cNvPr>
            <p:cNvSpPr txBox="1"/>
            <p:nvPr/>
          </p:nvSpPr>
          <p:spPr>
            <a:xfrm>
              <a:off x="411324" y="5848388"/>
              <a:ext cx="1136950"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13.02.2023</a:t>
              </a:r>
            </a:p>
          </p:txBody>
        </p:sp>
      </p:grpSp>
      <p:sp>
        <p:nvSpPr>
          <p:cNvPr id="192" name="Seta: Divisa 191">
            <a:extLst>
              <a:ext uri="{FF2B5EF4-FFF2-40B4-BE49-F238E27FC236}">
                <a16:creationId xmlns:a16="http://schemas.microsoft.com/office/drawing/2014/main" id="{0B5F3752-7736-8A98-EC52-53998CE9A83D}"/>
              </a:ext>
            </a:extLst>
          </p:cNvPr>
          <p:cNvSpPr/>
          <p:nvPr/>
        </p:nvSpPr>
        <p:spPr>
          <a:xfrm rot="10800000">
            <a:off x="5989269" y="7501905"/>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193" name="Agrupar 192">
            <a:extLst>
              <a:ext uri="{FF2B5EF4-FFF2-40B4-BE49-F238E27FC236}">
                <a16:creationId xmlns:a16="http://schemas.microsoft.com/office/drawing/2014/main" id="{8AECAB8C-0389-CA40-5859-E1EBF49F61C3}"/>
              </a:ext>
            </a:extLst>
          </p:cNvPr>
          <p:cNvGrpSpPr/>
          <p:nvPr/>
        </p:nvGrpSpPr>
        <p:grpSpPr>
          <a:xfrm>
            <a:off x="4972113" y="7285006"/>
            <a:ext cx="1191419" cy="719998"/>
            <a:chOff x="1714877" y="5848388"/>
            <a:chExt cx="1191419" cy="719998"/>
          </a:xfrm>
        </p:grpSpPr>
        <p:sp>
          <p:nvSpPr>
            <p:cNvPr id="194" name="TextBox 111">
              <a:extLst>
                <a:ext uri="{FF2B5EF4-FFF2-40B4-BE49-F238E27FC236}">
                  <a16:creationId xmlns:a16="http://schemas.microsoft.com/office/drawing/2014/main" id="{0A235DEB-83AB-F338-A1D9-B4043DC146F9}"/>
                </a:ext>
              </a:extLst>
            </p:cNvPr>
            <p:cNvSpPr txBox="1"/>
            <p:nvPr/>
          </p:nvSpPr>
          <p:spPr>
            <a:xfrm>
              <a:off x="1714877" y="6014388"/>
              <a:ext cx="1191419" cy="553998"/>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Início do pagamento dos credores</a:t>
              </a:r>
              <a:endParaRPr lang="ko-KR" altLang="en-US" dirty="0"/>
            </a:p>
          </p:txBody>
        </p:sp>
        <p:sp>
          <p:nvSpPr>
            <p:cNvPr id="195" name="TextBox 110">
              <a:extLst>
                <a:ext uri="{FF2B5EF4-FFF2-40B4-BE49-F238E27FC236}">
                  <a16:creationId xmlns:a16="http://schemas.microsoft.com/office/drawing/2014/main" id="{6AC26256-9343-75E1-B18F-E71E3BCC00FA}"/>
                </a:ext>
              </a:extLst>
            </p:cNvPr>
            <p:cNvSpPr txBox="1"/>
            <p:nvPr/>
          </p:nvSpPr>
          <p:spPr>
            <a:xfrm>
              <a:off x="1862785" y="5848388"/>
              <a:ext cx="935153"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13.02.2024</a:t>
              </a:r>
              <a:endParaRPr lang="ko-KR" altLang="en-US" dirty="0"/>
            </a:p>
          </p:txBody>
        </p:sp>
      </p:grpSp>
      <p:pic>
        <p:nvPicPr>
          <p:cNvPr id="197" name="Gráfico 196" descr="Empréstimo estrutura de tópicos">
            <a:extLst>
              <a:ext uri="{FF2B5EF4-FFF2-40B4-BE49-F238E27FC236}">
                <a16:creationId xmlns:a16="http://schemas.microsoft.com/office/drawing/2014/main" id="{6AFAC77F-2CF6-4720-7DF0-5B81174F5B8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675053" y="5820226"/>
            <a:ext cx="533397" cy="533397"/>
          </a:xfrm>
          <a:prstGeom prst="rect">
            <a:avLst/>
          </a:prstGeom>
        </p:spPr>
      </p:pic>
      <p:pic>
        <p:nvPicPr>
          <p:cNvPr id="198" name="Gráfico 197" descr="Empréstimo estrutura de tópicos">
            <a:extLst>
              <a:ext uri="{FF2B5EF4-FFF2-40B4-BE49-F238E27FC236}">
                <a16:creationId xmlns:a16="http://schemas.microsoft.com/office/drawing/2014/main" id="{865CF14D-B393-0D1F-C6E9-9E35DB15B76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417885" y="7344612"/>
            <a:ext cx="533397" cy="533397"/>
          </a:xfrm>
          <a:prstGeom prst="rect">
            <a:avLst/>
          </a:prstGeom>
        </p:spPr>
      </p:pic>
      <p:pic>
        <p:nvPicPr>
          <p:cNvPr id="199" name="Gráfico 198" descr="Empréstimo estrutura de tópicos">
            <a:extLst>
              <a:ext uri="{FF2B5EF4-FFF2-40B4-BE49-F238E27FC236}">
                <a16:creationId xmlns:a16="http://schemas.microsoft.com/office/drawing/2014/main" id="{2C1F3CEA-CD44-F97F-1C48-C4FD79A86E8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644050" y="5188168"/>
            <a:ext cx="533397" cy="533397"/>
          </a:xfrm>
          <a:prstGeom prst="rect">
            <a:avLst/>
          </a:prstGeom>
        </p:spPr>
      </p:pic>
      <p:grpSp>
        <p:nvGrpSpPr>
          <p:cNvPr id="200" name="Agrupar 199">
            <a:extLst>
              <a:ext uri="{FF2B5EF4-FFF2-40B4-BE49-F238E27FC236}">
                <a16:creationId xmlns:a16="http://schemas.microsoft.com/office/drawing/2014/main" id="{D8DCA965-C617-9D38-EF37-7D6FA6A80EF3}"/>
              </a:ext>
            </a:extLst>
          </p:cNvPr>
          <p:cNvGrpSpPr/>
          <p:nvPr/>
        </p:nvGrpSpPr>
        <p:grpSpPr>
          <a:xfrm>
            <a:off x="6482811" y="6088529"/>
            <a:ext cx="362723" cy="335852"/>
            <a:chOff x="5085283" y="3578773"/>
            <a:chExt cx="362723" cy="335852"/>
          </a:xfrm>
        </p:grpSpPr>
        <p:pic>
          <p:nvPicPr>
            <p:cNvPr id="201" name="object 69">
              <a:extLst>
                <a:ext uri="{FF2B5EF4-FFF2-40B4-BE49-F238E27FC236}">
                  <a16:creationId xmlns:a16="http://schemas.microsoft.com/office/drawing/2014/main" id="{E68D6682-E246-7720-2155-3DDCEF837F9F}"/>
                </a:ext>
              </a:extLst>
            </p:cNvPr>
            <p:cNvPicPr/>
            <p:nvPr/>
          </p:nvPicPr>
          <p:blipFill>
            <a:blip r:embed="rId6" cstate="print"/>
            <a:stretch>
              <a:fillRect/>
            </a:stretch>
          </p:blipFill>
          <p:spPr>
            <a:xfrm>
              <a:off x="5085290" y="3578773"/>
              <a:ext cx="362713" cy="335852"/>
            </a:xfrm>
            <a:prstGeom prst="rect">
              <a:avLst/>
            </a:prstGeom>
          </p:spPr>
        </p:pic>
        <p:pic>
          <p:nvPicPr>
            <p:cNvPr id="202" name="object 70">
              <a:extLst>
                <a:ext uri="{FF2B5EF4-FFF2-40B4-BE49-F238E27FC236}">
                  <a16:creationId xmlns:a16="http://schemas.microsoft.com/office/drawing/2014/main" id="{84C5C20C-FB29-5949-1D1F-6D3AF3FE536D}"/>
                </a:ext>
              </a:extLst>
            </p:cNvPr>
            <p:cNvPicPr/>
            <p:nvPr/>
          </p:nvPicPr>
          <p:blipFill>
            <a:blip r:embed="rId7" cstate="print"/>
            <a:stretch>
              <a:fillRect/>
            </a:stretch>
          </p:blipFill>
          <p:spPr>
            <a:xfrm>
              <a:off x="5118709" y="3794773"/>
              <a:ext cx="204114" cy="119849"/>
            </a:xfrm>
            <a:prstGeom prst="rect">
              <a:avLst/>
            </a:prstGeom>
          </p:spPr>
        </p:pic>
        <p:pic>
          <p:nvPicPr>
            <p:cNvPr id="203" name="object 71">
              <a:extLst>
                <a:ext uri="{FF2B5EF4-FFF2-40B4-BE49-F238E27FC236}">
                  <a16:creationId xmlns:a16="http://schemas.microsoft.com/office/drawing/2014/main" id="{0302CE11-FD3B-8CAA-5843-1ECA8F75AD5C}"/>
                </a:ext>
              </a:extLst>
            </p:cNvPr>
            <p:cNvPicPr/>
            <p:nvPr/>
          </p:nvPicPr>
          <p:blipFill>
            <a:blip r:embed="rId8" cstate="print"/>
            <a:stretch>
              <a:fillRect/>
            </a:stretch>
          </p:blipFill>
          <p:spPr>
            <a:xfrm>
              <a:off x="5269267" y="3687305"/>
              <a:ext cx="178739" cy="178269"/>
            </a:xfrm>
            <a:prstGeom prst="rect">
              <a:avLst/>
            </a:prstGeom>
          </p:spPr>
        </p:pic>
        <p:pic>
          <p:nvPicPr>
            <p:cNvPr id="204" name="object 72">
              <a:extLst>
                <a:ext uri="{FF2B5EF4-FFF2-40B4-BE49-F238E27FC236}">
                  <a16:creationId xmlns:a16="http://schemas.microsoft.com/office/drawing/2014/main" id="{1B86D15F-C45E-C64D-CAE3-73B7E49D7819}"/>
                </a:ext>
              </a:extLst>
            </p:cNvPr>
            <p:cNvPicPr/>
            <p:nvPr/>
          </p:nvPicPr>
          <p:blipFill>
            <a:blip r:embed="rId9" cstate="print"/>
            <a:stretch>
              <a:fillRect/>
            </a:stretch>
          </p:blipFill>
          <p:spPr>
            <a:xfrm>
              <a:off x="5161114" y="3624910"/>
              <a:ext cx="154393" cy="154038"/>
            </a:xfrm>
            <a:prstGeom prst="rect">
              <a:avLst/>
            </a:prstGeom>
          </p:spPr>
        </p:pic>
        <p:pic>
          <p:nvPicPr>
            <p:cNvPr id="205" name="object 73">
              <a:extLst>
                <a:ext uri="{FF2B5EF4-FFF2-40B4-BE49-F238E27FC236}">
                  <a16:creationId xmlns:a16="http://schemas.microsoft.com/office/drawing/2014/main" id="{7B23536F-5601-E9D5-A0D1-89D318D08D90}"/>
                </a:ext>
              </a:extLst>
            </p:cNvPr>
            <p:cNvPicPr/>
            <p:nvPr/>
          </p:nvPicPr>
          <p:blipFill>
            <a:blip r:embed="rId10" cstate="print"/>
            <a:stretch>
              <a:fillRect/>
            </a:stretch>
          </p:blipFill>
          <p:spPr>
            <a:xfrm>
              <a:off x="5258399" y="3578784"/>
              <a:ext cx="102863" cy="102869"/>
            </a:xfrm>
            <a:prstGeom prst="rect">
              <a:avLst/>
            </a:prstGeom>
          </p:spPr>
        </p:pic>
        <p:pic>
          <p:nvPicPr>
            <p:cNvPr id="206" name="object 74">
              <a:extLst>
                <a:ext uri="{FF2B5EF4-FFF2-40B4-BE49-F238E27FC236}">
                  <a16:creationId xmlns:a16="http://schemas.microsoft.com/office/drawing/2014/main" id="{735F5EE1-C197-E088-C5D5-CE5DEADB0A1A}"/>
                </a:ext>
              </a:extLst>
            </p:cNvPr>
            <p:cNvPicPr/>
            <p:nvPr/>
          </p:nvPicPr>
          <p:blipFill>
            <a:blip r:embed="rId11" cstate="print"/>
            <a:stretch>
              <a:fillRect/>
            </a:stretch>
          </p:blipFill>
          <p:spPr>
            <a:xfrm>
              <a:off x="5091620" y="3750818"/>
              <a:ext cx="32511" cy="20510"/>
            </a:xfrm>
            <a:prstGeom prst="rect">
              <a:avLst/>
            </a:prstGeom>
          </p:spPr>
        </p:pic>
        <p:pic>
          <p:nvPicPr>
            <p:cNvPr id="207" name="object 75">
              <a:extLst>
                <a:ext uri="{FF2B5EF4-FFF2-40B4-BE49-F238E27FC236}">
                  <a16:creationId xmlns:a16="http://schemas.microsoft.com/office/drawing/2014/main" id="{D6D5DFB0-8468-28DE-B70C-CED9604B3556}"/>
                </a:ext>
              </a:extLst>
            </p:cNvPr>
            <p:cNvPicPr/>
            <p:nvPr/>
          </p:nvPicPr>
          <p:blipFill>
            <a:blip r:embed="rId12" cstate="print"/>
            <a:stretch>
              <a:fillRect/>
            </a:stretch>
          </p:blipFill>
          <p:spPr>
            <a:xfrm>
              <a:off x="5085283" y="3670401"/>
              <a:ext cx="55359" cy="56197"/>
            </a:xfrm>
            <a:prstGeom prst="rect">
              <a:avLst/>
            </a:prstGeom>
          </p:spPr>
        </p:pic>
      </p:grpSp>
      <p:grpSp>
        <p:nvGrpSpPr>
          <p:cNvPr id="208" name="Agrupar 207">
            <a:extLst>
              <a:ext uri="{FF2B5EF4-FFF2-40B4-BE49-F238E27FC236}">
                <a16:creationId xmlns:a16="http://schemas.microsoft.com/office/drawing/2014/main" id="{A8189E78-FF1B-C06B-7AC5-CFD6EC7F8A9B}"/>
              </a:ext>
            </a:extLst>
          </p:cNvPr>
          <p:cNvGrpSpPr/>
          <p:nvPr/>
        </p:nvGrpSpPr>
        <p:grpSpPr>
          <a:xfrm>
            <a:off x="3761385" y="5208621"/>
            <a:ext cx="362723" cy="335852"/>
            <a:chOff x="5085283" y="3578773"/>
            <a:chExt cx="362723" cy="335852"/>
          </a:xfrm>
        </p:grpSpPr>
        <p:pic>
          <p:nvPicPr>
            <p:cNvPr id="209" name="object 69">
              <a:extLst>
                <a:ext uri="{FF2B5EF4-FFF2-40B4-BE49-F238E27FC236}">
                  <a16:creationId xmlns:a16="http://schemas.microsoft.com/office/drawing/2014/main" id="{468CEE16-D3B9-8CC6-2F61-51D26DA09CBA}"/>
                </a:ext>
              </a:extLst>
            </p:cNvPr>
            <p:cNvPicPr/>
            <p:nvPr/>
          </p:nvPicPr>
          <p:blipFill>
            <a:blip r:embed="rId6" cstate="print"/>
            <a:stretch>
              <a:fillRect/>
            </a:stretch>
          </p:blipFill>
          <p:spPr>
            <a:xfrm>
              <a:off x="5085290" y="3578773"/>
              <a:ext cx="362713" cy="335852"/>
            </a:xfrm>
            <a:prstGeom prst="rect">
              <a:avLst/>
            </a:prstGeom>
          </p:spPr>
        </p:pic>
        <p:pic>
          <p:nvPicPr>
            <p:cNvPr id="210" name="object 70">
              <a:extLst>
                <a:ext uri="{FF2B5EF4-FFF2-40B4-BE49-F238E27FC236}">
                  <a16:creationId xmlns:a16="http://schemas.microsoft.com/office/drawing/2014/main" id="{090F6A09-FAC8-9694-A78B-5FB4F6BFC02D}"/>
                </a:ext>
              </a:extLst>
            </p:cNvPr>
            <p:cNvPicPr/>
            <p:nvPr/>
          </p:nvPicPr>
          <p:blipFill>
            <a:blip r:embed="rId7" cstate="print"/>
            <a:stretch>
              <a:fillRect/>
            </a:stretch>
          </p:blipFill>
          <p:spPr>
            <a:xfrm>
              <a:off x="5118709" y="3794773"/>
              <a:ext cx="204114" cy="119849"/>
            </a:xfrm>
            <a:prstGeom prst="rect">
              <a:avLst/>
            </a:prstGeom>
          </p:spPr>
        </p:pic>
        <p:pic>
          <p:nvPicPr>
            <p:cNvPr id="211" name="object 71">
              <a:extLst>
                <a:ext uri="{FF2B5EF4-FFF2-40B4-BE49-F238E27FC236}">
                  <a16:creationId xmlns:a16="http://schemas.microsoft.com/office/drawing/2014/main" id="{3825E2BE-AFCF-5325-25EB-53D6677CE021}"/>
                </a:ext>
              </a:extLst>
            </p:cNvPr>
            <p:cNvPicPr/>
            <p:nvPr/>
          </p:nvPicPr>
          <p:blipFill>
            <a:blip r:embed="rId8" cstate="print"/>
            <a:stretch>
              <a:fillRect/>
            </a:stretch>
          </p:blipFill>
          <p:spPr>
            <a:xfrm>
              <a:off x="5269267" y="3687305"/>
              <a:ext cx="178739" cy="178269"/>
            </a:xfrm>
            <a:prstGeom prst="rect">
              <a:avLst/>
            </a:prstGeom>
          </p:spPr>
        </p:pic>
        <p:pic>
          <p:nvPicPr>
            <p:cNvPr id="212" name="object 72">
              <a:extLst>
                <a:ext uri="{FF2B5EF4-FFF2-40B4-BE49-F238E27FC236}">
                  <a16:creationId xmlns:a16="http://schemas.microsoft.com/office/drawing/2014/main" id="{B31AC064-706F-BD10-DE48-3642A4416B55}"/>
                </a:ext>
              </a:extLst>
            </p:cNvPr>
            <p:cNvPicPr/>
            <p:nvPr/>
          </p:nvPicPr>
          <p:blipFill>
            <a:blip r:embed="rId9" cstate="print"/>
            <a:stretch>
              <a:fillRect/>
            </a:stretch>
          </p:blipFill>
          <p:spPr>
            <a:xfrm>
              <a:off x="5161114" y="3624910"/>
              <a:ext cx="154393" cy="154038"/>
            </a:xfrm>
            <a:prstGeom prst="rect">
              <a:avLst/>
            </a:prstGeom>
          </p:spPr>
        </p:pic>
        <p:pic>
          <p:nvPicPr>
            <p:cNvPr id="213" name="object 73">
              <a:extLst>
                <a:ext uri="{FF2B5EF4-FFF2-40B4-BE49-F238E27FC236}">
                  <a16:creationId xmlns:a16="http://schemas.microsoft.com/office/drawing/2014/main" id="{546C3B30-D731-288C-CEFE-FB8C8E2EF66A}"/>
                </a:ext>
              </a:extLst>
            </p:cNvPr>
            <p:cNvPicPr/>
            <p:nvPr/>
          </p:nvPicPr>
          <p:blipFill>
            <a:blip r:embed="rId10" cstate="print"/>
            <a:stretch>
              <a:fillRect/>
            </a:stretch>
          </p:blipFill>
          <p:spPr>
            <a:xfrm>
              <a:off x="5258399" y="3578784"/>
              <a:ext cx="102863" cy="102869"/>
            </a:xfrm>
            <a:prstGeom prst="rect">
              <a:avLst/>
            </a:prstGeom>
          </p:spPr>
        </p:pic>
        <p:pic>
          <p:nvPicPr>
            <p:cNvPr id="214" name="object 74">
              <a:extLst>
                <a:ext uri="{FF2B5EF4-FFF2-40B4-BE49-F238E27FC236}">
                  <a16:creationId xmlns:a16="http://schemas.microsoft.com/office/drawing/2014/main" id="{47C4E7B2-4165-E890-7E2D-8E39508470CA}"/>
                </a:ext>
              </a:extLst>
            </p:cNvPr>
            <p:cNvPicPr/>
            <p:nvPr/>
          </p:nvPicPr>
          <p:blipFill>
            <a:blip r:embed="rId11" cstate="print"/>
            <a:stretch>
              <a:fillRect/>
            </a:stretch>
          </p:blipFill>
          <p:spPr>
            <a:xfrm>
              <a:off x="5091620" y="3750818"/>
              <a:ext cx="32511" cy="20510"/>
            </a:xfrm>
            <a:prstGeom prst="rect">
              <a:avLst/>
            </a:prstGeom>
          </p:spPr>
        </p:pic>
        <p:pic>
          <p:nvPicPr>
            <p:cNvPr id="215" name="object 75">
              <a:extLst>
                <a:ext uri="{FF2B5EF4-FFF2-40B4-BE49-F238E27FC236}">
                  <a16:creationId xmlns:a16="http://schemas.microsoft.com/office/drawing/2014/main" id="{DC724E52-0FDB-3630-9BED-CF96AFEE5894}"/>
                </a:ext>
              </a:extLst>
            </p:cNvPr>
            <p:cNvPicPr/>
            <p:nvPr/>
          </p:nvPicPr>
          <p:blipFill>
            <a:blip r:embed="rId12" cstate="print"/>
            <a:stretch>
              <a:fillRect/>
            </a:stretch>
          </p:blipFill>
          <p:spPr>
            <a:xfrm>
              <a:off x="5085283" y="3670401"/>
              <a:ext cx="55359" cy="56197"/>
            </a:xfrm>
            <a:prstGeom prst="rect">
              <a:avLst/>
            </a:prstGeom>
          </p:spPr>
        </p:pic>
      </p:grpSp>
      <p:pic>
        <p:nvPicPr>
          <p:cNvPr id="216" name="Imagem 215">
            <a:extLst>
              <a:ext uri="{FF2B5EF4-FFF2-40B4-BE49-F238E27FC236}">
                <a16:creationId xmlns:a16="http://schemas.microsoft.com/office/drawing/2014/main" id="{2A5F62C8-C15D-528E-8C20-D98ECD5106BD}"/>
              </a:ext>
            </a:extLst>
          </p:cNvPr>
          <p:cNvPicPr>
            <a:picLocks noChangeAspect="1"/>
          </p:cNvPicPr>
          <p:nvPr/>
        </p:nvPicPr>
        <p:blipFill>
          <a:blip r:embed="rId13"/>
          <a:stretch>
            <a:fillRect/>
          </a:stretch>
        </p:blipFill>
        <p:spPr>
          <a:xfrm>
            <a:off x="4658929" y="4494582"/>
            <a:ext cx="359695" cy="353599"/>
          </a:xfrm>
          <a:prstGeom prst="rect">
            <a:avLst/>
          </a:prstGeom>
        </p:spPr>
      </p:pic>
      <p:grpSp>
        <p:nvGrpSpPr>
          <p:cNvPr id="74" name="Agrupar 73">
            <a:extLst>
              <a:ext uri="{FF2B5EF4-FFF2-40B4-BE49-F238E27FC236}">
                <a16:creationId xmlns:a16="http://schemas.microsoft.com/office/drawing/2014/main" id="{92E31605-03D8-2215-0047-E02E4A40953E}"/>
              </a:ext>
            </a:extLst>
          </p:cNvPr>
          <p:cNvGrpSpPr/>
          <p:nvPr/>
        </p:nvGrpSpPr>
        <p:grpSpPr>
          <a:xfrm>
            <a:off x="6303804" y="8415955"/>
            <a:ext cx="907794" cy="910638"/>
            <a:chOff x="547045" y="3252792"/>
            <a:chExt cx="1508174" cy="1512899"/>
          </a:xfrm>
          <a:effectLst>
            <a:outerShdw blurRad="50800" dist="38100" dir="2700000" algn="tl" rotWithShape="0">
              <a:prstClr val="black">
                <a:alpha val="40000"/>
              </a:prstClr>
            </a:outerShdw>
          </a:effectLst>
        </p:grpSpPr>
        <p:sp>
          <p:nvSpPr>
            <p:cNvPr id="75" name="Retângulo: Cantos Arredondados 74">
              <a:extLst>
                <a:ext uri="{FF2B5EF4-FFF2-40B4-BE49-F238E27FC236}">
                  <a16:creationId xmlns:a16="http://schemas.microsoft.com/office/drawing/2014/main" id="{2178AC4C-96ED-9FD3-2747-3F3D01E8ED1A}"/>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Cantos Arredondados 75">
              <a:extLst>
                <a:ext uri="{FF2B5EF4-FFF2-40B4-BE49-F238E27FC236}">
                  <a16:creationId xmlns:a16="http://schemas.microsoft.com/office/drawing/2014/main" id="{C444FFE3-0121-F2C2-B9AD-2602FF30F0EC}"/>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83" name="Seta: Divisa 82">
            <a:extLst>
              <a:ext uri="{FF2B5EF4-FFF2-40B4-BE49-F238E27FC236}">
                <a16:creationId xmlns:a16="http://schemas.microsoft.com/office/drawing/2014/main" id="{9A60433C-7B63-7BEF-79D8-C6CEC331C38A}"/>
              </a:ext>
            </a:extLst>
          </p:cNvPr>
          <p:cNvSpPr/>
          <p:nvPr/>
        </p:nvSpPr>
        <p:spPr>
          <a:xfrm rot="10800000">
            <a:off x="6003184" y="8804449"/>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85" name="Agrupar 84">
            <a:extLst>
              <a:ext uri="{FF2B5EF4-FFF2-40B4-BE49-F238E27FC236}">
                <a16:creationId xmlns:a16="http://schemas.microsoft.com/office/drawing/2014/main" id="{DDA0973E-2208-EC28-BF15-8514E10B71E1}"/>
              </a:ext>
            </a:extLst>
          </p:cNvPr>
          <p:cNvGrpSpPr/>
          <p:nvPr/>
        </p:nvGrpSpPr>
        <p:grpSpPr>
          <a:xfrm>
            <a:off x="4962582" y="8575827"/>
            <a:ext cx="1191419" cy="566110"/>
            <a:chOff x="1714877" y="5848388"/>
            <a:chExt cx="1191419" cy="566110"/>
          </a:xfrm>
        </p:grpSpPr>
        <p:sp>
          <p:nvSpPr>
            <p:cNvPr id="86" name="TextBox 111">
              <a:extLst>
                <a:ext uri="{FF2B5EF4-FFF2-40B4-BE49-F238E27FC236}">
                  <a16:creationId xmlns:a16="http://schemas.microsoft.com/office/drawing/2014/main" id="{B9DD0C6F-9BBA-BC8E-4778-1F34B5E5F766}"/>
                </a:ext>
              </a:extLst>
            </p:cNvPr>
            <p:cNvSpPr txBox="1"/>
            <p:nvPr/>
          </p:nvSpPr>
          <p:spPr>
            <a:xfrm>
              <a:off x="1714877" y="6014388"/>
              <a:ext cx="1191419" cy="400110"/>
            </a:xfrm>
            <a:prstGeom prst="rect">
              <a:avLst/>
            </a:prstGeom>
            <a:noFill/>
          </p:spPr>
          <p:txBody>
            <a:bodyPr wrap="square" rtlCol="0">
              <a:spAutoFit/>
            </a:bodyPr>
            <a:lstStyle>
              <a:defPPr>
                <a:defRPr lang="en-US"/>
              </a:defPPr>
              <a:lvl1pPr algn="ctr">
                <a:lnSpc>
                  <a:spcPts val="1160"/>
                </a:lnSpc>
                <a:defRPr sz="1050">
                  <a:solidFill>
                    <a:srgbClr val="214D6E"/>
                  </a:solidFill>
                  <a:latin typeface="Franklin Gothic Medium" panose="020B0603020102020204" pitchFamily="34" charset="0"/>
                  <a:cs typeface="Arial" pitchFamily="34" charset="0"/>
                </a:defRPr>
              </a:lvl1pPr>
            </a:lstStyle>
            <a:p>
              <a:r>
                <a:rPr lang="pt-BR" altLang="ko-KR" dirty="0"/>
                <a:t>Encerramento  da RJ</a:t>
              </a:r>
              <a:endParaRPr lang="ko-KR" altLang="en-US" dirty="0"/>
            </a:p>
          </p:txBody>
        </p:sp>
        <p:sp>
          <p:nvSpPr>
            <p:cNvPr id="102" name="TextBox 110">
              <a:extLst>
                <a:ext uri="{FF2B5EF4-FFF2-40B4-BE49-F238E27FC236}">
                  <a16:creationId xmlns:a16="http://schemas.microsoft.com/office/drawing/2014/main" id="{C2EF4E38-821B-36A5-2515-78F4F0F65897}"/>
                </a:ext>
              </a:extLst>
            </p:cNvPr>
            <p:cNvSpPr txBox="1"/>
            <p:nvPr/>
          </p:nvSpPr>
          <p:spPr>
            <a:xfrm>
              <a:off x="1862785" y="5848388"/>
              <a:ext cx="935153" cy="261610"/>
            </a:xfrm>
            <a:prstGeom prst="rect">
              <a:avLst/>
            </a:prstGeom>
            <a:noFill/>
          </p:spPr>
          <p:txBody>
            <a:bodyPr wrap="square" rtlCol="0">
              <a:spAutoFit/>
            </a:bodyPr>
            <a:lstStyle>
              <a:defPPr>
                <a:defRPr lang="en-US"/>
              </a:defPPr>
              <a:lvl1pPr algn="ctr">
                <a:defRPr sz="1100" b="1">
                  <a:solidFill>
                    <a:srgbClr val="D4AA62"/>
                  </a:solidFill>
                  <a:latin typeface="Franklin Gothic Medium" panose="020B0603020102020204" pitchFamily="34" charset="0"/>
                  <a:cs typeface="Arial" pitchFamily="34" charset="0"/>
                </a:defRPr>
              </a:lvl1pPr>
            </a:lstStyle>
            <a:p>
              <a:r>
                <a:rPr lang="en-US" altLang="ko-KR" dirty="0"/>
                <a:t>N/A</a:t>
              </a:r>
              <a:endParaRPr lang="ko-KR" altLang="en-US" dirty="0"/>
            </a:p>
          </p:txBody>
        </p:sp>
      </p:grpSp>
      <p:pic>
        <p:nvPicPr>
          <p:cNvPr id="104" name="Gráfico 103" descr="Na mosca estrutura de tópicos">
            <a:extLst>
              <a:ext uri="{FF2B5EF4-FFF2-40B4-BE49-F238E27FC236}">
                <a16:creationId xmlns:a16="http://schemas.microsoft.com/office/drawing/2014/main" id="{FA384C16-7587-1F6D-CD63-EC3C08C8664E}"/>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513297" y="8610609"/>
            <a:ext cx="533397" cy="533397"/>
          </a:xfrm>
          <a:prstGeom prst="rect">
            <a:avLst/>
          </a:prstGeom>
        </p:spPr>
      </p:pic>
      <p:sp>
        <p:nvSpPr>
          <p:cNvPr id="43" name="Seta: Divisa 42">
            <a:hlinkClick r:id="" action="ppaction://hlinkshowjump?jump=nextslide"/>
            <a:extLst>
              <a:ext uri="{FF2B5EF4-FFF2-40B4-BE49-F238E27FC236}">
                <a16:creationId xmlns:a16="http://schemas.microsoft.com/office/drawing/2014/main" id="{9D222A60-DE5F-4656-BD9C-D180AC38A435}"/>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55" name="CaixaDeTexto 54">
            <a:extLst>
              <a:ext uri="{FF2B5EF4-FFF2-40B4-BE49-F238E27FC236}">
                <a16:creationId xmlns:a16="http://schemas.microsoft.com/office/drawing/2014/main" id="{5001633D-6BD4-0C9C-3B42-5A1E1C7EBC69}"/>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9" name="CaixaDeTexto 58">
            <a:extLst>
              <a:ext uri="{FF2B5EF4-FFF2-40B4-BE49-F238E27FC236}">
                <a16:creationId xmlns:a16="http://schemas.microsoft.com/office/drawing/2014/main" id="{5EFBF735-AB20-E1CE-391A-785B02E74563}"/>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87" name="CaixaDeTexto 86">
            <a:extLst>
              <a:ext uri="{FF2B5EF4-FFF2-40B4-BE49-F238E27FC236}">
                <a16:creationId xmlns:a16="http://schemas.microsoft.com/office/drawing/2014/main" id="{161EA6DB-CC4A-2717-83BA-E0ACE5D1E1BF}"/>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88" name="CaixaDeTexto 87">
            <a:extLst>
              <a:ext uri="{FF2B5EF4-FFF2-40B4-BE49-F238E27FC236}">
                <a16:creationId xmlns:a16="http://schemas.microsoft.com/office/drawing/2014/main" id="{AF4DFD42-4D65-DD42-C46B-9530DE9B816D}"/>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89" name="CaixaDeTexto 88">
            <a:extLst>
              <a:ext uri="{FF2B5EF4-FFF2-40B4-BE49-F238E27FC236}">
                <a16:creationId xmlns:a16="http://schemas.microsoft.com/office/drawing/2014/main" id="{32119B23-ABE4-C7A6-EB8B-D87DFE2E1401}"/>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90" name="CaixaDeTexto 89">
            <a:extLst>
              <a:ext uri="{FF2B5EF4-FFF2-40B4-BE49-F238E27FC236}">
                <a16:creationId xmlns:a16="http://schemas.microsoft.com/office/drawing/2014/main" id="{4F296DB8-D3F6-ED9B-AE31-719EDB3A1DFA}"/>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91" name="CaixaDeTexto 90">
            <a:extLst>
              <a:ext uri="{FF2B5EF4-FFF2-40B4-BE49-F238E27FC236}">
                <a16:creationId xmlns:a16="http://schemas.microsoft.com/office/drawing/2014/main" id="{522B92F6-1FED-B98A-D9AD-171EA84B1277}"/>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92" name="CaixaDeTexto 91">
            <a:extLst>
              <a:ext uri="{FF2B5EF4-FFF2-40B4-BE49-F238E27FC236}">
                <a16:creationId xmlns:a16="http://schemas.microsoft.com/office/drawing/2014/main" id="{C8107F2B-B7A1-B346-4E64-946654898BCC}"/>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93" name="CaixaDeTexto 92">
            <a:extLst>
              <a:ext uri="{FF2B5EF4-FFF2-40B4-BE49-F238E27FC236}">
                <a16:creationId xmlns:a16="http://schemas.microsoft.com/office/drawing/2014/main" id="{54E34A9C-E475-6F53-DFCE-2104CEE28908}"/>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94" name="CaixaDeTexto 93">
            <a:extLst>
              <a:ext uri="{FF2B5EF4-FFF2-40B4-BE49-F238E27FC236}">
                <a16:creationId xmlns:a16="http://schemas.microsoft.com/office/drawing/2014/main" id="{748A1268-E0CD-BD46-F57A-FD87349DDA6C}"/>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95" name="Seta: Divisa 94">
            <a:hlinkClick r:id="" action="ppaction://hlinkshowjump?jump=previousslide"/>
            <a:extLst>
              <a:ext uri="{FF2B5EF4-FFF2-40B4-BE49-F238E27FC236}">
                <a16:creationId xmlns:a16="http://schemas.microsoft.com/office/drawing/2014/main" id="{16CA9EAE-57A5-CAB1-CE30-CE5FD161BBEA}"/>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96" name="Conector reto 95">
            <a:extLst>
              <a:ext uri="{FF2B5EF4-FFF2-40B4-BE49-F238E27FC236}">
                <a16:creationId xmlns:a16="http://schemas.microsoft.com/office/drawing/2014/main" id="{E592154A-DF0A-2B95-CE3D-5A760A2B4A2B}"/>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7" name="Conector reto 96">
            <a:extLst>
              <a:ext uri="{FF2B5EF4-FFF2-40B4-BE49-F238E27FC236}">
                <a16:creationId xmlns:a16="http://schemas.microsoft.com/office/drawing/2014/main" id="{CF3D1E9B-AB23-F5E1-B0EF-AAEA2941EF87}"/>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8" name="Conector reto 97">
            <a:extLst>
              <a:ext uri="{FF2B5EF4-FFF2-40B4-BE49-F238E27FC236}">
                <a16:creationId xmlns:a16="http://schemas.microsoft.com/office/drawing/2014/main" id="{6C77741D-E63F-8976-E5DC-865F72753106}"/>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Conector reto 98">
            <a:extLst>
              <a:ext uri="{FF2B5EF4-FFF2-40B4-BE49-F238E27FC236}">
                <a16:creationId xmlns:a16="http://schemas.microsoft.com/office/drawing/2014/main" id="{FA41F1BF-088C-6215-B5DE-6517C97A15AB}"/>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0" name="Conector reto 99">
            <a:extLst>
              <a:ext uri="{FF2B5EF4-FFF2-40B4-BE49-F238E27FC236}">
                <a16:creationId xmlns:a16="http://schemas.microsoft.com/office/drawing/2014/main" id="{C990F82A-69B5-E903-7792-D6F97FE35380}"/>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Conector reto 100">
            <a:extLst>
              <a:ext uri="{FF2B5EF4-FFF2-40B4-BE49-F238E27FC236}">
                <a16:creationId xmlns:a16="http://schemas.microsoft.com/office/drawing/2014/main" id="{AF2636EB-E3F0-285A-27BB-3A0AEBE70569}"/>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Conector reto 102">
            <a:extLst>
              <a:ext uri="{FF2B5EF4-FFF2-40B4-BE49-F238E27FC236}">
                <a16:creationId xmlns:a16="http://schemas.microsoft.com/office/drawing/2014/main" id="{C8534689-721C-07DB-11EA-44DA9728BC0B}"/>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Conector reto 104">
            <a:extLst>
              <a:ext uri="{FF2B5EF4-FFF2-40B4-BE49-F238E27FC236}">
                <a16:creationId xmlns:a16="http://schemas.microsoft.com/office/drawing/2014/main" id="{D255D451-1910-C9F1-6758-5D2313B28B73}"/>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Conector reto 105">
            <a:extLst>
              <a:ext uri="{FF2B5EF4-FFF2-40B4-BE49-F238E27FC236}">
                <a16:creationId xmlns:a16="http://schemas.microsoft.com/office/drawing/2014/main" id="{55ABFCF0-75D1-442A-D4A9-188BC6FFF349}"/>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Conector reto 106">
            <a:extLst>
              <a:ext uri="{FF2B5EF4-FFF2-40B4-BE49-F238E27FC236}">
                <a16:creationId xmlns:a16="http://schemas.microsoft.com/office/drawing/2014/main" id="{BB320217-BEE0-6B2D-CA98-51FE72698281}"/>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08" name="Retângulo: Cantos Arredondados 107">
            <a:extLst>
              <a:ext uri="{FF2B5EF4-FFF2-40B4-BE49-F238E27FC236}">
                <a16:creationId xmlns:a16="http://schemas.microsoft.com/office/drawing/2014/main" id="{8E1AF755-88BC-E5A1-DEB3-1072B0D824C0}"/>
              </a:ext>
            </a:extLst>
          </p:cNvPr>
          <p:cNvSpPr/>
          <p:nvPr/>
        </p:nvSpPr>
        <p:spPr>
          <a:xfrm>
            <a:off x="787292"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9" name="Gráfico 108" descr="Ícone do menu de hambúrguer com preenchimento sólido">
            <a:hlinkClick r:id="rId20" action="ppaction://hlinksldjump"/>
            <a:extLst>
              <a:ext uri="{FF2B5EF4-FFF2-40B4-BE49-F238E27FC236}">
                <a16:creationId xmlns:a16="http://schemas.microsoft.com/office/drawing/2014/main" id="{4D6265D4-8EE6-84A0-E414-4F9EAB287F7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09961" y="623224"/>
            <a:ext cx="212194" cy="212194"/>
          </a:xfrm>
          <a:prstGeom prst="rect">
            <a:avLst/>
          </a:prstGeom>
        </p:spPr>
      </p:pic>
      <p:sp>
        <p:nvSpPr>
          <p:cNvPr id="110" name="CaixaDeTexto 109">
            <a:extLst>
              <a:ext uri="{FF2B5EF4-FFF2-40B4-BE49-F238E27FC236}">
                <a16:creationId xmlns:a16="http://schemas.microsoft.com/office/drawing/2014/main" id="{38CBC8AA-3D3F-B3D9-6CBE-AA165273786E}"/>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111" name="Conector reto 110">
            <a:extLst>
              <a:ext uri="{FF2B5EF4-FFF2-40B4-BE49-F238E27FC236}">
                <a16:creationId xmlns:a16="http://schemas.microsoft.com/office/drawing/2014/main" id="{0A37EA4F-722C-AF99-F703-6C0570EAE8D1}"/>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12" name="Retângulo 111">
            <a:hlinkClick r:id="rId3" action="ppaction://hlinksldjump"/>
            <a:extLst>
              <a:ext uri="{FF2B5EF4-FFF2-40B4-BE49-F238E27FC236}">
                <a16:creationId xmlns:a16="http://schemas.microsoft.com/office/drawing/2014/main" id="{2DDE851E-D8A0-CEBF-4ED9-5675E87126FF}"/>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3" name="Retângulo 112">
            <a:hlinkClick r:id="rId23" action="ppaction://hlinksldjump"/>
            <a:extLst>
              <a:ext uri="{FF2B5EF4-FFF2-40B4-BE49-F238E27FC236}">
                <a16:creationId xmlns:a16="http://schemas.microsoft.com/office/drawing/2014/main" id="{07B3B8EC-428F-125C-D67E-16CC803BFD34}"/>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4" name="Retângulo 113">
            <a:hlinkClick r:id="rId24" action="ppaction://hlinksldjump"/>
            <a:extLst>
              <a:ext uri="{FF2B5EF4-FFF2-40B4-BE49-F238E27FC236}">
                <a16:creationId xmlns:a16="http://schemas.microsoft.com/office/drawing/2014/main" id="{96DA9FCC-CCA3-855A-50D2-9B374C6D8FDF}"/>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5" name="Retângulo 114">
            <a:hlinkClick r:id="rId25" action="ppaction://hlinksldjump"/>
            <a:extLst>
              <a:ext uri="{FF2B5EF4-FFF2-40B4-BE49-F238E27FC236}">
                <a16:creationId xmlns:a16="http://schemas.microsoft.com/office/drawing/2014/main" id="{BFDC387D-D896-22DB-41FC-1A2EBAC71843}"/>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6" name="Retângulo 115">
            <a:hlinkClick r:id="rId26" action="ppaction://hlinksldjump"/>
            <a:extLst>
              <a:ext uri="{FF2B5EF4-FFF2-40B4-BE49-F238E27FC236}">
                <a16:creationId xmlns:a16="http://schemas.microsoft.com/office/drawing/2014/main" id="{2C26794E-C406-4556-0026-F9B587C3413F}"/>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7" name="Retângulo 116">
            <a:hlinkClick r:id="rId27" action="ppaction://hlinksldjump"/>
            <a:extLst>
              <a:ext uri="{FF2B5EF4-FFF2-40B4-BE49-F238E27FC236}">
                <a16:creationId xmlns:a16="http://schemas.microsoft.com/office/drawing/2014/main" id="{819EFF90-B172-9BD1-8F4B-5CA52FBA630E}"/>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8" name="Retângulo 117">
            <a:hlinkClick r:id="rId28" action="ppaction://hlinksldjump"/>
            <a:extLst>
              <a:ext uri="{FF2B5EF4-FFF2-40B4-BE49-F238E27FC236}">
                <a16:creationId xmlns:a16="http://schemas.microsoft.com/office/drawing/2014/main" id="{AC5DFAB4-AEB8-55EC-B544-2143E2043E0C}"/>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9" name="Retângulo 118">
            <a:hlinkClick r:id="rId29" action="ppaction://hlinksldjump"/>
            <a:extLst>
              <a:ext uri="{FF2B5EF4-FFF2-40B4-BE49-F238E27FC236}">
                <a16:creationId xmlns:a16="http://schemas.microsoft.com/office/drawing/2014/main" id="{C4D1571B-EBAF-B60F-B4E0-EB7806FE5322}"/>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Retângulo 119">
            <a:hlinkClick r:id="rId30" action="ppaction://hlinksldjump"/>
            <a:extLst>
              <a:ext uri="{FF2B5EF4-FFF2-40B4-BE49-F238E27FC236}">
                <a16:creationId xmlns:a16="http://schemas.microsoft.com/office/drawing/2014/main" id="{72FF2F75-0260-2046-5636-EF0B883190B3}"/>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Fluxograma: Processo 120">
            <a:hlinkClick r:id="rId31" action="ppaction://hlinksldjump"/>
            <a:extLst>
              <a:ext uri="{FF2B5EF4-FFF2-40B4-BE49-F238E27FC236}">
                <a16:creationId xmlns:a16="http://schemas.microsoft.com/office/drawing/2014/main" id="{4345781B-6D6D-8D77-0FB2-DAB3D821DFCE}"/>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Retângulo 121">
            <a:hlinkClick r:id="rId32" action="ppaction://hlinksldjump"/>
            <a:extLst>
              <a:ext uri="{FF2B5EF4-FFF2-40B4-BE49-F238E27FC236}">
                <a16:creationId xmlns:a16="http://schemas.microsoft.com/office/drawing/2014/main" id="{E661D661-99D9-E40E-0324-73070EE6EB2C}"/>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535251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dirty="0"/>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964586"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NOTAS RELEVANTES</a:t>
            </a:r>
          </a:p>
        </p:txBody>
      </p:sp>
      <p:pic>
        <p:nvPicPr>
          <p:cNvPr id="15" name="Gráfico 14" descr="Área de Transferência com preenchimento sólido">
            <a:hlinkClick r:id="rId3" action="ppaction://hlinksldjump"/>
            <a:extLst>
              <a:ext uri="{FF2B5EF4-FFF2-40B4-BE49-F238E27FC236}">
                <a16:creationId xmlns:a16="http://schemas.microsoft.com/office/drawing/2014/main" id="{B7658E62-13BD-525D-425A-E2A25D451A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3094" y="4360797"/>
            <a:ext cx="985103" cy="985107"/>
          </a:xfrm>
          <a:prstGeom prst="rect">
            <a:avLst/>
          </a:prstGeom>
        </p:spPr>
      </p:pic>
      <p:sp>
        <p:nvSpPr>
          <p:cNvPr id="49" name="Espaço Reservado para Número de Slide 2">
            <a:extLst>
              <a:ext uri="{FF2B5EF4-FFF2-40B4-BE49-F238E27FC236}">
                <a16:creationId xmlns:a16="http://schemas.microsoft.com/office/drawing/2014/main" id="{1194D09D-382B-C262-E431-BE8D36D57121}"/>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5</a:t>
            </a:fld>
            <a:endParaRPr lang="pt-BR" sz="800" dirty="0">
              <a:solidFill>
                <a:srgbClr val="156082"/>
              </a:solidFill>
            </a:endParaRPr>
          </a:p>
        </p:txBody>
      </p:sp>
      <p:pic>
        <p:nvPicPr>
          <p:cNvPr id="50" name="Imagem 49">
            <a:extLst>
              <a:ext uri="{FF2B5EF4-FFF2-40B4-BE49-F238E27FC236}">
                <a16:creationId xmlns:a16="http://schemas.microsoft.com/office/drawing/2014/main" id="{E140A56E-6716-9E25-1487-2A8562D3BF41}"/>
              </a:ext>
            </a:extLst>
          </p:cNvPr>
          <p:cNvPicPr>
            <a:picLocks noChangeAspect="1"/>
          </p:cNvPicPr>
          <p:nvPr/>
        </p:nvPicPr>
        <p:blipFill>
          <a:blip r:embed="rId6"/>
          <a:stretch>
            <a:fillRect/>
          </a:stretch>
        </p:blipFill>
        <p:spPr>
          <a:xfrm>
            <a:off x="6297262" y="10458960"/>
            <a:ext cx="827741" cy="202771"/>
          </a:xfrm>
          <a:prstGeom prst="rect">
            <a:avLst/>
          </a:prstGeom>
        </p:spPr>
      </p:pic>
      <p:sp>
        <p:nvSpPr>
          <p:cNvPr id="20" name="Retângulo 19">
            <a:extLst>
              <a:ext uri="{FF2B5EF4-FFF2-40B4-BE49-F238E27FC236}">
                <a16:creationId xmlns:a16="http://schemas.microsoft.com/office/drawing/2014/main" id="{2543BED3-5499-3C68-FC0E-C5B96DDB5095}"/>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AC75A460-CD56-3E9B-84B6-A5E32616C29A}"/>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Seta: Divisa 24">
            <a:hlinkClick r:id="" action="ppaction://hlinkshowjump?jump=previousslide"/>
            <a:extLst>
              <a:ext uri="{FF2B5EF4-FFF2-40B4-BE49-F238E27FC236}">
                <a16:creationId xmlns:a16="http://schemas.microsoft.com/office/drawing/2014/main" id="{CB0C5150-F961-6F3F-72B3-A449BED33E72}"/>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8" name="Gráfico 27" descr="Ícone do menu de hambúrguer com preenchimento sólido">
            <a:hlinkClick r:id="rId7" action="ppaction://hlinksldjump"/>
            <a:extLst>
              <a:ext uri="{FF2B5EF4-FFF2-40B4-BE49-F238E27FC236}">
                <a16:creationId xmlns:a16="http://schemas.microsoft.com/office/drawing/2014/main" id="{E4EFB94C-4452-192E-60F6-FA71906AF9F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107412"/>
            <a:ext cx="212194" cy="212194"/>
          </a:xfrm>
          <a:prstGeom prst="rect">
            <a:avLst/>
          </a:prstGeom>
        </p:spPr>
      </p:pic>
      <p:sp>
        <p:nvSpPr>
          <p:cNvPr id="29" name="CaixaDeTexto 28">
            <a:extLst>
              <a:ext uri="{FF2B5EF4-FFF2-40B4-BE49-F238E27FC236}">
                <a16:creationId xmlns:a16="http://schemas.microsoft.com/office/drawing/2014/main" id="{A0C86DAD-4D66-519A-B28A-786F620EFEA0}"/>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7" name="CaixaDeTexto 46">
            <a:extLst>
              <a:ext uri="{FF2B5EF4-FFF2-40B4-BE49-F238E27FC236}">
                <a16:creationId xmlns:a16="http://schemas.microsoft.com/office/drawing/2014/main" id="{04EB734C-6350-C750-4D0B-9F15BC59AF8B}"/>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1" name="CaixaDeTexto 50">
            <a:extLst>
              <a:ext uri="{FF2B5EF4-FFF2-40B4-BE49-F238E27FC236}">
                <a16:creationId xmlns:a16="http://schemas.microsoft.com/office/drawing/2014/main" id="{70085FC3-50AC-AE9B-ED39-FFD5D32B9759}"/>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2" name="CaixaDeTexto 51">
            <a:extLst>
              <a:ext uri="{FF2B5EF4-FFF2-40B4-BE49-F238E27FC236}">
                <a16:creationId xmlns:a16="http://schemas.microsoft.com/office/drawing/2014/main" id="{E2F0ADE8-0570-9602-9F71-177DF677E135}"/>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3" name="CaixaDeTexto 52">
            <a:extLst>
              <a:ext uri="{FF2B5EF4-FFF2-40B4-BE49-F238E27FC236}">
                <a16:creationId xmlns:a16="http://schemas.microsoft.com/office/drawing/2014/main" id="{BB3FCD69-3407-4556-D562-470045AABC09}"/>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4" name="CaixaDeTexto 53">
            <a:extLst>
              <a:ext uri="{FF2B5EF4-FFF2-40B4-BE49-F238E27FC236}">
                <a16:creationId xmlns:a16="http://schemas.microsoft.com/office/drawing/2014/main" id="{25BB73E4-872A-A9C4-5E34-BD1531663683}"/>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5" name="CaixaDeTexto 54">
            <a:extLst>
              <a:ext uri="{FF2B5EF4-FFF2-40B4-BE49-F238E27FC236}">
                <a16:creationId xmlns:a16="http://schemas.microsoft.com/office/drawing/2014/main" id="{42D1A58D-40A4-287E-426E-183AC0B267E2}"/>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6" name="CaixaDeTexto 55">
            <a:extLst>
              <a:ext uri="{FF2B5EF4-FFF2-40B4-BE49-F238E27FC236}">
                <a16:creationId xmlns:a16="http://schemas.microsoft.com/office/drawing/2014/main" id="{77AF9748-5789-1A95-6CFB-8741992B0CB2}"/>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7" name="CaixaDeTexto 56">
            <a:extLst>
              <a:ext uri="{FF2B5EF4-FFF2-40B4-BE49-F238E27FC236}">
                <a16:creationId xmlns:a16="http://schemas.microsoft.com/office/drawing/2014/main" id="{3C12DF8A-1FF0-88F0-98E5-B1DC2BCAB328}"/>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8" name="CaixaDeTexto 57">
            <a:extLst>
              <a:ext uri="{FF2B5EF4-FFF2-40B4-BE49-F238E27FC236}">
                <a16:creationId xmlns:a16="http://schemas.microsoft.com/office/drawing/2014/main" id="{FF368F4A-38BC-A860-48FF-A172B4DACB97}"/>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59" name="Conector reto 58">
            <a:extLst>
              <a:ext uri="{FF2B5EF4-FFF2-40B4-BE49-F238E27FC236}">
                <a16:creationId xmlns:a16="http://schemas.microsoft.com/office/drawing/2014/main" id="{FF5BD88C-73B4-90AB-300F-3095B8FAD275}"/>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B98719EE-293D-9DCF-C07E-F2B915631A6A}"/>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C2F12514-B814-10EC-AF77-3F47D5ED74B4}"/>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920763B6-8AF2-5808-1E4E-EE51CD964E73}"/>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419B9E70-72D5-D99B-E62E-42B77ABB5D53}"/>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22199A7D-77BE-8E2E-23DA-716536DFE1B3}"/>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7D759D8A-02B8-2A94-E843-A023463BA0F1}"/>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44B6CE7E-EDD0-A3D3-D8DB-5FAF2430B389}"/>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FC9B97F4-AE8B-62FE-502E-F44CA7A1CDEB}"/>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93BDE172-0FC1-666B-5BDF-89EDA4779138}"/>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CaixaDeTexto 68">
            <a:extLst>
              <a:ext uri="{FF2B5EF4-FFF2-40B4-BE49-F238E27FC236}">
                <a16:creationId xmlns:a16="http://schemas.microsoft.com/office/drawing/2014/main" id="{B7A998B6-B907-1BD4-ED8F-FBA638A40DF9}"/>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0" name="Conector reto 69">
            <a:extLst>
              <a:ext uri="{FF2B5EF4-FFF2-40B4-BE49-F238E27FC236}">
                <a16:creationId xmlns:a16="http://schemas.microsoft.com/office/drawing/2014/main" id="{B30315D8-500E-FDB7-3DE9-32FDBA3B9384}"/>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Retângulo 70">
            <a:hlinkClick r:id="rId10" action="ppaction://hlinksldjump"/>
            <a:extLst>
              <a:ext uri="{FF2B5EF4-FFF2-40B4-BE49-F238E27FC236}">
                <a16:creationId xmlns:a16="http://schemas.microsoft.com/office/drawing/2014/main" id="{7B930CAB-B253-86B4-41E8-0660B0C85DB8}"/>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3" action="ppaction://hlinksldjump"/>
            <a:extLst>
              <a:ext uri="{FF2B5EF4-FFF2-40B4-BE49-F238E27FC236}">
                <a16:creationId xmlns:a16="http://schemas.microsoft.com/office/drawing/2014/main" id="{7C86F0F7-E694-94D8-2ADC-64E8150B61C5}"/>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1" action="ppaction://hlinksldjump"/>
            <a:extLst>
              <a:ext uri="{FF2B5EF4-FFF2-40B4-BE49-F238E27FC236}">
                <a16:creationId xmlns:a16="http://schemas.microsoft.com/office/drawing/2014/main" id="{7597847D-4F72-3B7E-71D2-8634195527B5}"/>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2" action="ppaction://hlinksldjump"/>
            <a:extLst>
              <a:ext uri="{FF2B5EF4-FFF2-40B4-BE49-F238E27FC236}">
                <a16:creationId xmlns:a16="http://schemas.microsoft.com/office/drawing/2014/main" id="{755E470E-F6AF-4B41-DFAD-47FF9A4DD6D8}"/>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3" action="ppaction://hlinksldjump"/>
            <a:extLst>
              <a:ext uri="{FF2B5EF4-FFF2-40B4-BE49-F238E27FC236}">
                <a16:creationId xmlns:a16="http://schemas.microsoft.com/office/drawing/2014/main" id="{A2294C3E-2E35-F133-84D6-F4F354DB8494}"/>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4" action="ppaction://hlinksldjump"/>
            <a:extLst>
              <a:ext uri="{FF2B5EF4-FFF2-40B4-BE49-F238E27FC236}">
                <a16:creationId xmlns:a16="http://schemas.microsoft.com/office/drawing/2014/main" id="{957684F6-735E-B5D9-9A36-9A947B336161}"/>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5" action="ppaction://hlinksldjump"/>
            <a:extLst>
              <a:ext uri="{FF2B5EF4-FFF2-40B4-BE49-F238E27FC236}">
                <a16:creationId xmlns:a16="http://schemas.microsoft.com/office/drawing/2014/main" id="{6A8A1B00-ED10-9CB6-D0FB-ABFCCF5B70D8}"/>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6" action="ppaction://hlinksldjump"/>
            <a:extLst>
              <a:ext uri="{FF2B5EF4-FFF2-40B4-BE49-F238E27FC236}">
                <a16:creationId xmlns:a16="http://schemas.microsoft.com/office/drawing/2014/main" id="{8A2A5F6A-12A8-559E-732D-D8F5DE6FBD50}"/>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7" action="ppaction://hlinksldjump"/>
            <a:extLst>
              <a:ext uri="{FF2B5EF4-FFF2-40B4-BE49-F238E27FC236}">
                <a16:creationId xmlns:a16="http://schemas.microsoft.com/office/drawing/2014/main" id="{26AE8998-35B9-7A22-E22B-0A9709BF775A}"/>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8" action="ppaction://hlinksldjump"/>
            <a:extLst>
              <a:ext uri="{FF2B5EF4-FFF2-40B4-BE49-F238E27FC236}">
                <a16:creationId xmlns:a16="http://schemas.microsoft.com/office/drawing/2014/main" id="{6950EFB9-D179-E7F6-760F-D72A426345BE}"/>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9" action="ppaction://hlinksldjump"/>
            <a:extLst>
              <a:ext uri="{FF2B5EF4-FFF2-40B4-BE49-F238E27FC236}">
                <a16:creationId xmlns:a16="http://schemas.microsoft.com/office/drawing/2014/main" id="{D94F93C8-CC32-F328-8460-72F9BA7C8A71}"/>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Cantos Arredondados 81">
            <a:extLst>
              <a:ext uri="{FF2B5EF4-FFF2-40B4-BE49-F238E27FC236}">
                <a16:creationId xmlns:a16="http://schemas.microsoft.com/office/drawing/2014/main" id="{963136FB-0E54-DE32-84C3-FDC7D5DAC521}"/>
              </a:ext>
            </a:extLst>
          </p:cNvPr>
          <p:cNvSpPr/>
          <p:nvPr/>
        </p:nvSpPr>
        <p:spPr>
          <a:xfrm>
            <a:off x="1455503" y="359490"/>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30338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6</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E29BEEDC-0343-9668-1F98-123939D23342}"/>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NOTAS RELEVANTES</a:t>
            </a:r>
          </a:p>
        </p:txBody>
      </p:sp>
      <p:sp>
        <p:nvSpPr>
          <p:cNvPr id="9" name="Google Shape;1078;p39">
            <a:extLst>
              <a:ext uri="{FF2B5EF4-FFF2-40B4-BE49-F238E27FC236}">
                <a16:creationId xmlns:a16="http://schemas.microsoft.com/office/drawing/2014/main" id="{2ECCC355-C9CF-B750-C921-DB11AB29FB60}"/>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Área de Transferência com preenchimento sólido">
            <a:hlinkClick r:id="rId3" action="ppaction://hlinksldjump"/>
            <a:extLst>
              <a:ext uri="{FF2B5EF4-FFF2-40B4-BE49-F238E27FC236}">
                <a16:creationId xmlns:a16="http://schemas.microsoft.com/office/drawing/2014/main" id="{4268F95F-E789-8F07-E138-6D59D5C052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207" y="136143"/>
            <a:ext cx="271701" cy="271701"/>
          </a:xfrm>
          <a:prstGeom prst="rect">
            <a:avLst/>
          </a:prstGeom>
        </p:spPr>
      </p:pic>
      <p:sp>
        <p:nvSpPr>
          <p:cNvPr id="2" name="Retângulo: Cantos Arredondados 1">
            <a:extLst>
              <a:ext uri="{FF2B5EF4-FFF2-40B4-BE49-F238E27FC236}">
                <a16:creationId xmlns:a16="http://schemas.microsoft.com/office/drawing/2014/main" id="{CB425546-E1E2-5D72-8D0C-7EAF6F62B8D6}"/>
              </a:ext>
            </a:extLst>
          </p:cNvPr>
          <p:cNvSpPr/>
          <p:nvPr/>
        </p:nvSpPr>
        <p:spPr>
          <a:xfrm>
            <a:off x="292446" y="1242616"/>
            <a:ext cx="6945970" cy="8573895"/>
          </a:xfrm>
          <a:prstGeom prst="roundRect">
            <a:avLst>
              <a:gd name="adj" fmla="val 270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Texto 4">
            <a:extLst>
              <a:ext uri="{FF2B5EF4-FFF2-40B4-BE49-F238E27FC236}">
                <a16:creationId xmlns:a16="http://schemas.microsoft.com/office/drawing/2014/main" id="{6556C148-EEEE-053F-78BD-06DE3F6F57BB}"/>
              </a:ext>
            </a:extLst>
          </p:cNvPr>
          <p:cNvSpPr txBox="1">
            <a:spLocks/>
          </p:cNvSpPr>
          <p:nvPr/>
        </p:nvSpPr>
        <p:spPr>
          <a:xfrm>
            <a:off x="373394" y="1404206"/>
            <a:ext cx="6654532" cy="8390325"/>
          </a:xfrm>
          <a:prstGeom prst="rect">
            <a:avLst/>
          </a:prstGeom>
        </p:spPr>
        <p:txBody>
          <a:bodyPr vert="horz" lIns="91440" tIns="45720" rIns="91440" bIns="45720" rtlCol="0">
            <a:normAutofit/>
          </a:bodyPr>
          <a:lstStyle>
            <a:lvl1pPr marL="0" indent="0" algn="l" defTabSz="755934" rtl="0" eaLnBrk="1" latinLnBrk="0" hangingPunct="1">
              <a:lnSpc>
                <a:spcPct val="100000"/>
              </a:lnSpc>
              <a:spcBef>
                <a:spcPts val="0"/>
              </a:spcBef>
              <a:buFont typeface="Arial" panose="020B0604020202020204" pitchFamily="34" charset="0"/>
              <a:buNone/>
              <a:defRPr sz="1000" b="0" kern="1200">
                <a:solidFill>
                  <a:srgbClr val="214D6E"/>
                </a:solidFill>
                <a:latin typeface="Franklin Gothic Medium" panose="020B0603020102020204" pitchFamily="34" charset="0"/>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800" kern="1200">
                <a:solidFill>
                  <a:schemeClr val="tx1"/>
                </a:solidFill>
                <a:latin typeface="Franklin Gothic Medium" panose="020B0603020102020204" pitchFamily="34" charset="0"/>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R="328295" algn="just" defTabSz="457200">
              <a:spcAft>
                <a:spcPts val="1000"/>
              </a:spcAft>
            </a:pPr>
            <a:r>
              <a:rPr lang="pt-BR" dirty="0">
                <a:solidFill>
                  <a:schemeClr val="tx2">
                    <a:lumMod val="90000"/>
                    <a:lumOff val="10000"/>
                  </a:schemeClr>
                </a:solidFill>
                <a:latin typeface="+mn-lt"/>
              </a:rPr>
              <a:t>Em consonância com o disposto na alínea “c”, inciso II, do artigo 22 da Lei nº 11.101/2005, submetemos à apreciação de Vossa Excelência, nosso Relatório Mensal de Atividades (“RMA”), da sociedade empresarial DIGEX AIRCRAFT MAINTENANCE SA, denominada “DIGEX” ou “Recuperanda”.</a:t>
            </a:r>
          </a:p>
          <a:p>
            <a:pPr marR="328295" algn="just" defTabSz="457200">
              <a:spcAft>
                <a:spcPts val="1000"/>
              </a:spcAft>
            </a:pPr>
            <a:r>
              <a:rPr lang="pt-BR" dirty="0">
                <a:solidFill>
                  <a:schemeClr val="tx2">
                    <a:lumMod val="90000"/>
                    <a:lumOff val="10000"/>
                  </a:schemeClr>
                </a:solidFill>
                <a:latin typeface="+mn-lt"/>
              </a:rPr>
              <a:t>O relatório a seguir foi elaborado mediante procedimentos analíticos e discussões com a Administração da Recuperanda, com base nas demonstrações financeiras não auditadas, assim como os relatórios gerenciais referentes ao período de dezembro de 2023 a abril de 2024.</a:t>
            </a:r>
          </a:p>
          <a:p>
            <a:pPr marR="328295" algn="just" defTabSz="457200">
              <a:spcAft>
                <a:spcPts val="1000"/>
              </a:spcAft>
            </a:pPr>
            <a:r>
              <a:rPr lang="pt-BR" dirty="0">
                <a:solidFill>
                  <a:schemeClr val="tx2">
                    <a:lumMod val="90000"/>
                    <a:lumOff val="10000"/>
                  </a:schemeClr>
                </a:solidFill>
                <a:latin typeface="+mn-lt"/>
              </a:rPr>
              <a:t>Além disso, foram analisados os relatórios de controle fornecidos pela Recuperanda.</a:t>
            </a:r>
          </a:p>
          <a:p>
            <a:pPr marR="328295" algn="just" defTabSz="457200">
              <a:spcAft>
                <a:spcPts val="1000"/>
              </a:spcAft>
            </a:pPr>
            <a:r>
              <a:rPr lang="pt-BR" dirty="0">
                <a:solidFill>
                  <a:schemeClr val="tx2">
                    <a:lumMod val="90000"/>
                    <a:lumOff val="10000"/>
                  </a:schemeClr>
                </a:solidFill>
                <a:latin typeface="+mn-lt"/>
              </a:rPr>
              <a:t>Desta forma, o objetivo deste relatório é informar ao Douto Juízo a atual situação financeira da Recuperanda, bem como das operações relevantes por elas efetuadas, com base na documentação disponibilizada pela sociedade empresária.</a:t>
            </a:r>
          </a:p>
          <a:p>
            <a:pPr marR="328295" algn="just" defTabSz="457200">
              <a:spcAft>
                <a:spcPts val="1000"/>
              </a:spcAft>
            </a:pPr>
            <a:r>
              <a:rPr lang="pt-BR" dirty="0">
                <a:solidFill>
                  <a:schemeClr val="tx2">
                    <a:lumMod val="90000"/>
                    <a:lumOff val="10000"/>
                  </a:schemeClr>
                </a:solidFill>
                <a:latin typeface="+mn-lt"/>
              </a:rPr>
              <a:t>Sendo assim, os relatórios mensais poderão trazer, além das atualizações necessárias, outras informações que sejam relevantes para suportar o processo em andamento.</a:t>
            </a:r>
          </a:p>
          <a:p>
            <a:pPr marR="328295" algn="just" defTabSz="457200">
              <a:spcAft>
                <a:spcPts val="1000"/>
              </a:spcAft>
            </a:pPr>
            <a:r>
              <a:rPr lang="pt-BR" dirty="0">
                <a:solidFill>
                  <a:schemeClr val="tx2">
                    <a:lumMod val="90000"/>
                    <a:lumOff val="10000"/>
                  </a:schemeClr>
                </a:solidFill>
                <a:latin typeface="+mn-lt"/>
              </a:rPr>
              <a:t>Importante ressaltar que a Recuperanda é a responsável pelo fornecimento das informações sobre as atividades contempladas no presente relatório, inclusive sob as penas do art. 171, da Lei n° 11.101/2005.</a:t>
            </a:r>
          </a:p>
          <a:p>
            <a:pPr marR="328295" algn="just" defTabSz="457200">
              <a:spcAft>
                <a:spcPts val="1000"/>
              </a:spcAft>
            </a:pPr>
            <a:r>
              <a:rPr lang="pt-BR" dirty="0">
                <a:solidFill>
                  <a:schemeClr val="tx2">
                    <a:lumMod val="90000"/>
                    <a:lumOff val="10000"/>
                  </a:schemeClr>
                </a:solidFill>
                <a:latin typeface="+mn-lt"/>
              </a:rPr>
              <a:t>Finalmente, apreciamos a oportunidade de assessorar Vossa Excelência neste processo. Caso necessite de maiores esclarecimentos acerca das informações contidas no relatório ou outras informações adicionais, teremos prazer em estender nossos trabalhos conforme Vossa Excelência julgar necessário.</a:t>
            </a:r>
          </a:p>
          <a:p>
            <a:pPr marR="328295" algn="just" defTabSz="457200">
              <a:spcAft>
                <a:spcPts val="1000"/>
              </a:spcAft>
            </a:pPr>
            <a:endParaRPr lang="pt-BR" dirty="0">
              <a:solidFill>
                <a:schemeClr val="tx2">
                  <a:lumMod val="90000"/>
                  <a:lumOff val="10000"/>
                </a:schemeClr>
              </a:solidFill>
              <a:latin typeface="+mn-lt"/>
            </a:endParaRPr>
          </a:p>
          <a:p>
            <a:pPr marR="328295" algn="just" defTabSz="457200">
              <a:spcAft>
                <a:spcPts val="1000"/>
              </a:spcAft>
            </a:pPr>
            <a:r>
              <a:rPr lang="pt-BR" dirty="0">
                <a:solidFill>
                  <a:schemeClr val="tx2">
                    <a:lumMod val="90000"/>
                    <a:lumOff val="10000"/>
                  </a:schemeClr>
                </a:solidFill>
                <a:latin typeface="+mn-lt"/>
              </a:rPr>
              <a:t>Atenciosamente,</a:t>
            </a: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r>
              <a:rPr lang="pt-BR"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CONAJUD</a:t>
            </a:r>
          </a:p>
          <a:p>
            <a:pPr marR="328295" algn="just"/>
            <a:r>
              <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Administrador Judicial</a:t>
            </a:r>
          </a:p>
          <a:p>
            <a:pPr marR="328295" algn="just"/>
            <a:r>
              <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Bruna Oliveira Santos</a:t>
            </a:r>
          </a:p>
          <a:p>
            <a:pPr marR="328295" algn="just"/>
            <a:r>
              <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OAB/SP nº 351.366</a:t>
            </a:r>
          </a:p>
          <a:p>
            <a:pPr marL="12700" marR="328295" algn="just">
              <a:spcAft>
                <a:spcPts val="1000"/>
              </a:spcAft>
            </a:pPr>
            <a:endParaRPr lang="pt-BR" b="1" dirty="0">
              <a:solidFill>
                <a:schemeClr val="accent1">
                  <a:lumMod val="50000"/>
                </a:schemeClr>
              </a:solidFill>
            </a:endParaRPr>
          </a:p>
          <a:p>
            <a:endParaRPr lang="pt-BR" dirty="0"/>
          </a:p>
        </p:txBody>
      </p:sp>
      <p:sp>
        <p:nvSpPr>
          <p:cNvPr id="20" name="Seta: Divisa 19">
            <a:hlinkClick r:id="" action="ppaction://hlinkshowjump?jump=nextslide"/>
            <a:extLst>
              <a:ext uri="{FF2B5EF4-FFF2-40B4-BE49-F238E27FC236}">
                <a16:creationId xmlns:a16="http://schemas.microsoft.com/office/drawing/2014/main" id="{CC3CE0AC-097F-C6DF-51F4-AFA72576F45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CaixaDeTexto 20">
            <a:extLst>
              <a:ext uri="{FF2B5EF4-FFF2-40B4-BE49-F238E27FC236}">
                <a16:creationId xmlns:a16="http://schemas.microsoft.com/office/drawing/2014/main" id="{BDD3CED7-1E0D-BF68-B9FC-411C05527B91}"/>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3" name="CaixaDeTexto 22">
            <a:extLst>
              <a:ext uri="{FF2B5EF4-FFF2-40B4-BE49-F238E27FC236}">
                <a16:creationId xmlns:a16="http://schemas.microsoft.com/office/drawing/2014/main" id="{3A964CF6-2376-3805-F5F0-F2194321BFD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4" name="CaixaDeTexto 23">
            <a:extLst>
              <a:ext uri="{FF2B5EF4-FFF2-40B4-BE49-F238E27FC236}">
                <a16:creationId xmlns:a16="http://schemas.microsoft.com/office/drawing/2014/main" id="{ABE6CC82-BA53-0704-E998-881B09B36D2D}"/>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5" name="CaixaDeTexto 24">
            <a:extLst>
              <a:ext uri="{FF2B5EF4-FFF2-40B4-BE49-F238E27FC236}">
                <a16:creationId xmlns:a16="http://schemas.microsoft.com/office/drawing/2014/main" id="{CC30C405-41E0-6001-8DEE-A7A424EBAA02}"/>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6" name="CaixaDeTexto 25">
            <a:extLst>
              <a:ext uri="{FF2B5EF4-FFF2-40B4-BE49-F238E27FC236}">
                <a16:creationId xmlns:a16="http://schemas.microsoft.com/office/drawing/2014/main" id="{38AB8DF4-8E63-8BBF-7B6C-8B20D9DB7317}"/>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7" name="CaixaDeTexto 26">
            <a:extLst>
              <a:ext uri="{FF2B5EF4-FFF2-40B4-BE49-F238E27FC236}">
                <a16:creationId xmlns:a16="http://schemas.microsoft.com/office/drawing/2014/main" id="{DD097530-8E88-14C1-67EF-BB8E345E0282}"/>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28" name="CaixaDeTexto 27">
            <a:extLst>
              <a:ext uri="{FF2B5EF4-FFF2-40B4-BE49-F238E27FC236}">
                <a16:creationId xmlns:a16="http://schemas.microsoft.com/office/drawing/2014/main" id="{42B2A3B7-17D0-759B-0F0D-DB321CF2F7B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29" name="CaixaDeTexto 28">
            <a:extLst>
              <a:ext uri="{FF2B5EF4-FFF2-40B4-BE49-F238E27FC236}">
                <a16:creationId xmlns:a16="http://schemas.microsoft.com/office/drawing/2014/main" id="{1596838A-CB6E-F20A-1D73-91DAA3F4927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41" name="CaixaDeTexto 40">
            <a:extLst>
              <a:ext uri="{FF2B5EF4-FFF2-40B4-BE49-F238E27FC236}">
                <a16:creationId xmlns:a16="http://schemas.microsoft.com/office/drawing/2014/main" id="{26761565-2AFF-5FCB-6063-AE3383A5C6CC}"/>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43" name="CaixaDeTexto 42">
            <a:extLst>
              <a:ext uri="{FF2B5EF4-FFF2-40B4-BE49-F238E27FC236}">
                <a16:creationId xmlns:a16="http://schemas.microsoft.com/office/drawing/2014/main" id="{4726CA1B-50C5-DBA4-31A0-B0305E5AC579}"/>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3" name="Seta: Divisa 52">
            <a:hlinkClick r:id="" action="ppaction://hlinkshowjump?jump=previousslide"/>
            <a:extLst>
              <a:ext uri="{FF2B5EF4-FFF2-40B4-BE49-F238E27FC236}">
                <a16:creationId xmlns:a16="http://schemas.microsoft.com/office/drawing/2014/main" id="{B2BC174C-FB59-37AB-904A-39F32E1EE26B}"/>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55" name="Conector reto 54">
            <a:extLst>
              <a:ext uri="{FF2B5EF4-FFF2-40B4-BE49-F238E27FC236}">
                <a16:creationId xmlns:a16="http://schemas.microsoft.com/office/drawing/2014/main" id="{B1B7361B-5FDC-818D-8414-9508CC1EA4F3}"/>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88A25F65-1B28-674F-FD01-7BE9CD31CFA7}"/>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98A1339D-98C7-AD76-F203-38A90F62CE4F}"/>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5A0FD8A1-0D15-4F32-7457-CA86B8735437}"/>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6ABADCCB-D215-EAED-30AA-9D0F08965589}"/>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051155F9-B434-5C4A-6759-FA56109DFD46}"/>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C6F29F56-3738-88C6-E061-EDA3E8CDB3BE}"/>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A11B04E4-528B-5F4F-6300-9766A71E2BC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B99FC23B-07DA-ED80-1387-1018813B2EB5}"/>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8D56AC2E-F478-24E1-0665-C6F286F0AF2E}"/>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8" name="Retângulo: Cantos Arredondados 67">
            <a:extLst>
              <a:ext uri="{FF2B5EF4-FFF2-40B4-BE49-F238E27FC236}">
                <a16:creationId xmlns:a16="http://schemas.microsoft.com/office/drawing/2014/main" id="{5BE0B2E3-1D0E-EEDD-FDA3-F964DBAC50D8}"/>
              </a:ext>
            </a:extLst>
          </p:cNvPr>
          <p:cNvSpPr/>
          <p:nvPr/>
        </p:nvSpPr>
        <p:spPr>
          <a:xfrm>
            <a:off x="1455507"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9" name="Gráfico 68" descr="Ícone do menu de hambúrguer com preenchimento sólido">
            <a:hlinkClick r:id="rId6" action="ppaction://hlinksldjump"/>
            <a:extLst>
              <a:ext uri="{FF2B5EF4-FFF2-40B4-BE49-F238E27FC236}">
                <a16:creationId xmlns:a16="http://schemas.microsoft.com/office/drawing/2014/main" id="{6083D621-C1BE-7997-BDB0-80A66A048E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0" name="CaixaDeTexto 69">
            <a:extLst>
              <a:ext uri="{FF2B5EF4-FFF2-40B4-BE49-F238E27FC236}">
                <a16:creationId xmlns:a16="http://schemas.microsoft.com/office/drawing/2014/main" id="{C757263A-714D-D316-FB0D-987251682DAC}"/>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2D87061F-EECB-426F-E7B4-F3034A6307EE}"/>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9" action="ppaction://hlinksldjump"/>
            <a:extLst>
              <a:ext uri="{FF2B5EF4-FFF2-40B4-BE49-F238E27FC236}">
                <a16:creationId xmlns:a16="http://schemas.microsoft.com/office/drawing/2014/main" id="{5B290D4A-54C6-0604-BF24-442F1B0FE81D}"/>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0" action="ppaction://hlinksldjump"/>
            <a:extLst>
              <a:ext uri="{FF2B5EF4-FFF2-40B4-BE49-F238E27FC236}">
                <a16:creationId xmlns:a16="http://schemas.microsoft.com/office/drawing/2014/main" id="{19A8FB72-B794-B3BF-4CA3-2E9FE8693958}"/>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5EDF33CA-F66D-331C-F692-FD0EB3A69D07}"/>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FEE2D457-702A-2CB5-9D48-A673465ED51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6A39C7BD-C0B0-1047-1939-2A0FD0D76C18}"/>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826EB634-10D0-CB42-6031-8CE830133066}"/>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0F422A39-D1D5-9E7E-A914-35BE9EB20AB0}"/>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2EEE8EE9-5CBF-CEBE-ED09-33BAD0C0801E}"/>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0E324D4D-E9CC-C317-1A7B-F9F0BEFD0B3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7BE0054E-DECC-CE00-CB85-2F7B690A25A9}"/>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4BA914F5-1F67-9DC1-17E7-200153EA6D22}"/>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63970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7</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E29BEEDC-0343-9668-1F98-123939D23342}"/>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NOTAS RELEVANTES</a:t>
            </a:r>
          </a:p>
        </p:txBody>
      </p:sp>
      <p:sp>
        <p:nvSpPr>
          <p:cNvPr id="9" name="Google Shape;1078;p39">
            <a:extLst>
              <a:ext uri="{FF2B5EF4-FFF2-40B4-BE49-F238E27FC236}">
                <a16:creationId xmlns:a16="http://schemas.microsoft.com/office/drawing/2014/main" id="{2ECCC355-C9CF-B750-C921-DB11AB29FB60}"/>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Área de Transferência com preenchimento sólido">
            <a:hlinkClick r:id="rId3" action="ppaction://hlinksldjump"/>
            <a:extLst>
              <a:ext uri="{FF2B5EF4-FFF2-40B4-BE49-F238E27FC236}">
                <a16:creationId xmlns:a16="http://schemas.microsoft.com/office/drawing/2014/main" id="{4268F95F-E789-8F07-E138-6D59D5C052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207" y="136143"/>
            <a:ext cx="271701" cy="271701"/>
          </a:xfrm>
          <a:prstGeom prst="rect">
            <a:avLst/>
          </a:prstGeom>
        </p:spPr>
      </p:pic>
      <p:sp>
        <p:nvSpPr>
          <p:cNvPr id="2" name="Retângulo: Cantos Arredondados 1">
            <a:extLst>
              <a:ext uri="{FF2B5EF4-FFF2-40B4-BE49-F238E27FC236}">
                <a16:creationId xmlns:a16="http://schemas.microsoft.com/office/drawing/2014/main" id="{23AAA6E3-9344-A943-6410-24FEC9B4A227}"/>
              </a:ext>
            </a:extLst>
          </p:cNvPr>
          <p:cNvSpPr/>
          <p:nvPr/>
        </p:nvSpPr>
        <p:spPr>
          <a:xfrm>
            <a:off x="292446" y="1242616"/>
            <a:ext cx="6945970" cy="8573895"/>
          </a:xfrm>
          <a:prstGeom prst="roundRect">
            <a:avLst>
              <a:gd name="adj" fmla="val 270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Texto 4">
            <a:extLst>
              <a:ext uri="{FF2B5EF4-FFF2-40B4-BE49-F238E27FC236}">
                <a16:creationId xmlns:a16="http://schemas.microsoft.com/office/drawing/2014/main" id="{5F13B208-C08B-DCFB-03D0-0A23EC685C4A}"/>
              </a:ext>
            </a:extLst>
          </p:cNvPr>
          <p:cNvSpPr txBox="1">
            <a:spLocks/>
          </p:cNvSpPr>
          <p:nvPr/>
        </p:nvSpPr>
        <p:spPr>
          <a:xfrm>
            <a:off x="519113" y="1414463"/>
            <a:ext cx="6521450" cy="8109099"/>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41300" marR="328295" indent="-228600" algn="just">
              <a:spcAft>
                <a:spcPts val="1000"/>
              </a:spcAft>
              <a:buFont typeface="Arial" panose="020B0604020202020204" pitchFamily="34" charset="0"/>
              <a:buAutoNum type="arabicPeriod"/>
            </a:pPr>
            <a:r>
              <a:rPr lang="pt-BR" sz="1050" dirty="0">
                <a:solidFill>
                  <a:schemeClr val="tx2">
                    <a:lumMod val="90000"/>
                    <a:lumOff val="10000"/>
                  </a:schemeClr>
                </a:solidFill>
              </a:rPr>
              <a:t>Há litisconsórcio ativo?</a:t>
            </a:r>
          </a:p>
          <a:p>
            <a:pPr marL="12700" marR="328295" algn="just">
              <a:spcAft>
                <a:spcPts val="1000"/>
              </a:spcAft>
            </a:pPr>
            <a:r>
              <a:rPr lang="pt-BR" sz="1050" dirty="0">
                <a:solidFill>
                  <a:schemeClr val="tx2">
                    <a:lumMod val="90000"/>
                    <a:lumOff val="10000"/>
                  </a:schemeClr>
                </a:solidFill>
              </a:rPr>
              <a:t>R= Não</a:t>
            </a:r>
          </a:p>
          <a:p>
            <a:pPr marL="12700" marR="328295" algn="just">
              <a:spcAft>
                <a:spcPts val="1000"/>
              </a:spcAft>
            </a:pPr>
            <a:r>
              <a:rPr lang="pt-BR" sz="1050" dirty="0">
                <a:solidFill>
                  <a:schemeClr val="tx2">
                    <a:lumMod val="90000"/>
                    <a:lumOff val="10000"/>
                  </a:schemeClr>
                </a:solidFill>
              </a:rPr>
              <a:t>1.1. Em caso positivo, identifique a qual devedor se refere o presente relatório.</a:t>
            </a:r>
          </a:p>
          <a:p>
            <a:pPr marL="12700" marR="328295" algn="just">
              <a:spcAft>
                <a:spcPts val="1000"/>
              </a:spcAft>
            </a:pPr>
            <a:r>
              <a:rPr lang="pt-BR" sz="1050" dirty="0">
                <a:solidFill>
                  <a:schemeClr val="tx2">
                    <a:lumMod val="90000"/>
                    <a:lumOff val="10000"/>
                  </a:schemeClr>
                </a:solidFill>
              </a:rPr>
              <a:t>R= </a:t>
            </a:r>
          </a:p>
          <a:p>
            <a:pPr marL="12700" marR="328295" algn="just">
              <a:spcAft>
                <a:spcPts val="1000"/>
              </a:spcAft>
            </a:pPr>
            <a:r>
              <a:rPr lang="pt-BR" sz="1050" dirty="0">
                <a:solidFill>
                  <a:schemeClr val="tx2">
                    <a:lumMod val="90000"/>
                    <a:lumOff val="10000"/>
                  </a:schemeClr>
                </a:solidFill>
              </a:rPr>
              <a:t>2. Houve alteração da atividade empresarial?</a:t>
            </a:r>
          </a:p>
          <a:p>
            <a:pPr marL="12700" marR="328295" algn="just">
              <a:spcAft>
                <a:spcPts val="1000"/>
              </a:spcAft>
            </a:pPr>
            <a:r>
              <a:rPr lang="pt-BR" sz="1050" dirty="0">
                <a:solidFill>
                  <a:schemeClr val="tx2">
                    <a:lumMod val="90000"/>
                    <a:lumOff val="10000"/>
                  </a:schemeClr>
                </a:solidFill>
              </a:rPr>
              <a:t>R= Não</a:t>
            </a:r>
          </a:p>
          <a:p>
            <a:pPr marL="12700" marR="328295" algn="just">
              <a:spcAft>
                <a:spcPts val="1000"/>
              </a:spcAft>
            </a:pPr>
            <a:r>
              <a:rPr lang="pt-BR" sz="1050" dirty="0">
                <a:solidFill>
                  <a:schemeClr val="tx2">
                    <a:lumMod val="90000"/>
                    <a:lumOff val="10000"/>
                  </a:schemeClr>
                </a:solidFill>
              </a:rPr>
              <a:t>2.1. Houve alteração da estrutura societária e dos órgãos de administração?</a:t>
            </a:r>
          </a:p>
          <a:p>
            <a:pPr marL="12700" marR="328295" algn="just">
              <a:spcAft>
                <a:spcPts val="1000"/>
              </a:spcAft>
            </a:pPr>
            <a:r>
              <a:rPr lang="pt-BR" sz="1050" dirty="0">
                <a:solidFill>
                  <a:schemeClr val="tx2">
                    <a:lumMod val="90000"/>
                    <a:lumOff val="10000"/>
                  </a:schemeClr>
                </a:solidFill>
              </a:rPr>
              <a:t>R= Não</a:t>
            </a:r>
          </a:p>
          <a:p>
            <a:pPr marL="12700" marR="328295" algn="just">
              <a:spcAft>
                <a:spcPts val="1000"/>
              </a:spcAft>
            </a:pPr>
            <a:r>
              <a:rPr lang="pt-BR" sz="1050" dirty="0">
                <a:solidFill>
                  <a:schemeClr val="tx2">
                    <a:lumMod val="90000"/>
                    <a:lumOff val="10000"/>
                  </a:schemeClr>
                </a:solidFill>
              </a:rPr>
              <a:t>2.2. Houve abertura ou fechamento de estabelecimentos?</a:t>
            </a:r>
          </a:p>
          <a:p>
            <a:pPr marL="12700" marR="328295" algn="just">
              <a:spcAft>
                <a:spcPts val="1000"/>
              </a:spcAft>
            </a:pPr>
            <a:r>
              <a:rPr lang="pt-BR" sz="1050" dirty="0">
                <a:solidFill>
                  <a:schemeClr val="tx2">
                    <a:lumMod val="90000"/>
                    <a:lumOff val="10000"/>
                  </a:schemeClr>
                </a:solidFill>
              </a:rPr>
              <a:t>R= Não</a:t>
            </a:r>
          </a:p>
          <a:p>
            <a:pPr marL="12700" marR="328295" algn="just">
              <a:spcAft>
                <a:spcPts val="1000"/>
              </a:spcAft>
            </a:pPr>
            <a:endParaRPr lang="pt-BR" sz="1000" b="1" dirty="0">
              <a:solidFill>
                <a:schemeClr val="accent1">
                  <a:lumMod val="50000"/>
                </a:schemeClr>
              </a:solidFill>
            </a:endParaRPr>
          </a:p>
          <a:p>
            <a:endParaRPr lang="pt-BR" sz="1000" dirty="0"/>
          </a:p>
        </p:txBody>
      </p:sp>
      <p:cxnSp>
        <p:nvCxnSpPr>
          <p:cNvPr id="4" name="Conector reto 3">
            <a:extLst>
              <a:ext uri="{FF2B5EF4-FFF2-40B4-BE49-F238E27FC236}">
                <a16:creationId xmlns:a16="http://schemas.microsoft.com/office/drawing/2014/main" id="{9C745592-856A-1440-0684-DBDC6B129FAD}"/>
              </a:ext>
            </a:extLst>
          </p:cNvPr>
          <p:cNvCxnSpPr>
            <a:cxnSpLocks/>
          </p:cNvCxnSpPr>
          <p:nvPr/>
        </p:nvCxnSpPr>
        <p:spPr>
          <a:xfrm>
            <a:off x="371827" y="2815642"/>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1" name="Seta: Divisa 20">
            <a:hlinkClick r:id="" action="ppaction://hlinkshowjump?jump=nextslide"/>
            <a:extLst>
              <a:ext uri="{FF2B5EF4-FFF2-40B4-BE49-F238E27FC236}">
                <a16:creationId xmlns:a16="http://schemas.microsoft.com/office/drawing/2014/main" id="{AE3C8D0C-F28E-A3E4-2FD9-E6B1587113F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3" name="CaixaDeTexto 22">
            <a:extLst>
              <a:ext uri="{FF2B5EF4-FFF2-40B4-BE49-F238E27FC236}">
                <a16:creationId xmlns:a16="http://schemas.microsoft.com/office/drawing/2014/main" id="{B04381DB-DECB-ECA1-06AD-5A501FD13A98}"/>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4" name="CaixaDeTexto 23">
            <a:extLst>
              <a:ext uri="{FF2B5EF4-FFF2-40B4-BE49-F238E27FC236}">
                <a16:creationId xmlns:a16="http://schemas.microsoft.com/office/drawing/2014/main" id="{159F081E-104C-7AE4-6262-EB9AA084EA3E}"/>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5" name="CaixaDeTexto 24">
            <a:extLst>
              <a:ext uri="{FF2B5EF4-FFF2-40B4-BE49-F238E27FC236}">
                <a16:creationId xmlns:a16="http://schemas.microsoft.com/office/drawing/2014/main" id="{BB550485-89E8-D6BF-44E1-17B54F512D97}"/>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6" name="CaixaDeTexto 25">
            <a:extLst>
              <a:ext uri="{FF2B5EF4-FFF2-40B4-BE49-F238E27FC236}">
                <a16:creationId xmlns:a16="http://schemas.microsoft.com/office/drawing/2014/main" id="{F793D27C-17BC-BE48-7694-D3936331C86F}"/>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7" name="CaixaDeTexto 26">
            <a:extLst>
              <a:ext uri="{FF2B5EF4-FFF2-40B4-BE49-F238E27FC236}">
                <a16:creationId xmlns:a16="http://schemas.microsoft.com/office/drawing/2014/main" id="{F71CBA01-052F-1270-74EF-594066FAC088}"/>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8" name="CaixaDeTexto 27">
            <a:extLst>
              <a:ext uri="{FF2B5EF4-FFF2-40B4-BE49-F238E27FC236}">
                <a16:creationId xmlns:a16="http://schemas.microsoft.com/office/drawing/2014/main" id="{22DC241C-B746-9FAF-3707-E8452DAA8F13}"/>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29" name="CaixaDeTexto 28">
            <a:extLst>
              <a:ext uri="{FF2B5EF4-FFF2-40B4-BE49-F238E27FC236}">
                <a16:creationId xmlns:a16="http://schemas.microsoft.com/office/drawing/2014/main" id="{9E1F9C38-EE3D-F314-3A1A-A5FC2BDCD65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41" name="CaixaDeTexto 40">
            <a:extLst>
              <a:ext uri="{FF2B5EF4-FFF2-40B4-BE49-F238E27FC236}">
                <a16:creationId xmlns:a16="http://schemas.microsoft.com/office/drawing/2014/main" id="{AE10B557-8163-ABCF-B2B9-7B97EE617678}"/>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43" name="CaixaDeTexto 42">
            <a:extLst>
              <a:ext uri="{FF2B5EF4-FFF2-40B4-BE49-F238E27FC236}">
                <a16:creationId xmlns:a16="http://schemas.microsoft.com/office/drawing/2014/main" id="{0A3CCC74-DECD-C9F3-4AB4-3DB468FCE8CD}"/>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3" name="CaixaDeTexto 52">
            <a:extLst>
              <a:ext uri="{FF2B5EF4-FFF2-40B4-BE49-F238E27FC236}">
                <a16:creationId xmlns:a16="http://schemas.microsoft.com/office/drawing/2014/main" id="{C1D327D3-4557-BA79-4461-6F52F5137E55}"/>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5" name="Seta: Divisa 54">
            <a:hlinkClick r:id="" action="ppaction://hlinkshowjump?jump=previousslide"/>
            <a:extLst>
              <a:ext uri="{FF2B5EF4-FFF2-40B4-BE49-F238E27FC236}">
                <a16:creationId xmlns:a16="http://schemas.microsoft.com/office/drawing/2014/main" id="{8E22DCCD-B981-5D7F-48A1-49D7E7616ABA}"/>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59" name="Conector reto 58">
            <a:extLst>
              <a:ext uri="{FF2B5EF4-FFF2-40B4-BE49-F238E27FC236}">
                <a16:creationId xmlns:a16="http://schemas.microsoft.com/office/drawing/2014/main" id="{01289BD8-1E97-4AC4-1BC5-780733224A37}"/>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95CEADB4-CCDB-CAE8-DDAA-0835732B63DC}"/>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6EA4EBC5-929A-0CEB-895E-FF98B8D2AD93}"/>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2607DB2E-2C5C-AB90-6F6D-4100E840E364}"/>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9009D2D6-3300-92DC-7248-7495BC39C288}"/>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D4499375-4AA5-4B93-8690-330D9A6C5357}"/>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77B5C3ED-543B-BDCF-CF68-33E02505A205}"/>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D496869F-ECE7-2115-F5C1-6F6B89E477FF}"/>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F215BB55-306C-D737-7DCE-14B31A290641}"/>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73C4A326-42A5-B792-864C-912222618F58}"/>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Retângulo: Cantos Arredondados 68">
            <a:extLst>
              <a:ext uri="{FF2B5EF4-FFF2-40B4-BE49-F238E27FC236}">
                <a16:creationId xmlns:a16="http://schemas.microsoft.com/office/drawing/2014/main" id="{0EFBD5F4-39BD-1D54-48A6-8DF0BA22EF2D}"/>
              </a:ext>
            </a:extLst>
          </p:cNvPr>
          <p:cNvSpPr/>
          <p:nvPr/>
        </p:nvSpPr>
        <p:spPr>
          <a:xfrm>
            <a:off x="1455507"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0" name="Gráfico 69" descr="Ícone do menu de hambúrguer com preenchimento sólido">
            <a:hlinkClick r:id="rId6" action="ppaction://hlinksldjump"/>
            <a:extLst>
              <a:ext uri="{FF2B5EF4-FFF2-40B4-BE49-F238E27FC236}">
                <a16:creationId xmlns:a16="http://schemas.microsoft.com/office/drawing/2014/main" id="{61A61436-7872-2026-E49E-D33B961203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1" name="CaixaDeTexto 70">
            <a:extLst>
              <a:ext uri="{FF2B5EF4-FFF2-40B4-BE49-F238E27FC236}">
                <a16:creationId xmlns:a16="http://schemas.microsoft.com/office/drawing/2014/main" id="{FE847A7D-8A78-83F0-19F7-FFD35DE2AA8A}"/>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2" name="Conector reto 71">
            <a:extLst>
              <a:ext uri="{FF2B5EF4-FFF2-40B4-BE49-F238E27FC236}">
                <a16:creationId xmlns:a16="http://schemas.microsoft.com/office/drawing/2014/main" id="{FA66B89A-181C-2C89-68BD-C1D57403D2D7}"/>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3" name="Retângulo 72">
            <a:hlinkClick r:id="rId9" action="ppaction://hlinksldjump"/>
            <a:extLst>
              <a:ext uri="{FF2B5EF4-FFF2-40B4-BE49-F238E27FC236}">
                <a16:creationId xmlns:a16="http://schemas.microsoft.com/office/drawing/2014/main" id="{2DB2D77B-C341-546E-6D36-D4962AF45AC0}"/>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0" action="ppaction://hlinksldjump"/>
            <a:extLst>
              <a:ext uri="{FF2B5EF4-FFF2-40B4-BE49-F238E27FC236}">
                <a16:creationId xmlns:a16="http://schemas.microsoft.com/office/drawing/2014/main" id="{ED4ED352-2D56-44E1-FFBD-9AF28D72358B}"/>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1" action="ppaction://hlinksldjump"/>
            <a:extLst>
              <a:ext uri="{FF2B5EF4-FFF2-40B4-BE49-F238E27FC236}">
                <a16:creationId xmlns:a16="http://schemas.microsoft.com/office/drawing/2014/main" id="{B8A8D108-2559-42F6-D933-5CE7C528A983}"/>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2" action="ppaction://hlinksldjump"/>
            <a:extLst>
              <a:ext uri="{FF2B5EF4-FFF2-40B4-BE49-F238E27FC236}">
                <a16:creationId xmlns:a16="http://schemas.microsoft.com/office/drawing/2014/main" id="{E633FCA0-3558-011F-5AEE-77FF38DDAC8C}"/>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3" action="ppaction://hlinksldjump"/>
            <a:extLst>
              <a:ext uri="{FF2B5EF4-FFF2-40B4-BE49-F238E27FC236}">
                <a16:creationId xmlns:a16="http://schemas.microsoft.com/office/drawing/2014/main" id="{E1FCDDC3-494E-F829-D734-CF90752D9D42}"/>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4" action="ppaction://hlinksldjump"/>
            <a:extLst>
              <a:ext uri="{FF2B5EF4-FFF2-40B4-BE49-F238E27FC236}">
                <a16:creationId xmlns:a16="http://schemas.microsoft.com/office/drawing/2014/main" id="{66E928E8-7F0E-916B-FEB9-E5027DA1CAE6}"/>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5" action="ppaction://hlinksldjump"/>
            <a:extLst>
              <a:ext uri="{FF2B5EF4-FFF2-40B4-BE49-F238E27FC236}">
                <a16:creationId xmlns:a16="http://schemas.microsoft.com/office/drawing/2014/main" id="{C22CEF23-136A-FC56-4ACA-397A1A7713F4}"/>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6" action="ppaction://hlinksldjump"/>
            <a:extLst>
              <a:ext uri="{FF2B5EF4-FFF2-40B4-BE49-F238E27FC236}">
                <a16:creationId xmlns:a16="http://schemas.microsoft.com/office/drawing/2014/main" id="{FA0E0337-1B9D-3B46-DA3A-60DF27118B7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7" action="ppaction://hlinksldjump"/>
            <a:extLst>
              <a:ext uri="{FF2B5EF4-FFF2-40B4-BE49-F238E27FC236}">
                <a16:creationId xmlns:a16="http://schemas.microsoft.com/office/drawing/2014/main" id="{29B9F993-70D7-098E-37C8-78BD8359CB2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Fluxograma: Processo 81">
            <a:hlinkClick r:id="rId18" action="ppaction://hlinksldjump"/>
            <a:extLst>
              <a:ext uri="{FF2B5EF4-FFF2-40B4-BE49-F238E27FC236}">
                <a16:creationId xmlns:a16="http://schemas.microsoft.com/office/drawing/2014/main" id="{4DA96F51-013A-E2D4-5112-7F318E56F9AD}"/>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9" action="ppaction://hlinksldjump"/>
            <a:extLst>
              <a:ext uri="{FF2B5EF4-FFF2-40B4-BE49-F238E27FC236}">
                <a16:creationId xmlns:a16="http://schemas.microsoft.com/office/drawing/2014/main" id="{3BBC8DE5-1CE4-CA60-A70E-9F974408E161}"/>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00064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5C93DAD6-8AF0-E34A-FDA0-9CA021A9253B}"/>
              </a:ext>
            </a:extLst>
          </p:cNvPr>
          <p:cNvSpPr/>
          <p:nvPr/>
        </p:nvSpPr>
        <p:spPr>
          <a:xfrm>
            <a:off x="292446" y="1242616"/>
            <a:ext cx="6945970" cy="8573895"/>
          </a:xfrm>
          <a:prstGeom prst="roundRect">
            <a:avLst>
              <a:gd name="adj" fmla="val 270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8</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E29BEEDC-0343-9668-1F98-123939D23342}"/>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NOTAS RELEVANTES</a:t>
            </a:r>
          </a:p>
        </p:txBody>
      </p:sp>
      <p:sp>
        <p:nvSpPr>
          <p:cNvPr id="9" name="Google Shape;1078;p39">
            <a:extLst>
              <a:ext uri="{FF2B5EF4-FFF2-40B4-BE49-F238E27FC236}">
                <a16:creationId xmlns:a16="http://schemas.microsoft.com/office/drawing/2014/main" id="{2ECCC355-C9CF-B750-C921-DB11AB29FB60}"/>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Área de Transferência com preenchimento sólido">
            <a:hlinkClick r:id="rId3" action="ppaction://hlinksldjump"/>
            <a:extLst>
              <a:ext uri="{FF2B5EF4-FFF2-40B4-BE49-F238E27FC236}">
                <a16:creationId xmlns:a16="http://schemas.microsoft.com/office/drawing/2014/main" id="{4268F95F-E789-8F07-E138-6D59D5C052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207" y="136143"/>
            <a:ext cx="271701" cy="271701"/>
          </a:xfrm>
          <a:prstGeom prst="rect">
            <a:avLst/>
          </a:prstGeom>
        </p:spPr>
      </p:pic>
      <p:sp>
        <p:nvSpPr>
          <p:cNvPr id="8" name="Espaço Reservado para Texto 4">
            <a:extLst>
              <a:ext uri="{FF2B5EF4-FFF2-40B4-BE49-F238E27FC236}">
                <a16:creationId xmlns:a16="http://schemas.microsoft.com/office/drawing/2014/main" id="{AC473A3F-539E-16E6-F635-92149700AC69}"/>
              </a:ext>
            </a:extLst>
          </p:cNvPr>
          <p:cNvSpPr txBox="1">
            <a:spLocks/>
          </p:cNvSpPr>
          <p:nvPr/>
        </p:nvSpPr>
        <p:spPr>
          <a:xfrm>
            <a:off x="482470" y="1306226"/>
            <a:ext cx="6521450" cy="7743989"/>
          </a:xfrm>
          <a:prstGeom prst="rect">
            <a:avLst/>
          </a:prstGeom>
        </p:spPr>
        <p:txBody>
          <a:bodyPr>
            <a:normAutofit fontScale="25000" lnSpcReduction="20000"/>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marR="328295" indent="0" algn="just">
              <a:spcBef>
                <a:spcPts val="0"/>
              </a:spcBef>
              <a:buNone/>
            </a:pPr>
            <a:r>
              <a:rPr lang="pt-BR" sz="5600" u="sng" dirty="0">
                <a:solidFill>
                  <a:schemeClr val="tx2">
                    <a:lumMod val="90000"/>
                    <a:lumOff val="10000"/>
                  </a:schemeClr>
                </a:solidFill>
              </a:rPr>
              <a:t>I. Da Atividade Empresarial</a:t>
            </a:r>
          </a:p>
          <a:p>
            <a:pPr marR="328295" algn="just">
              <a:spcBef>
                <a:spcPts val="0"/>
              </a:spcBef>
            </a:pPr>
            <a:endParaRPr lang="pt-BR" sz="4800" dirty="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a:p>
            <a:pPr marR="328295" algn="just">
              <a:spcBef>
                <a:spcPts val="0"/>
              </a:spcBef>
            </a:pPr>
            <a:endParaRPr lang="pt-BR" sz="4800" dirty="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a:p>
            <a:pPr marL="0" marR="328295" indent="0" algn="just" defTabSz="457200">
              <a:lnSpc>
                <a:spcPct val="120000"/>
              </a:lnSpc>
              <a:spcBef>
                <a:spcPts val="0"/>
              </a:spcBef>
              <a:spcAft>
                <a:spcPts val="1000"/>
              </a:spcAft>
              <a:buNone/>
            </a:pPr>
            <a:r>
              <a:rPr lang="pt-BR" sz="4000" dirty="0" err="1">
                <a:solidFill>
                  <a:schemeClr val="tx2">
                    <a:lumMod val="90000"/>
                    <a:lumOff val="10000"/>
                  </a:schemeClr>
                </a:solidFill>
              </a:rPr>
              <a:t>Digex</a:t>
            </a:r>
            <a:r>
              <a:rPr lang="pt-BR" sz="4000" dirty="0">
                <a:solidFill>
                  <a:schemeClr val="tx2">
                    <a:lumMod val="90000"/>
                    <a:lumOff val="10000"/>
                  </a:schemeClr>
                </a:solidFill>
              </a:rPr>
              <a:t> é uma empresa de Manutenção, Reparo e Operação (MRO) independente que oferece serviços de manutenção pesada, reparo e modificação de Aeronaves Comerciais e Militares.</a:t>
            </a:r>
          </a:p>
          <a:p>
            <a:pPr marL="0" marR="328295" indent="0" algn="just" defTabSz="457200">
              <a:lnSpc>
                <a:spcPct val="120000"/>
              </a:lnSpc>
              <a:spcBef>
                <a:spcPts val="0"/>
              </a:spcBef>
              <a:spcAft>
                <a:spcPts val="1000"/>
              </a:spcAft>
              <a:buNone/>
            </a:pPr>
            <a:r>
              <a:rPr lang="pt-BR" sz="4000" dirty="0">
                <a:solidFill>
                  <a:schemeClr val="tx2">
                    <a:lumMod val="90000"/>
                    <a:lumOff val="10000"/>
                  </a:schemeClr>
                </a:solidFill>
              </a:rPr>
              <a:t>Com mais de 20 anos neste mercado, a </a:t>
            </a:r>
            <a:r>
              <a:rPr lang="pt-BR" sz="4000" dirty="0" err="1">
                <a:solidFill>
                  <a:schemeClr val="tx2">
                    <a:lumMod val="90000"/>
                    <a:lumOff val="10000"/>
                  </a:schemeClr>
                </a:solidFill>
              </a:rPr>
              <a:t>Digex</a:t>
            </a:r>
            <a:r>
              <a:rPr lang="pt-BR" sz="4000" dirty="0">
                <a:solidFill>
                  <a:schemeClr val="tx2">
                    <a:lumMod val="90000"/>
                    <a:lumOff val="10000"/>
                  </a:schemeClr>
                </a:solidFill>
              </a:rPr>
              <a:t> está em constante evolução. </a:t>
            </a:r>
          </a:p>
          <a:p>
            <a:pPr marL="0" marR="328295" indent="0" algn="just" defTabSz="457200">
              <a:lnSpc>
                <a:spcPct val="120000"/>
              </a:lnSpc>
              <a:spcBef>
                <a:spcPts val="0"/>
              </a:spcBef>
              <a:spcAft>
                <a:spcPts val="1000"/>
              </a:spcAft>
              <a:buNone/>
            </a:pPr>
            <a:r>
              <a:rPr lang="pt-BR" sz="4000" dirty="0">
                <a:solidFill>
                  <a:schemeClr val="tx2">
                    <a:lumMod val="90000"/>
                    <a:lumOff val="10000"/>
                  </a:schemeClr>
                </a:solidFill>
              </a:rPr>
              <a:t>Nos últimos anos, teve crescimento baseado na melhoria contínua de seus processos e aumento do portfólio de serviços oferecidos.</a:t>
            </a:r>
          </a:p>
          <a:p>
            <a:pPr marL="0" marR="328295" indent="0" algn="just" defTabSz="457200">
              <a:lnSpc>
                <a:spcPct val="120000"/>
              </a:lnSpc>
              <a:spcBef>
                <a:spcPts val="0"/>
              </a:spcBef>
              <a:spcAft>
                <a:spcPts val="1000"/>
              </a:spcAft>
              <a:buNone/>
            </a:pPr>
            <a:r>
              <a:rPr lang="pt-BR" sz="4000" dirty="0">
                <a:solidFill>
                  <a:schemeClr val="tx2">
                    <a:lumMod val="90000"/>
                    <a:lumOff val="10000"/>
                  </a:schemeClr>
                </a:solidFill>
              </a:rPr>
              <a:t>Fonte: http://www.digex.com.br/</a:t>
            </a: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defTabSz="457200">
              <a:lnSpc>
                <a:spcPct val="120000"/>
              </a:lnSpc>
              <a:spcBef>
                <a:spcPts val="0"/>
              </a:spcBef>
              <a:spcAft>
                <a:spcPts val="1000"/>
              </a:spcAft>
              <a:buNone/>
            </a:pPr>
            <a:endParaRPr lang="pt-BR" sz="4200" dirty="0">
              <a:solidFill>
                <a:schemeClr val="tx2">
                  <a:lumMod val="90000"/>
                  <a:lumOff val="10000"/>
                </a:schemeClr>
              </a:solidFill>
            </a:endParaRPr>
          </a:p>
          <a:p>
            <a:pPr marL="0" marR="328295" indent="0" algn="just">
              <a:spcBef>
                <a:spcPts val="0"/>
              </a:spcBef>
              <a:spcAft>
                <a:spcPts val="1000"/>
              </a:spcAft>
              <a:buNone/>
            </a:pPr>
            <a:r>
              <a:rPr lang="pt-BR" sz="5600" u="sng" dirty="0">
                <a:solidFill>
                  <a:schemeClr val="tx2">
                    <a:lumMod val="90000"/>
                    <a:lumOff val="10000"/>
                  </a:schemeClr>
                </a:solidFill>
              </a:rPr>
              <a:t>II. Do Mercado/Serviços</a:t>
            </a:r>
          </a:p>
          <a:p>
            <a:pPr marL="0" marR="328295" indent="0" algn="just" defTabSz="457200">
              <a:lnSpc>
                <a:spcPct val="120000"/>
              </a:lnSpc>
              <a:spcBef>
                <a:spcPts val="0"/>
              </a:spcBef>
              <a:spcAft>
                <a:spcPts val="1000"/>
              </a:spcAft>
              <a:buNone/>
            </a:pPr>
            <a:r>
              <a:rPr lang="pt-BR" sz="4000" dirty="0">
                <a:solidFill>
                  <a:schemeClr val="tx2">
                    <a:lumMod val="90000"/>
                    <a:lumOff val="10000"/>
                  </a:schemeClr>
                </a:solidFill>
              </a:rPr>
              <a:t>Manutenção Pesada; Inspeções; Modificações e Atualizações;   Inspeções de </a:t>
            </a:r>
            <a:r>
              <a:rPr lang="pt-BR" sz="4000" dirty="0" err="1">
                <a:solidFill>
                  <a:schemeClr val="tx2">
                    <a:lumMod val="90000"/>
                    <a:lumOff val="10000"/>
                  </a:schemeClr>
                </a:solidFill>
              </a:rPr>
              <a:t>Boroscópio</a:t>
            </a:r>
            <a:r>
              <a:rPr lang="pt-BR" sz="4000" dirty="0">
                <a:solidFill>
                  <a:schemeClr val="tx2">
                    <a:lumMod val="90000"/>
                    <a:lumOff val="10000"/>
                  </a:schemeClr>
                </a:solidFill>
              </a:rPr>
              <a:t>; Reparos e modificações; Pintura de Aeronaves; Desmontagem de aeronaves.</a:t>
            </a: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r>
              <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a:t>
            </a:r>
            <a:r>
              <a:rPr lang="pt-BR" sz="3200" i="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Informações extraídas da petição inicial</a:t>
            </a: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r>
              <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Atua preponderantemente no mercado de importação, exportação e distribuição de equipamentos de informática, assim como no mercado de atacado e varejo.</a:t>
            </a: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endPar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indent="0" algn="just" defTabSz="755934">
              <a:lnSpc>
                <a:spcPct val="120000"/>
              </a:lnSpc>
              <a:spcBef>
                <a:spcPts val="0"/>
              </a:spcBef>
              <a:spcAft>
                <a:spcPts val="1000"/>
              </a:spcAft>
              <a:buNone/>
            </a:pPr>
            <a:r>
              <a:rPr lang="pt-BR" sz="40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Verifica-se também, através do site, que o negócio foi expandido para o mercado de energia solar.</a:t>
            </a: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R="328295" algn="just"/>
            <a:endParaRPr lang="pt-BR"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0" marR="328295" indent="0" algn="just">
              <a:buNone/>
            </a:pPr>
            <a:r>
              <a:rPr lang="pt-BR" sz="56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a:t>
            </a:r>
            <a:r>
              <a:rPr lang="pt-BR" sz="3600" i="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Informações extraídas da petição inicial</a:t>
            </a:r>
            <a:endParaRPr lang="pt-BR" sz="5600" i="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2" name="Seta: Divisa 11">
            <a:hlinkClick r:id="" action="ppaction://hlinkshowjump?jump=nextslide"/>
            <a:extLst>
              <a:ext uri="{FF2B5EF4-FFF2-40B4-BE49-F238E27FC236}">
                <a16:creationId xmlns:a16="http://schemas.microsoft.com/office/drawing/2014/main" id="{D3C389C9-84D3-3541-04CB-A7DC1FDC3788}"/>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4B3D6F0E-77FB-D524-B07F-80EAA0EFCE61}"/>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0E43F013-1ECD-D146-9800-B5A10449C95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C324D1BB-3B80-E929-8028-8CBBE53F58F3}"/>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EE00D13D-29A3-5578-7D1F-1E33F6967346}"/>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9" name="CaixaDeTexto 28">
            <a:extLst>
              <a:ext uri="{FF2B5EF4-FFF2-40B4-BE49-F238E27FC236}">
                <a16:creationId xmlns:a16="http://schemas.microsoft.com/office/drawing/2014/main" id="{088E6A7C-D4BA-4BC4-8C56-289F76D0ABFD}"/>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41" name="CaixaDeTexto 40">
            <a:extLst>
              <a:ext uri="{FF2B5EF4-FFF2-40B4-BE49-F238E27FC236}">
                <a16:creationId xmlns:a16="http://schemas.microsoft.com/office/drawing/2014/main" id="{E7F6720A-79EC-0C47-56FE-DA41C2CBDF05}"/>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43" name="CaixaDeTexto 42">
            <a:extLst>
              <a:ext uri="{FF2B5EF4-FFF2-40B4-BE49-F238E27FC236}">
                <a16:creationId xmlns:a16="http://schemas.microsoft.com/office/drawing/2014/main" id="{8BB11343-B7A0-11E1-070C-C7F08871B2A6}"/>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3" name="CaixaDeTexto 52">
            <a:extLst>
              <a:ext uri="{FF2B5EF4-FFF2-40B4-BE49-F238E27FC236}">
                <a16:creationId xmlns:a16="http://schemas.microsoft.com/office/drawing/2014/main" id="{AFBDD931-2BD2-CC37-4FC7-C3D3F5613BDC}"/>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5" name="CaixaDeTexto 54">
            <a:extLst>
              <a:ext uri="{FF2B5EF4-FFF2-40B4-BE49-F238E27FC236}">
                <a16:creationId xmlns:a16="http://schemas.microsoft.com/office/drawing/2014/main" id="{39F00BA6-BDEA-9399-B863-2D965D85AA98}"/>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0B647629-0F73-98DE-4751-1D69B493F310}"/>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0" name="Seta: Divisa 59">
            <a:hlinkClick r:id="" action="ppaction://hlinkshowjump?jump=previousslide"/>
            <a:extLst>
              <a:ext uri="{FF2B5EF4-FFF2-40B4-BE49-F238E27FC236}">
                <a16:creationId xmlns:a16="http://schemas.microsoft.com/office/drawing/2014/main" id="{7B2C7A18-7B30-D66E-CBEC-719F34DB9CC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1" name="Conector reto 60">
            <a:extLst>
              <a:ext uri="{FF2B5EF4-FFF2-40B4-BE49-F238E27FC236}">
                <a16:creationId xmlns:a16="http://schemas.microsoft.com/office/drawing/2014/main" id="{DEC87237-6F81-822B-3000-DF1E9D649B2D}"/>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81881DB1-B7AB-12A5-34DF-A1217FD9A235}"/>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A0AD0E24-9FCF-8483-E303-A0BC0149CF7D}"/>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F9F66A96-60E8-CC64-A643-890D4394614B}"/>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33EBD1C0-71BC-DC39-7F59-961BE68F05C3}"/>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975B6680-60EF-5281-6C14-BE69C0FFBC17}"/>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4D37776C-4F6A-2351-2A07-3D213C346331}"/>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66CAC538-6314-8A83-9A11-6C6E6412E5D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51F994AC-AD6A-C426-4C78-BD818A55B1DC}"/>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7EAE1E1D-467B-D78D-CBFE-9ACD407E39F9}"/>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Retângulo: Cantos Arredondados 70">
            <a:extLst>
              <a:ext uri="{FF2B5EF4-FFF2-40B4-BE49-F238E27FC236}">
                <a16:creationId xmlns:a16="http://schemas.microsoft.com/office/drawing/2014/main" id="{946709F5-911A-2B52-DFA2-620E97128F99}"/>
              </a:ext>
            </a:extLst>
          </p:cNvPr>
          <p:cNvSpPr/>
          <p:nvPr/>
        </p:nvSpPr>
        <p:spPr>
          <a:xfrm>
            <a:off x="1455507"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2" name="Gráfico 71" descr="Ícone do menu de hambúrguer com preenchimento sólido">
            <a:hlinkClick r:id="rId6" action="ppaction://hlinksldjump"/>
            <a:extLst>
              <a:ext uri="{FF2B5EF4-FFF2-40B4-BE49-F238E27FC236}">
                <a16:creationId xmlns:a16="http://schemas.microsoft.com/office/drawing/2014/main" id="{E84AF811-BE87-BAD8-E73F-A55DF525A3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3" name="CaixaDeTexto 72">
            <a:extLst>
              <a:ext uri="{FF2B5EF4-FFF2-40B4-BE49-F238E27FC236}">
                <a16:creationId xmlns:a16="http://schemas.microsoft.com/office/drawing/2014/main" id="{7F7CD646-B8BE-D6DE-811A-D071725BBADA}"/>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4" name="Conector reto 73">
            <a:extLst>
              <a:ext uri="{FF2B5EF4-FFF2-40B4-BE49-F238E27FC236}">
                <a16:creationId xmlns:a16="http://schemas.microsoft.com/office/drawing/2014/main" id="{5F3DDDFD-AD2C-0464-398B-895DD4300138}"/>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5" name="Retângulo 74">
            <a:hlinkClick r:id="rId9" action="ppaction://hlinksldjump"/>
            <a:extLst>
              <a:ext uri="{FF2B5EF4-FFF2-40B4-BE49-F238E27FC236}">
                <a16:creationId xmlns:a16="http://schemas.microsoft.com/office/drawing/2014/main" id="{F30E6018-FC2E-6773-849F-178CD99F72CA}"/>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0" action="ppaction://hlinksldjump"/>
            <a:extLst>
              <a:ext uri="{FF2B5EF4-FFF2-40B4-BE49-F238E27FC236}">
                <a16:creationId xmlns:a16="http://schemas.microsoft.com/office/drawing/2014/main" id="{293F3114-5C27-10EF-90BB-378D6E1D2F57}"/>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1" action="ppaction://hlinksldjump"/>
            <a:extLst>
              <a:ext uri="{FF2B5EF4-FFF2-40B4-BE49-F238E27FC236}">
                <a16:creationId xmlns:a16="http://schemas.microsoft.com/office/drawing/2014/main" id="{22A61CB3-3115-6D99-3F03-887522A513EB}"/>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2" action="ppaction://hlinksldjump"/>
            <a:extLst>
              <a:ext uri="{FF2B5EF4-FFF2-40B4-BE49-F238E27FC236}">
                <a16:creationId xmlns:a16="http://schemas.microsoft.com/office/drawing/2014/main" id="{47D1EA0B-2AF7-A25E-60CF-5C1D82139466}"/>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3" action="ppaction://hlinksldjump"/>
            <a:extLst>
              <a:ext uri="{FF2B5EF4-FFF2-40B4-BE49-F238E27FC236}">
                <a16:creationId xmlns:a16="http://schemas.microsoft.com/office/drawing/2014/main" id="{CC238CA8-AD2C-1447-D628-0B54492D562A}"/>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4" action="ppaction://hlinksldjump"/>
            <a:extLst>
              <a:ext uri="{FF2B5EF4-FFF2-40B4-BE49-F238E27FC236}">
                <a16:creationId xmlns:a16="http://schemas.microsoft.com/office/drawing/2014/main" id="{A0669CB1-37B6-1B1D-B6C9-14A32A7717C4}"/>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5" action="ppaction://hlinksldjump"/>
            <a:extLst>
              <a:ext uri="{FF2B5EF4-FFF2-40B4-BE49-F238E27FC236}">
                <a16:creationId xmlns:a16="http://schemas.microsoft.com/office/drawing/2014/main" id="{6E958D9B-E929-13E0-467F-912D57910AEB}"/>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6" action="ppaction://hlinksldjump"/>
            <a:extLst>
              <a:ext uri="{FF2B5EF4-FFF2-40B4-BE49-F238E27FC236}">
                <a16:creationId xmlns:a16="http://schemas.microsoft.com/office/drawing/2014/main" id="{FCF10C50-81B9-043B-A085-9D9B4E8D4644}"/>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7" action="ppaction://hlinksldjump"/>
            <a:extLst>
              <a:ext uri="{FF2B5EF4-FFF2-40B4-BE49-F238E27FC236}">
                <a16:creationId xmlns:a16="http://schemas.microsoft.com/office/drawing/2014/main" id="{DA77E197-3519-F1E2-30F5-56F85F131429}"/>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Fluxograma: Processo 83">
            <a:hlinkClick r:id="rId18" action="ppaction://hlinksldjump"/>
            <a:extLst>
              <a:ext uri="{FF2B5EF4-FFF2-40B4-BE49-F238E27FC236}">
                <a16:creationId xmlns:a16="http://schemas.microsoft.com/office/drawing/2014/main" id="{2F2F3A81-7645-F589-C25D-AD829E4CF3D3}"/>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9" action="ppaction://hlinksldjump"/>
            <a:extLst>
              <a:ext uri="{FF2B5EF4-FFF2-40B4-BE49-F238E27FC236}">
                <a16:creationId xmlns:a16="http://schemas.microsoft.com/office/drawing/2014/main" id="{21799223-EBFF-8D6B-5E03-A10E3C9C0E39}"/>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86" name="Agrupar 85">
            <a:extLst>
              <a:ext uri="{FF2B5EF4-FFF2-40B4-BE49-F238E27FC236}">
                <a16:creationId xmlns:a16="http://schemas.microsoft.com/office/drawing/2014/main" id="{B3C62817-C27E-74C6-2127-8FFAB277E4CA}"/>
              </a:ext>
            </a:extLst>
          </p:cNvPr>
          <p:cNvGrpSpPr/>
          <p:nvPr/>
        </p:nvGrpSpPr>
        <p:grpSpPr>
          <a:xfrm>
            <a:off x="737517" y="4593569"/>
            <a:ext cx="1866140" cy="1871987"/>
            <a:chOff x="547045" y="3252792"/>
            <a:chExt cx="1508174" cy="1512899"/>
          </a:xfrm>
          <a:effectLst>
            <a:outerShdw blurRad="50800" dist="38100" dir="2700000" algn="tl" rotWithShape="0">
              <a:prstClr val="black">
                <a:alpha val="40000"/>
              </a:prstClr>
            </a:outerShdw>
          </a:effectLst>
        </p:grpSpPr>
        <p:sp>
          <p:nvSpPr>
            <p:cNvPr id="87" name="Retângulo: Cantos Arredondados 86">
              <a:extLst>
                <a:ext uri="{FF2B5EF4-FFF2-40B4-BE49-F238E27FC236}">
                  <a16:creationId xmlns:a16="http://schemas.microsoft.com/office/drawing/2014/main" id="{C66059A4-AC93-8B46-DA7C-938B52D8C633}"/>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Cantos Arredondados 87">
              <a:extLst>
                <a:ext uri="{FF2B5EF4-FFF2-40B4-BE49-F238E27FC236}">
                  <a16:creationId xmlns:a16="http://schemas.microsoft.com/office/drawing/2014/main" id="{ED0E3985-D085-3F6D-60C3-771D19A1ADBB}"/>
                </a:ext>
              </a:extLst>
            </p:cNvPr>
            <p:cNvSpPr/>
            <p:nvPr/>
          </p:nvSpPr>
          <p:spPr>
            <a:xfrm rot="2601597">
              <a:off x="615396" y="3329135"/>
              <a:ext cx="1371349" cy="1375645"/>
            </a:xfrm>
            <a:prstGeom prst="roundRect">
              <a:avLst/>
            </a:prstGeom>
            <a:blipFill dpi="0" rotWithShape="0">
              <a:blip r:embed="rId20"/>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89" name="Agrupar 88">
            <a:extLst>
              <a:ext uri="{FF2B5EF4-FFF2-40B4-BE49-F238E27FC236}">
                <a16:creationId xmlns:a16="http://schemas.microsoft.com/office/drawing/2014/main" id="{22270CDA-CE3A-1E59-8C48-90658356A906}"/>
              </a:ext>
            </a:extLst>
          </p:cNvPr>
          <p:cNvGrpSpPr/>
          <p:nvPr/>
        </p:nvGrpSpPr>
        <p:grpSpPr>
          <a:xfrm>
            <a:off x="2756592" y="3223011"/>
            <a:ext cx="1866140" cy="1871987"/>
            <a:chOff x="547045" y="3252792"/>
            <a:chExt cx="1508174" cy="1512899"/>
          </a:xfrm>
          <a:effectLst>
            <a:outerShdw blurRad="50800" dist="38100" dir="2700000" algn="tl" rotWithShape="0">
              <a:prstClr val="black">
                <a:alpha val="40000"/>
              </a:prstClr>
            </a:outerShdw>
          </a:effectLst>
        </p:grpSpPr>
        <p:sp>
          <p:nvSpPr>
            <p:cNvPr id="90" name="Retângulo: Cantos Arredondados 89">
              <a:extLst>
                <a:ext uri="{FF2B5EF4-FFF2-40B4-BE49-F238E27FC236}">
                  <a16:creationId xmlns:a16="http://schemas.microsoft.com/office/drawing/2014/main" id="{FF71E86A-617E-C395-3B05-E76087E51854}"/>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Cantos Arredondados 90">
              <a:extLst>
                <a:ext uri="{FF2B5EF4-FFF2-40B4-BE49-F238E27FC236}">
                  <a16:creationId xmlns:a16="http://schemas.microsoft.com/office/drawing/2014/main" id="{73BBDF5A-8BB4-7F5A-DE15-736FAC760308}"/>
                </a:ext>
              </a:extLst>
            </p:cNvPr>
            <p:cNvSpPr/>
            <p:nvPr/>
          </p:nvSpPr>
          <p:spPr>
            <a:xfrm rot="2601597">
              <a:off x="615396" y="3329135"/>
              <a:ext cx="1371349" cy="1375645"/>
            </a:xfrm>
            <a:prstGeom prst="roundRect">
              <a:avLst/>
            </a:prstGeom>
            <a:blipFill dpi="0" rotWithShape="0">
              <a:blip r:embed="rId21"/>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92" name="Agrupar 91">
            <a:extLst>
              <a:ext uri="{FF2B5EF4-FFF2-40B4-BE49-F238E27FC236}">
                <a16:creationId xmlns:a16="http://schemas.microsoft.com/office/drawing/2014/main" id="{0183A56A-3992-F0AC-57BB-DB138ECC29A0}"/>
              </a:ext>
            </a:extLst>
          </p:cNvPr>
          <p:cNvGrpSpPr/>
          <p:nvPr/>
        </p:nvGrpSpPr>
        <p:grpSpPr>
          <a:xfrm>
            <a:off x="4676398" y="4563251"/>
            <a:ext cx="1866140" cy="1871987"/>
            <a:chOff x="547045" y="3252792"/>
            <a:chExt cx="1508174" cy="1512899"/>
          </a:xfrm>
          <a:effectLst>
            <a:outerShdw blurRad="50800" dist="38100" dir="2700000" algn="tl" rotWithShape="0">
              <a:prstClr val="black">
                <a:alpha val="40000"/>
              </a:prstClr>
            </a:outerShdw>
          </a:effectLst>
        </p:grpSpPr>
        <p:sp>
          <p:nvSpPr>
            <p:cNvPr id="93" name="Retângulo: Cantos Arredondados 92">
              <a:extLst>
                <a:ext uri="{FF2B5EF4-FFF2-40B4-BE49-F238E27FC236}">
                  <a16:creationId xmlns:a16="http://schemas.microsoft.com/office/drawing/2014/main" id="{F44193A2-3042-37E3-3BBC-A7C22B805844}"/>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Retângulo: Cantos Arredondados 93">
              <a:extLst>
                <a:ext uri="{FF2B5EF4-FFF2-40B4-BE49-F238E27FC236}">
                  <a16:creationId xmlns:a16="http://schemas.microsoft.com/office/drawing/2014/main" id="{DEE1350A-E1B5-0D2A-088A-10ACDE967E20}"/>
                </a:ext>
              </a:extLst>
            </p:cNvPr>
            <p:cNvSpPr/>
            <p:nvPr/>
          </p:nvSpPr>
          <p:spPr>
            <a:xfrm rot="2601597">
              <a:off x="615396" y="3329135"/>
              <a:ext cx="1371349" cy="1375645"/>
            </a:xfrm>
            <a:prstGeom prst="roundRect">
              <a:avLst/>
            </a:prstGeom>
            <a:blipFill dpi="0" rotWithShape="0">
              <a:blip r:embed="rId22"/>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329882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5C93DAD6-8AF0-E34A-FDA0-9CA021A9253B}"/>
              </a:ext>
            </a:extLst>
          </p:cNvPr>
          <p:cNvSpPr/>
          <p:nvPr/>
        </p:nvSpPr>
        <p:spPr>
          <a:xfrm>
            <a:off x="227675" y="1242616"/>
            <a:ext cx="7100593" cy="8573895"/>
          </a:xfrm>
          <a:prstGeom prst="roundRect">
            <a:avLst>
              <a:gd name="adj" fmla="val 270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8" name="Agrupar 17">
            <a:extLst>
              <a:ext uri="{FF2B5EF4-FFF2-40B4-BE49-F238E27FC236}">
                <a16:creationId xmlns:a16="http://schemas.microsoft.com/office/drawing/2014/main" id="{51C02B4E-410C-37C8-B964-4731A0ADACAB}"/>
              </a:ext>
            </a:extLst>
          </p:cNvPr>
          <p:cNvGrpSpPr/>
          <p:nvPr/>
        </p:nvGrpSpPr>
        <p:grpSpPr>
          <a:xfrm>
            <a:off x="5012764" y="2938232"/>
            <a:ext cx="907794" cy="910638"/>
            <a:chOff x="547045" y="3252792"/>
            <a:chExt cx="1508174" cy="1512899"/>
          </a:xfrm>
          <a:effectLst>
            <a:outerShdw blurRad="50800" dist="38100" dir="2700000" algn="tl" rotWithShape="0">
              <a:prstClr val="black">
                <a:alpha val="40000"/>
              </a:prstClr>
            </a:outerShdw>
          </a:effectLst>
        </p:grpSpPr>
        <p:sp>
          <p:nvSpPr>
            <p:cNvPr id="19" name="Retângulo: Cantos Arredondados 18">
              <a:extLst>
                <a:ext uri="{FF2B5EF4-FFF2-40B4-BE49-F238E27FC236}">
                  <a16:creationId xmlns:a16="http://schemas.microsoft.com/office/drawing/2014/main" id="{633B1D3B-26D1-655C-1752-E72EA0F9A39D}"/>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Cantos Arredondados 19">
              <a:extLst>
                <a:ext uri="{FF2B5EF4-FFF2-40B4-BE49-F238E27FC236}">
                  <a16:creationId xmlns:a16="http://schemas.microsoft.com/office/drawing/2014/main" id="{1AA8D3A0-24C5-B3CC-40C5-A656016D3B6E}"/>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9</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E29BEEDC-0343-9668-1F98-123939D23342}"/>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NOTAS RELEVANTES</a:t>
            </a:r>
          </a:p>
        </p:txBody>
      </p:sp>
      <p:sp>
        <p:nvSpPr>
          <p:cNvPr id="9" name="Google Shape;1078;p39">
            <a:extLst>
              <a:ext uri="{FF2B5EF4-FFF2-40B4-BE49-F238E27FC236}">
                <a16:creationId xmlns:a16="http://schemas.microsoft.com/office/drawing/2014/main" id="{2ECCC355-C9CF-B750-C921-DB11AB29FB60}"/>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Área de Transferência com preenchimento sólido">
            <a:hlinkClick r:id="rId3" action="ppaction://hlinksldjump"/>
            <a:extLst>
              <a:ext uri="{FF2B5EF4-FFF2-40B4-BE49-F238E27FC236}">
                <a16:creationId xmlns:a16="http://schemas.microsoft.com/office/drawing/2014/main" id="{4268F95F-E789-8F07-E138-6D59D5C052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207" y="136143"/>
            <a:ext cx="271701" cy="271701"/>
          </a:xfrm>
          <a:prstGeom prst="rect">
            <a:avLst/>
          </a:prstGeom>
        </p:spPr>
      </p:pic>
      <p:sp>
        <p:nvSpPr>
          <p:cNvPr id="2" name="Espaço Reservado para Texto 4">
            <a:extLst>
              <a:ext uri="{FF2B5EF4-FFF2-40B4-BE49-F238E27FC236}">
                <a16:creationId xmlns:a16="http://schemas.microsoft.com/office/drawing/2014/main" id="{BCEAE9F9-FF3E-3116-AC47-7810B1D420A1}"/>
              </a:ext>
            </a:extLst>
          </p:cNvPr>
          <p:cNvSpPr txBox="1">
            <a:spLocks/>
          </p:cNvSpPr>
          <p:nvPr/>
        </p:nvSpPr>
        <p:spPr>
          <a:xfrm>
            <a:off x="345631" y="1319461"/>
            <a:ext cx="7210869" cy="1654000"/>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marR="328295" indent="0" algn="just">
              <a:lnSpc>
                <a:spcPct val="80000"/>
              </a:lnSpc>
              <a:spcBef>
                <a:spcPts val="0"/>
              </a:spcBef>
              <a:spcAft>
                <a:spcPts val="1000"/>
              </a:spcAft>
              <a:buNone/>
            </a:pPr>
            <a:r>
              <a:rPr lang="pt-BR" sz="1400" u="sng" dirty="0">
                <a:solidFill>
                  <a:schemeClr val="tx2">
                    <a:lumMod val="90000"/>
                    <a:lumOff val="10000"/>
                  </a:schemeClr>
                </a:solidFill>
              </a:rPr>
              <a:t>III. Estrutura Societária/Estabelecimentos</a:t>
            </a:r>
          </a:p>
          <a:p>
            <a:pPr marL="0" marR="328295" indent="0" algn="just" defTabSz="457200">
              <a:lnSpc>
                <a:spcPct val="100000"/>
              </a:lnSpc>
              <a:spcBef>
                <a:spcPts val="0"/>
              </a:spcBef>
              <a:spcAft>
                <a:spcPts val="1000"/>
              </a:spcAft>
              <a:buNone/>
            </a:pPr>
            <a:endParaRPr lang="pt-BR" sz="1050" dirty="0">
              <a:solidFill>
                <a:schemeClr val="tx2">
                  <a:lumMod val="90000"/>
                  <a:lumOff val="10000"/>
                </a:schemeClr>
              </a:solidFill>
            </a:endParaRPr>
          </a:p>
        </p:txBody>
      </p:sp>
      <p:sp>
        <p:nvSpPr>
          <p:cNvPr id="8" name="CaixaDeTexto 7">
            <a:extLst>
              <a:ext uri="{FF2B5EF4-FFF2-40B4-BE49-F238E27FC236}">
                <a16:creationId xmlns:a16="http://schemas.microsoft.com/office/drawing/2014/main" id="{C0316D8C-F911-ED32-E96C-A3FF4DA3ABCE}"/>
              </a:ext>
            </a:extLst>
          </p:cNvPr>
          <p:cNvSpPr txBox="1"/>
          <p:nvPr/>
        </p:nvSpPr>
        <p:spPr>
          <a:xfrm>
            <a:off x="645391" y="3234946"/>
            <a:ext cx="2018939" cy="553998"/>
          </a:xfrm>
          <a:prstGeom prst="rect">
            <a:avLst/>
          </a:prstGeom>
          <a:noFill/>
        </p:spPr>
        <p:txBody>
          <a:bodyPr wrap="square">
            <a:spAutoFit/>
          </a:bodyPr>
          <a:lstStyle/>
          <a:p>
            <a:pPr marL="12700" marR="328295"/>
            <a:r>
              <a:rPr lang="pt-BR" sz="1000" b="1"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Sócio Administrador:</a:t>
            </a:r>
            <a:r>
              <a:rPr lang="pt-BR" sz="1000"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SPSYN Participações Ltda</a:t>
            </a:r>
          </a:p>
          <a:p>
            <a:pPr marL="12700" marR="328295"/>
            <a:endParaRPr lang="pt-BR" sz="1000" dirty="0">
              <a:ln w="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1" name="CaixaDeTexto 10">
            <a:extLst>
              <a:ext uri="{FF2B5EF4-FFF2-40B4-BE49-F238E27FC236}">
                <a16:creationId xmlns:a16="http://schemas.microsoft.com/office/drawing/2014/main" id="{8924CD21-4108-AA50-A2CC-2BED621B1360}"/>
              </a:ext>
            </a:extLst>
          </p:cNvPr>
          <p:cNvSpPr txBox="1"/>
          <p:nvPr/>
        </p:nvSpPr>
        <p:spPr>
          <a:xfrm>
            <a:off x="4645340" y="4014467"/>
            <a:ext cx="2441091" cy="846386"/>
          </a:xfrm>
          <a:prstGeom prst="rect">
            <a:avLst/>
          </a:prstGeom>
          <a:noFill/>
        </p:spPr>
        <p:txBody>
          <a:bodyPr wrap="square">
            <a:spAutoFit/>
          </a:bodyPr>
          <a:lstStyle/>
          <a:p>
            <a:pPr marR="328295"/>
            <a:r>
              <a:rPr lang="pt-BR" sz="1000" b="1" dirty="0" err="1">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Digex</a:t>
            </a:r>
            <a:r>
              <a:rPr lang="pt-BR" sz="1000" b="1"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a:t>
            </a:r>
            <a:r>
              <a:rPr lang="pt-BR" sz="1000" b="1" dirty="0" err="1">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Aricraft</a:t>
            </a:r>
            <a:r>
              <a:rPr lang="pt-BR" sz="1000" b="1"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a:t>
            </a:r>
            <a:r>
              <a:rPr lang="pt-BR" sz="1000" b="1" dirty="0" err="1">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Maintenance</a:t>
            </a:r>
            <a:r>
              <a:rPr lang="pt-BR" sz="1000" b="1"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Ltda.</a:t>
            </a:r>
          </a:p>
          <a:p>
            <a:pPr marR="328295" algn="just"/>
            <a:r>
              <a:rPr lang="pt-BR" sz="1000"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CNPJ: 03.089.543/0001-15</a:t>
            </a:r>
          </a:p>
          <a:p>
            <a:pPr marR="328295" algn="just"/>
            <a:r>
              <a:rPr lang="pt-BR" sz="1000"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DATA DA ABERTURA: 12/04/1999</a:t>
            </a:r>
          </a:p>
          <a:p>
            <a:pPr marR="328295" indent="-171450" algn="just">
              <a:buFont typeface="Arial" panose="020B0604020202020204" pitchFamily="34" charset="0"/>
              <a:buChar char="•"/>
            </a:pPr>
            <a:endParaRPr lang="pt-BR" sz="900" dirty="0">
              <a:ln w="0"/>
              <a:solidFill>
                <a:schemeClr val="accent1">
                  <a:lumMod val="50000"/>
                </a:schemeClr>
              </a:solidFill>
              <a:latin typeface="Franklin Gothic Medium" panose="020B0603020102020204" pitchFamily="34" charset="0"/>
              <a:cs typeface="Arial" panose="020B0604020202020204" pitchFamily="34" charset="0"/>
            </a:endParaRPr>
          </a:p>
        </p:txBody>
      </p:sp>
      <p:pic>
        <p:nvPicPr>
          <p:cNvPr id="13" name="Gráfico 12" descr="Fábrica com preenchimento sólido">
            <a:extLst>
              <a:ext uri="{FF2B5EF4-FFF2-40B4-BE49-F238E27FC236}">
                <a16:creationId xmlns:a16="http://schemas.microsoft.com/office/drawing/2014/main" id="{B534436B-B3D7-3B0F-CFCE-E4FD53B558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12108" y="3060822"/>
            <a:ext cx="551816" cy="551816"/>
          </a:xfrm>
          <a:prstGeom prst="rect">
            <a:avLst/>
          </a:prstGeom>
        </p:spPr>
      </p:pic>
      <p:grpSp>
        <p:nvGrpSpPr>
          <p:cNvPr id="17" name="Agrupar 16">
            <a:extLst>
              <a:ext uri="{FF2B5EF4-FFF2-40B4-BE49-F238E27FC236}">
                <a16:creationId xmlns:a16="http://schemas.microsoft.com/office/drawing/2014/main" id="{A0095401-FEA9-72B6-E075-B5AF2240A158}"/>
              </a:ext>
            </a:extLst>
          </p:cNvPr>
          <p:cNvGrpSpPr/>
          <p:nvPr/>
        </p:nvGrpSpPr>
        <p:grpSpPr>
          <a:xfrm>
            <a:off x="851039" y="2156418"/>
            <a:ext cx="907794" cy="910638"/>
            <a:chOff x="1165731" y="4519086"/>
            <a:chExt cx="907794" cy="910638"/>
          </a:xfrm>
        </p:grpSpPr>
        <p:grpSp>
          <p:nvGrpSpPr>
            <p:cNvPr id="14" name="Agrupar 13">
              <a:extLst>
                <a:ext uri="{FF2B5EF4-FFF2-40B4-BE49-F238E27FC236}">
                  <a16:creationId xmlns:a16="http://schemas.microsoft.com/office/drawing/2014/main" id="{764BDAA2-0799-AA5C-0411-C751EAF08AD4}"/>
                </a:ext>
              </a:extLst>
            </p:cNvPr>
            <p:cNvGrpSpPr/>
            <p:nvPr/>
          </p:nvGrpSpPr>
          <p:grpSpPr>
            <a:xfrm>
              <a:off x="1165731" y="4519086"/>
              <a:ext cx="907794" cy="910638"/>
              <a:chOff x="547045" y="3252792"/>
              <a:chExt cx="1508174" cy="1512899"/>
            </a:xfrm>
            <a:effectLst>
              <a:outerShdw blurRad="50800" dist="38100" dir="2700000" algn="tl" rotWithShape="0">
                <a:prstClr val="black">
                  <a:alpha val="40000"/>
                </a:prstClr>
              </a:outerShdw>
            </a:effectLst>
          </p:grpSpPr>
          <p:sp>
            <p:nvSpPr>
              <p:cNvPr id="15" name="Retângulo: Cantos Arredondados 14">
                <a:extLst>
                  <a:ext uri="{FF2B5EF4-FFF2-40B4-BE49-F238E27FC236}">
                    <a16:creationId xmlns:a16="http://schemas.microsoft.com/office/drawing/2014/main" id="{254A52A3-EAA1-615D-94E0-65A1D7951D8C}"/>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96CFE7AC-76D3-963D-E03C-419BE9D00C2B}"/>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2" name="Gráfico 11" descr="Funcionário de escritório com preenchimento sólido">
              <a:extLst>
                <a:ext uri="{FF2B5EF4-FFF2-40B4-BE49-F238E27FC236}">
                  <a16:creationId xmlns:a16="http://schemas.microsoft.com/office/drawing/2014/main" id="{73B02181-280C-D32B-2BDA-B793BA6EBD6D}"/>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371241" y="4711264"/>
              <a:ext cx="473387" cy="473387"/>
            </a:xfrm>
            <a:prstGeom prst="rect">
              <a:avLst/>
            </a:prstGeom>
          </p:spPr>
        </p:pic>
      </p:grpSp>
      <p:grpSp>
        <p:nvGrpSpPr>
          <p:cNvPr id="21" name="Agrupar 20">
            <a:extLst>
              <a:ext uri="{FF2B5EF4-FFF2-40B4-BE49-F238E27FC236}">
                <a16:creationId xmlns:a16="http://schemas.microsoft.com/office/drawing/2014/main" id="{F443BAAC-AB34-5430-04EA-BBCE7F8C7D9E}"/>
              </a:ext>
            </a:extLst>
          </p:cNvPr>
          <p:cNvGrpSpPr/>
          <p:nvPr/>
        </p:nvGrpSpPr>
        <p:grpSpPr>
          <a:xfrm>
            <a:off x="414390" y="5534713"/>
            <a:ext cx="3438688" cy="3534848"/>
            <a:chOff x="5554273" y="1294251"/>
            <a:chExt cx="3048554" cy="3133804"/>
          </a:xfrm>
          <a:solidFill>
            <a:schemeClr val="bg1">
              <a:lumMod val="85000"/>
            </a:schemeClr>
          </a:solidFill>
        </p:grpSpPr>
        <p:sp>
          <p:nvSpPr>
            <p:cNvPr id="23" name="Google Shape;1564;p19">
              <a:extLst>
                <a:ext uri="{FF2B5EF4-FFF2-40B4-BE49-F238E27FC236}">
                  <a16:creationId xmlns:a16="http://schemas.microsoft.com/office/drawing/2014/main" id="{14343B1F-BD00-6108-29F0-EDE5F98C54B6}"/>
                </a:ext>
              </a:extLst>
            </p:cNvPr>
            <p:cNvSpPr/>
            <p:nvPr/>
          </p:nvSpPr>
          <p:spPr>
            <a:xfrm>
              <a:off x="7164661" y="2707425"/>
              <a:ext cx="576163" cy="580966"/>
            </a:xfrm>
            <a:custGeom>
              <a:avLst/>
              <a:gdLst/>
              <a:ahLst/>
              <a:cxnLst/>
              <a:rect l="l" t="t" r="r" b="b"/>
              <a:pathLst>
                <a:path w="5279" h="5323" extrusionOk="0">
                  <a:moveTo>
                    <a:pt x="3864" y="2293"/>
                  </a:moveTo>
                  <a:cubicBezTo>
                    <a:pt x="3890" y="2293"/>
                    <a:pt x="3910" y="2293"/>
                    <a:pt x="3917" y="2296"/>
                  </a:cubicBezTo>
                  <a:cubicBezTo>
                    <a:pt x="3937" y="2302"/>
                    <a:pt x="4002" y="2322"/>
                    <a:pt x="4022" y="2322"/>
                  </a:cubicBezTo>
                  <a:cubicBezTo>
                    <a:pt x="4035" y="2322"/>
                    <a:pt x="4147" y="2328"/>
                    <a:pt x="4147" y="2328"/>
                  </a:cubicBezTo>
                  <a:lnTo>
                    <a:pt x="4226" y="2414"/>
                  </a:lnTo>
                  <a:lnTo>
                    <a:pt x="4226" y="2506"/>
                  </a:lnTo>
                  <a:cubicBezTo>
                    <a:pt x="4226" y="2526"/>
                    <a:pt x="4206" y="2526"/>
                    <a:pt x="4187" y="2546"/>
                  </a:cubicBezTo>
                  <a:cubicBezTo>
                    <a:pt x="4167" y="2565"/>
                    <a:pt x="4167" y="2644"/>
                    <a:pt x="4167" y="2664"/>
                  </a:cubicBezTo>
                  <a:cubicBezTo>
                    <a:pt x="4167" y="2684"/>
                    <a:pt x="4206" y="2710"/>
                    <a:pt x="4160" y="2723"/>
                  </a:cubicBezTo>
                  <a:cubicBezTo>
                    <a:pt x="4114" y="2736"/>
                    <a:pt x="4035" y="2743"/>
                    <a:pt x="3996" y="2750"/>
                  </a:cubicBezTo>
                  <a:cubicBezTo>
                    <a:pt x="3950" y="2750"/>
                    <a:pt x="3871" y="2743"/>
                    <a:pt x="3752" y="2730"/>
                  </a:cubicBezTo>
                  <a:cubicBezTo>
                    <a:pt x="3634" y="2710"/>
                    <a:pt x="3542" y="2710"/>
                    <a:pt x="3515" y="2704"/>
                  </a:cubicBezTo>
                  <a:cubicBezTo>
                    <a:pt x="3489" y="2697"/>
                    <a:pt x="3450" y="2638"/>
                    <a:pt x="3489" y="2598"/>
                  </a:cubicBezTo>
                  <a:cubicBezTo>
                    <a:pt x="3522" y="2559"/>
                    <a:pt x="3535" y="2552"/>
                    <a:pt x="3548" y="2539"/>
                  </a:cubicBezTo>
                  <a:cubicBezTo>
                    <a:pt x="3561" y="2526"/>
                    <a:pt x="3601" y="2506"/>
                    <a:pt x="3601" y="2500"/>
                  </a:cubicBezTo>
                  <a:cubicBezTo>
                    <a:pt x="3601" y="2486"/>
                    <a:pt x="3581" y="2427"/>
                    <a:pt x="3607" y="2388"/>
                  </a:cubicBezTo>
                  <a:cubicBezTo>
                    <a:pt x="3634" y="2348"/>
                    <a:pt x="3673" y="2296"/>
                    <a:pt x="3713" y="2296"/>
                  </a:cubicBezTo>
                  <a:cubicBezTo>
                    <a:pt x="3739" y="2296"/>
                    <a:pt x="3812" y="2293"/>
                    <a:pt x="3864" y="2293"/>
                  </a:cubicBezTo>
                  <a:close/>
                  <a:moveTo>
                    <a:pt x="2156" y="1"/>
                  </a:moveTo>
                  <a:cubicBezTo>
                    <a:pt x="2141" y="1"/>
                    <a:pt x="2096" y="86"/>
                    <a:pt x="2061" y="150"/>
                  </a:cubicBezTo>
                  <a:cubicBezTo>
                    <a:pt x="2015" y="222"/>
                    <a:pt x="1975" y="374"/>
                    <a:pt x="1975" y="374"/>
                  </a:cubicBezTo>
                  <a:lnTo>
                    <a:pt x="1903" y="532"/>
                  </a:lnTo>
                  <a:cubicBezTo>
                    <a:pt x="1903" y="532"/>
                    <a:pt x="1863" y="683"/>
                    <a:pt x="1863" y="716"/>
                  </a:cubicBezTo>
                  <a:cubicBezTo>
                    <a:pt x="1863" y="756"/>
                    <a:pt x="1850" y="788"/>
                    <a:pt x="1804" y="867"/>
                  </a:cubicBezTo>
                  <a:cubicBezTo>
                    <a:pt x="1752" y="953"/>
                    <a:pt x="1699" y="900"/>
                    <a:pt x="1699" y="1071"/>
                  </a:cubicBezTo>
                  <a:cubicBezTo>
                    <a:pt x="1699" y="1243"/>
                    <a:pt x="1732" y="1269"/>
                    <a:pt x="1699" y="1348"/>
                  </a:cubicBezTo>
                  <a:cubicBezTo>
                    <a:pt x="1659" y="1427"/>
                    <a:pt x="1580" y="1447"/>
                    <a:pt x="1561" y="1578"/>
                  </a:cubicBezTo>
                  <a:cubicBezTo>
                    <a:pt x="1534" y="1703"/>
                    <a:pt x="1561" y="1782"/>
                    <a:pt x="1541" y="1848"/>
                  </a:cubicBezTo>
                  <a:cubicBezTo>
                    <a:pt x="1521" y="1914"/>
                    <a:pt x="1284" y="1953"/>
                    <a:pt x="1218" y="2059"/>
                  </a:cubicBezTo>
                  <a:cubicBezTo>
                    <a:pt x="1146" y="2164"/>
                    <a:pt x="1139" y="2276"/>
                    <a:pt x="1074" y="2394"/>
                  </a:cubicBezTo>
                  <a:cubicBezTo>
                    <a:pt x="1014" y="2519"/>
                    <a:pt x="975" y="2598"/>
                    <a:pt x="903" y="2625"/>
                  </a:cubicBezTo>
                  <a:cubicBezTo>
                    <a:pt x="830" y="2658"/>
                    <a:pt x="718" y="2644"/>
                    <a:pt x="646" y="2690"/>
                  </a:cubicBezTo>
                  <a:cubicBezTo>
                    <a:pt x="580" y="2730"/>
                    <a:pt x="573" y="2815"/>
                    <a:pt x="475" y="2862"/>
                  </a:cubicBezTo>
                  <a:cubicBezTo>
                    <a:pt x="383" y="2901"/>
                    <a:pt x="330" y="2894"/>
                    <a:pt x="330" y="2954"/>
                  </a:cubicBezTo>
                  <a:cubicBezTo>
                    <a:pt x="330" y="3019"/>
                    <a:pt x="363" y="3026"/>
                    <a:pt x="363" y="3092"/>
                  </a:cubicBezTo>
                  <a:cubicBezTo>
                    <a:pt x="363" y="3158"/>
                    <a:pt x="383" y="3230"/>
                    <a:pt x="258" y="3322"/>
                  </a:cubicBezTo>
                  <a:cubicBezTo>
                    <a:pt x="251" y="3329"/>
                    <a:pt x="244" y="3335"/>
                    <a:pt x="238" y="3342"/>
                  </a:cubicBezTo>
                  <a:cubicBezTo>
                    <a:pt x="225" y="3349"/>
                    <a:pt x="218" y="3355"/>
                    <a:pt x="211" y="3362"/>
                  </a:cubicBezTo>
                  <a:cubicBezTo>
                    <a:pt x="205" y="3375"/>
                    <a:pt x="198" y="3381"/>
                    <a:pt x="192" y="3395"/>
                  </a:cubicBezTo>
                  <a:cubicBezTo>
                    <a:pt x="179" y="3401"/>
                    <a:pt x="172" y="3414"/>
                    <a:pt x="165" y="3421"/>
                  </a:cubicBezTo>
                  <a:cubicBezTo>
                    <a:pt x="165" y="3428"/>
                    <a:pt x="159" y="3434"/>
                    <a:pt x="159" y="3441"/>
                  </a:cubicBezTo>
                  <a:cubicBezTo>
                    <a:pt x="152" y="3441"/>
                    <a:pt x="152" y="3447"/>
                    <a:pt x="146" y="3454"/>
                  </a:cubicBezTo>
                  <a:cubicBezTo>
                    <a:pt x="139" y="3467"/>
                    <a:pt x="133" y="3474"/>
                    <a:pt x="126" y="3487"/>
                  </a:cubicBezTo>
                  <a:cubicBezTo>
                    <a:pt x="119" y="3500"/>
                    <a:pt x="113" y="3507"/>
                    <a:pt x="106" y="3520"/>
                  </a:cubicBezTo>
                  <a:cubicBezTo>
                    <a:pt x="100" y="3533"/>
                    <a:pt x="93" y="3539"/>
                    <a:pt x="86" y="3553"/>
                  </a:cubicBezTo>
                  <a:cubicBezTo>
                    <a:pt x="86" y="3553"/>
                    <a:pt x="86" y="3559"/>
                    <a:pt x="86" y="3559"/>
                  </a:cubicBezTo>
                  <a:cubicBezTo>
                    <a:pt x="80" y="3566"/>
                    <a:pt x="80" y="3572"/>
                    <a:pt x="73" y="3585"/>
                  </a:cubicBezTo>
                  <a:cubicBezTo>
                    <a:pt x="67" y="3599"/>
                    <a:pt x="60" y="3618"/>
                    <a:pt x="54" y="3632"/>
                  </a:cubicBezTo>
                  <a:cubicBezTo>
                    <a:pt x="47" y="3638"/>
                    <a:pt x="47" y="3645"/>
                    <a:pt x="47" y="3645"/>
                  </a:cubicBezTo>
                  <a:cubicBezTo>
                    <a:pt x="40" y="3658"/>
                    <a:pt x="40" y="3664"/>
                    <a:pt x="34" y="3678"/>
                  </a:cubicBezTo>
                  <a:cubicBezTo>
                    <a:pt x="34" y="3684"/>
                    <a:pt x="34" y="3691"/>
                    <a:pt x="34" y="3697"/>
                  </a:cubicBezTo>
                  <a:cubicBezTo>
                    <a:pt x="27" y="3704"/>
                    <a:pt x="27" y="3704"/>
                    <a:pt x="27" y="3711"/>
                  </a:cubicBezTo>
                  <a:cubicBezTo>
                    <a:pt x="27" y="3717"/>
                    <a:pt x="21" y="3724"/>
                    <a:pt x="21" y="3724"/>
                  </a:cubicBezTo>
                  <a:cubicBezTo>
                    <a:pt x="21" y="3730"/>
                    <a:pt x="21" y="3730"/>
                    <a:pt x="21" y="3730"/>
                  </a:cubicBezTo>
                  <a:cubicBezTo>
                    <a:pt x="21" y="3737"/>
                    <a:pt x="21" y="3737"/>
                    <a:pt x="21" y="3743"/>
                  </a:cubicBezTo>
                  <a:cubicBezTo>
                    <a:pt x="21" y="3743"/>
                    <a:pt x="21" y="3750"/>
                    <a:pt x="21" y="3750"/>
                  </a:cubicBezTo>
                  <a:cubicBezTo>
                    <a:pt x="21" y="3829"/>
                    <a:pt x="21" y="3901"/>
                    <a:pt x="27" y="3954"/>
                  </a:cubicBezTo>
                  <a:cubicBezTo>
                    <a:pt x="34" y="4013"/>
                    <a:pt x="93" y="4092"/>
                    <a:pt x="93" y="4132"/>
                  </a:cubicBezTo>
                  <a:cubicBezTo>
                    <a:pt x="93" y="4178"/>
                    <a:pt x="133" y="4230"/>
                    <a:pt x="67" y="4230"/>
                  </a:cubicBezTo>
                  <a:cubicBezTo>
                    <a:pt x="67" y="4230"/>
                    <a:pt x="1" y="4290"/>
                    <a:pt x="67" y="4342"/>
                  </a:cubicBezTo>
                  <a:cubicBezTo>
                    <a:pt x="133" y="4395"/>
                    <a:pt x="304" y="4408"/>
                    <a:pt x="304" y="4408"/>
                  </a:cubicBezTo>
                  <a:cubicBezTo>
                    <a:pt x="304" y="4408"/>
                    <a:pt x="277" y="4533"/>
                    <a:pt x="251" y="4546"/>
                  </a:cubicBezTo>
                  <a:cubicBezTo>
                    <a:pt x="225" y="4566"/>
                    <a:pt x="165" y="4612"/>
                    <a:pt x="218" y="4639"/>
                  </a:cubicBezTo>
                  <a:cubicBezTo>
                    <a:pt x="254" y="4664"/>
                    <a:pt x="258" y="4702"/>
                    <a:pt x="298" y="4702"/>
                  </a:cubicBezTo>
                  <a:cubicBezTo>
                    <a:pt x="310" y="4702"/>
                    <a:pt x="324" y="4698"/>
                    <a:pt x="343" y="4691"/>
                  </a:cubicBezTo>
                  <a:cubicBezTo>
                    <a:pt x="411" y="4660"/>
                    <a:pt x="367" y="4641"/>
                    <a:pt x="408" y="4641"/>
                  </a:cubicBezTo>
                  <a:cubicBezTo>
                    <a:pt x="419" y="4641"/>
                    <a:pt x="435" y="4642"/>
                    <a:pt x="462" y="4645"/>
                  </a:cubicBezTo>
                  <a:cubicBezTo>
                    <a:pt x="580" y="4658"/>
                    <a:pt x="600" y="4639"/>
                    <a:pt x="639" y="4704"/>
                  </a:cubicBezTo>
                  <a:cubicBezTo>
                    <a:pt x="685" y="4764"/>
                    <a:pt x="777" y="4810"/>
                    <a:pt x="863" y="4875"/>
                  </a:cubicBezTo>
                  <a:cubicBezTo>
                    <a:pt x="949" y="4948"/>
                    <a:pt x="1146" y="4961"/>
                    <a:pt x="1192" y="4968"/>
                  </a:cubicBezTo>
                  <a:cubicBezTo>
                    <a:pt x="1232" y="4974"/>
                    <a:pt x="1363" y="5027"/>
                    <a:pt x="1383" y="5053"/>
                  </a:cubicBezTo>
                  <a:cubicBezTo>
                    <a:pt x="1396" y="5086"/>
                    <a:pt x="1409" y="5112"/>
                    <a:pt x="1482" y="5145"/>
                  </a:cubicBezTo>
                  <a:cubicBezTo>
                    <a:pt x="1554" y="5185"/>
                    <a:pt x="1580" y="5264"/>
                    <a:pt x="1633" y="5323"/>
                  </a:cubicBezTo>
                  <a:cubicBezTo>
                    <a:pt x="1646" y="5310"/>
                    <a:pt x="1659" y="5297"/>
                    <a:pt x="1666" y="5283"/>
                  </a:cubicBezTo>
                  <a:cubicBezTo>
                    <a:pt x="1679" y="5237"/>
                    <a:pt x="1666" y="5191"/>
                    <a:pt x="1679" y="5145"/>
                  </a:cubicBezTo>
                  <a:cubicBezTo>
                    <a:pt x="1699" y="5079"/>
                    <a:pt x="1817" y="5053"/>
                    <a:pt x="1857" y="5014"/>
                  </a:cubicBezTo>
                  <a:cubicBezTo>
                    <a:pt x="1863" y="5014"/>
                    <a:pt x="1863" y="5007"/>
                    <a:pt x="1870" y="5007"/>
                  </a:cubicBezTo>
                  <a:cubicBezTo>
                    <a:pt x="1870" y="5000"/>
                    <a:pt x="1877" y="5000"/>
                    <a:pt x="1877" y="5000"/>
                  </a:cubicBezTo>
                  <a:cubicBezTo>
                    <a:pt x="1877" y="4994"/>
                    <a:pt x="1877" y="4994"/>
                    <a:pt x="1883" y="4987"/>
                  </a:cubicBezTo>
                  <a:cubicBezTo>
                    <a:pt x="1883" y="4987"/>
                    <a:pt x="1883" y="4981"/>
                    <a:pt x="1890" y="4981"/>
                  </a:cubicBezTo>
                  <a:cubicBezTo>
                    <a:pt x="1890" y="4974"/>
                    <a:pt x="1896" y="4961"/>
                    <a:pt x="1896" y="4954"/>
                  </a:cubicBezTo>
                  <a:cubicBezTo>
                    <a:pt x="1903" y="4954"/>
                    <a:pt x="1903" y="4948"/>
                    <a:pt x="1903" y="4941"/>
                  </a:cubicBezTo>
                  <a:cubicBezTo>
                    <a:pt x="1909" y="4922"/>
                    <a:pt x="1916" y="4902"/>
                    <a:pt x="1923" y="4875"/>
                  </a:cubicBezTo>
                  <a:cubicBezTo>
                    <a:pt x="1936" y="4829"/>
                    <a:pt x="1988" y="4737"/>
                    <a:pt x="2021" y="4704"/>
                  </a:cubicBezTo>
                  <a:cubicBezTo>
                    <a:pt x="2061" y="4671"/>
                    <a:pt x="2179" y="4671"/>
                    <a:pt x="2252" y="4652"/>
                  </a:cubicBezTo>
                  <a:cubicBezTo>
                    <a:pt x="2324" y="4632"/>
                    <a:pt x="2449" y="4599"/>
                    <a:pt x="2469" y="4599"/>
                  </a:cubicBezTo>
                  <a:cubicBezTo>
                    <a:pt x="2489" y="4599"/>
                    <a:pt x="2587" y="4553"/>
                    <a:pt x="2614" y="4553"/>
                  </a:cubicBezTo>
                  <a:cubicBezTo>
                    <a:pt x="2640" y="4553"/>
                    <a:pt x="2706" y="4599"/>
                    <a:pt x="2778" y="4599"/>
                  </a:cubicBezTo>
                  <a:cubicBezTo>
                    <a:pt x="2851" y="4599"/>
                    <a:pt x="2851" y="4592"/>
                    <a:pt x="2870" y="4573"/>
                  </a:cubicBezTo>
                  <a:cubicBezTo>
                    <a:pt x="2890" y="4546"/>
                    <a:pt x="2962" y="4507"/>
                    <a:pt x="3002" y="4487"/>
                  </a:cubicBezTo>
                  <a:cubicBezTo>
                    <a:pt x="3048" y="4461"/>
                    <a:pt x="3068" y="4454"/>
                    <a:pt x="3120" y="4448"/>
                  </a:cubicBezTo>
                  <a:cubicBezTo>
                    <a:pt x="3147" y="4444"/>
                    <a:pt x="3185" y="4443"/>
                    <a:pt x="3218" y="4443"/>
                  </a:cubicBezTo>
                  <a:cubicBezTo>
                    <a:pt x="3252" y="4443"/>
                    <a:pt x="3282" y="4444"/>
                    <a:pt x="3292" y="4448"/>
                  </a:cubicBezTo>
                  <a:cubicBezTo>
                    <a:pt x="3301" y="4450"/>
                    <a:pt x="3315" y="4452"/>
                    <a:pt x="3332" y="4452"/>
                  </a:cubicBezTo>
                  <a:cubicBezTo>
                    <a:pt x="3360" y="4452"/>
                    <a:pt x="3396" y="4447"/>
                    <a:pt x="3430" y="4434"/>
                  </a:cubicBezTo>
                  <a:cubicBezTo>
                    <a:pt x="3446" y="4426"/>
                    <a:pt x="3463" y="4423"/>
                    <a:pt x="3480" y="4423"/>
                  </a:cubicBezTo>
                  <a:cubicBezTo>
                    <a:pt x="3517" y="4423"/>
                    <a:pt x="3552" y="4439"/>
                    <a:pt x="3575" y="4448"/>
                  </a:cubicBezTo>
                  <a:cubicBezTo>
                    <a:pt x="3607" y="4461"/>
                    <a:pt x="3700" y="4494"/>
                    <a:pt x="3746" y="4520"/>
                  </a:cubicBezTo>
                  <a:cubicBezTo>
                    <a:pt x="3751" y="4523"/>
                    <a:pt x="3757" y="4525"/>
                    <a:pt x="3764" y="4525"/>
                  </a:cubicBezTo>
                  <a:cubicBezTo>
                    <a:pt x="3816" y="4525"/>
                    <a:pt x="3920" y="4453"/>
                    <a:pt x="3943" y="4448"/>
                  </a:cubicBezTo>
                  <a:cubicBezTo>
                    <a:pt x="3969" y="4434"/>
                    <a:pt x="4055" y="4375"/>
                    <a:pt x="4108" y="4336"/>
                  </a:cubicBezTo>
                  <a:cubicBezTo>
                    <a:pt x="4167" y="4296"/>
                    <a:pt x="4193" y="4270"/>
                    <a:pt x="4220" y="4237"/>
                  </a:cubicBezTo>
                  <a:cubicBezTo>
                    <a:pt x="4246" y="4198"/>
                    <a:pt x="4206" y="4165"/>
                    <a:pt x="4206" y="4138"/>
                  </a:cubicBezTo>
                  <a:cubicBezTo>
                    <a:pt x="4200" y="4119"/>
                    <a:pt x="4173" y="4046"/>
                    <a:pt x="4173" y="4013"/>
                  </a:cubicBezTo>
                  <a:cubicBezTo>
                    <a:pt x="4167" y="3980"/>
                    <a:pt x="4206" y="3941"/>
                    <a:pt x="4213" y="3921"/>
                  </a:cubicBezTo>
                  <a:cubicBezTo>
                    <a:pt x="4226" y="3908"/>
                    <a:pt x="4213" y="3836"/>
                    <a:pt x="4187" y="3822"/>
                  </a:cubicBezTo>
                  <a:cubicBezTo>
                    <a:pt x="4167" y="3809"/>
                    <a:pt x="4127" y="3816"/>
                    <a:pt x="4081" y="3776"/>
                  </a:cubicBezTo>
                  <a:cubicBezTo>
                    <a:pt x="4042" y="3737"/>
                    <a:pt x="4094" y="3691"/>
                    <a:pt x="4121" y="3645"/>
                  </a:cubicBezTo>
                  <a:cubicBezTo>
                    <a:pt x="4141" y="3599"/>
                    <a:pt x="4220" y="3539"/>
                    <a:pt x="4246" y="3507"/>
                  </a:cubicBezTo>
                  <a:cubicBezTo>
                    <a:pt x="4272" y="3474"/>
                    <a:pt x="4325" y="3454"/>
                    <a:pt x="4358" y="3434"/>
                  </a:cubicBezTo>
                  <a:cubicBezTo>
                    <a:pt x="4384" y="3414"/>
                    <a:pt x="4345" y="3342"/>
                    <a:pt x="4318" y="3289"/>
                  </a:cubicBezTo>
                  <a:cubicBezTo>
                    <a:pt x="4292" y="3237"/>
                    <a:pt x="4259" y="3197"/>
                    <a:pt x="4206" y="3138"/>
                  </a:cubicBezTo>
                  <a:cubicBezTo>
                    <a:pt x="4154" y="3079"/>
                    <a:pt x="4167" y="3052"/>
                    <a:pt x="4154" y="3013"/>
                  </a:cubicBezTo>
                  <a:cubicBezTo>
                    <a:pt x="4141" y="2973"/>
                    <a:pt x="4173" y="2987"/>
                    <a:pt x="4206" y="2941"/>
                  </a:cubicBezTo>
                  <a:cubicBezTo>
                    <a:pt x="4239" y="2888"/>
                    <a:pt x="4206" y="2881"/>
                    <a:pt x="4206" y="2815"/>
                  </a:cubicBezTo>
                  <a:cubicBezTo>
                    <a:pt x="4206" y="2750"/>
                    <a:pt x="4226" y="2710"/>
                    <a:pt x="4239" y="2684"/>
                  </a:cubicBezTo>
                  <a:cubicBezTo>
                    <a:pt x="4246" y="2664"/>
                    <a:pt x="4318" y="2664"/>
                    <a:pt x="4331" y="2664"/>
                  </a:cubicBezTo>
                  <a:cubicBezTo>
                    <a:pt x="4345" y="2664"/>
                    <a:pt x="4410" y="2651"/>
                    <a:pt x="4483" y="2638"/>
                  </a:cubicBezTo>
                  <a:cubicBezTo>
                    <a:pt x="4555" y="2618"/>
                    <a:pt x="4562" y="2605"/>
                    <a:pt x="4601" y="2579"/>
                  </a:cubicBezTo>
                  <a:cubicBezTo>
                    <a:pt x="4634" y="2552"/>
                    <a:pt x="4601" y="2513"/>
                    <a:pt x="4601" y="2500"/>
                  </a:cubicBezTo>
                  <a:cubicBezTo>
                    <a:pt x="4595" y="2493"/>
                    <a:pt x="4555" y="2453"/>
                    <a:pt x="4535" y="2407"/>
                  </a:cubicBezTo>
                  <a:cubicBezTo>
                    <a:pt x="4516" y="2361"/>
                    <a:pt x="4483" y="2328"/>
                    <a:pt x="4483" y="2309"/>
                  </a:cubicBezTo>
                  <a:cubicBezTo>
                    <a:pt x="4476" y="2282"/>
                    <a:pt x="4549" y="2230"/>
                    <a:pt x="4555" y="2203"/>
                  </a:cubicBezTo>
                  <a:cubicBezTo>
                    <a:pt x="4562" y="2177"/>
                    <a:pt x="4509" y="2124"/>
                    <a:pt x="4483" y="2085"/>
                  </a:cubicBezTo>
                  <a:cubicBezTo>
                    <a:pt x="4463" y="2045"/>
                    <a:pt x="4529" y="1993"/>
                    <a:pt x="4562" y="1986"/>
                  </a:cubicBezTo>
                  <a:cubicBezTo>
                    <a:pt x="4571" y="1984"/>
                    <a:pt x="4579" y="1983"/>
                    <a:pt x="4586" y="1983"/>
                  </a:cubicBezTo>
                  <a:cubicBezTo>
                    <a:pt x="4601" y="1983"/>
                    <a:pt x="4612" y="1986"/>
                    <a:pt x="4621" y="1986"/>
                  </a:cubicBezTo>
                  <a:cubicBezTo>
                    <a:pt x="4641" y="1986"/>
                    <a:pt x="4693" y="2006"/>
                    <a:pt x="4733" y="2019"/>
                  </a:cubicBezTo>
                  <a:cubicBezTo>
                    <a:pt x="4744" y="2021"/>
                    <a:pt x="4753" y="2022"/>
                    <a:pt x="4760" y="2022"/>
                  </a:cubicBezTo>
                  <a:cubicBezTo>
                    <a:pt x="4781" y="2022"/>
                    <a:pt x="4786" y="2014"/>
                    <a:pt x="4805" y="1999"/>
                  </a:cubicBezTo>
                  <a:cubicBezTo>
                    <a:pt x="4825" y="1986"/>
                    <a:pt x="4799" y="1953"/>
                    <a:pt x="4779" y="1920"/>
                  </a:cubicBezTo>
                  <a:cubicBezTo>
                    <a:pt x="4759" y="1888"/>
                    <a:pt x="4746" y="1855"/>
                    <a:pt x="4733" y="1835"/>
                  </a:cubicBezTo>
                  <a:cubicBezTo>
                    <a:pt x="4726" y="1815"/>
                    <a:pt x="4786" y="1716"/>
                    <a:pt x="4786" y="1716"/>
                  </a:cubicBezTo>
                  <a:cubicBezTo>
                    <a:pt x="4786" y="1716"/>
                    <a:pt x="4878" y="1789"/>
                    <a:pt x="4891" y="1802"/>
                  </a:cubicBezTo>
                  <a:cubicBezTo>
                    <a:pt x="4904" y="1815"/>
                    <a:pt x="4937" y="1855"/>
                    <a:pt x="4990" y="1901"/>
                  </a:cubicBezTo>
                  <a:cubicBezTo>
                    <a:pt x="5005" y="1916"/>
                    <a:pt x="5017" y="1921"/>
                    <a:pt x="5027" y="1921"/>
                  </a:cubicBezTo>
                  <a:cubicBezTo>
                    <a:pt x="5047" y="1921"/>
                    <a:pt x="5062" y="1901"/>
                    <a:pt x="5088" y="1901"/>
                  </a:cubicBezTo>
                  <a:cubicBezTo>
                    <a:pt x="5128" y="1901"/>
                    <a:pt x="5207" y="1914"/>
                    <a:pt x="5207" y="1914"/>
                  </a:cubicBezTo>
                  <a:cubicBezTo>
                    <a:pt x="5213" y="1888"/>
                    <a:pt x="5167" y="1861"/>
                    <a:pt x="5167" y="1848"/>
                  </a:cubicBezTo>
                  <a:lnTo>
                    <a:pt x="5167" y="1611"/>
                  </a:lnTo>
                  <a:cubicBezTo>
                    <a:pt x="5167" y="1545"/>
                    <a:pt x="5200" y="1558"/>
                    <a:pt x="5226" y="1539"/>
                  </a:cubicBezTo>
                  <a:cubicBezTo>
                    <a:pt x="5253" y="1526"/>
                    <a:pt x="5233" y="1486"/>
                    <a:pt x="5207" y="1473"/>
                  </a:cubicBezTo>
                  <a:cubicBezTo>
                    <a:pt x="5187" y="1460"/>
                    <a:pt x="5121" y="1407"/>
                    <a:pt x="5049" y="1361"/>
                  </a:cubicBezTo>
                  <a:cubicBezTo>
                    <a:pt x="4983" y="1315"/>
                    <a:pt x="5029" y="1210"/>
                    <a:pt x="5036" y="1177"/>
                  </a:cubicBezTo>
                  <a:cubicBezTo>
                    <a:pt x="5042" y="1144"/>
                    <a:pt x="5055" y="1065"/>
                    <a:pt x="5049" y="1019"/>
                  </a:cubicBezTo>
                  <a:cubicBezTo>
                    <a:pt x="5049" y="966"/>
                    <a:pt x="5029" y="953"/>
                    <a:pt x="5029" y="887"/>
                  </a:cubicBezTo>
                  <a:cubicBezTo>
                    <a:pt x="5029" y="821"/>
                    <a:pt x="5042" y="841"/>
                    <a:pt x="5088" y="788"/>
                  </a:cubicBezTo>
                  <a:cubicBezTo>
                    <a:pt x="5134" y="742"/>
                    <a:pt x="5226" y="723"/>
                    <a:pt x="5253" y="683"/>
                  </a:cubicBezTo>
                  <a:cubicBezTo>
                    <a:pt x="5278" y="647"/>
                    <a:pt x="5200" y="643"/>
                    <a:pt x="5152" y="643"/>
                  </a:cubicBezTo>
                  <a:cubicBezTo>
                    <a:pt x="5138" y="643"/>
                    <a:pt x="5127" y="644"/>
                    <a:pt x="5121" y="644"/>
                  </a:cubicBezTo>
                  <a:cubicBezTo>
                    <a:pt x="5106" y="644"/>
                    <a:pt x="5075" y="651"/>
                    <a:pt x="5046" y="651"/>
                  </a:cubicBezTo>
                  <a:cubicBezTo>
                    <a:pt x="5015" y="651"/>
                    <a:pt x="4986" y="642"/>
                    <a:pt x="4983" y="604"/>
                  </a:cubicBezTo>
                  <a:cubicBezTo>
                    <a:pt x="4970" y="532"/>
                    <a:pt x="5036" y="512"/>
                    <a:pt x="5055" y="486"/>
                  </a:cubicBezTo>
                  <a:cubicBezTo>
                    <a:pt x="5055" y="486"/>
                    <a:pt x="4917" y="459"/>
                    <a:pt x="4865" y="459"/>
                  </a:cubicBezTo>
                  <a:cubicBezTo>
                    <a:pt x="4812" y="459"/>
                    <a:pt x="4739" y="466"/>
                    <a:pt x="4687" y="479"/>
                  </a:cubicBezTo>
                  <a:cubicBezTo>
                    <a:pt x="4634" y="492"/>
                    <a:pt x="4522" y="584"/>
                    <a:pt x="4476" y="630"/>
                  </a:cubicBezTo>
                  <a:cubicBezTo>
                    <a:pt x="4446" y="661"/>
                    <a:pt x="4399" y="667"/>
                    <a:pt x="4354" y="667"/>
                  </a:cubicBezTo>
                  <a:cubicBezTo>
                    <a:pt x="4320" y="667"/>
                    <a:pt x="4288" y="663"/>
                    <a:pt x="4266" y="663"/>
                  </a:cubicBezTo>
                  <a:cubicBezTo>
                    <a:pt x="4213" y="663"/>
                    <a:pt x="4193" y="644"/>
                    <a:pt x="4160" y="617"/>
                  </a:cubicBezTo>
                  <a:cubicBezTo>
                    <a:pt x="4132" y="594"/>
                    <a:pt x="4104" y="590"/>
                    <a:pt x="4071" y="590"/>
                  </a:cubicBezTo>
                  <a:cubicBezTo>
                    <a:pt x="4058" y="590"/>
                    <a:pt x="4044" y="591"/>
                    <a:pt x="4029" y="591"/>
                  </a:cubicBezTo>
                  <a:cubicBezTo>
                    <a:pt x="3976" y="591"/>
                    <a:pt x="4048" y="690"/>
                    <a:pt x="4022" y="716"/>
                  </a:cubicBezTo>
                  <a:cubicBezTo>
                    <a:pt x="3996" y="749"/>
                    <a:pt x="4042" y="769"/>
                    <a:pt x="4022" y="815"/>
                  </a:cubicBezTo>
                  <a:cubicBezTo>
                    <a:pt x="4018" y="825"/>
                    <a:pt x="4011" y="828"/>
                    <a:pt x="4003" y="828"/>
                  </a:cubicBezTo>
                  <a:cubicBezTo>
                    <a:pt x="3972" y="828"/>
                    <a:pt x="3923" y="775"/>
                    <a:pt x="3923" y="775"/>
                  </a:cubicBezTo>
                  <a:cubicBezTo>
                    <a:pt x="3923" y="775"/>
                    <a:pt x="3627" y="663"/>
                    <a:pt x="3588" y="663"/>
                  </a:cubicBezTo>
                  <a:cubicBezTo>
                    <a:pt x="3555" y="663"/>
                    <a:pt x="3522" y="690"/>
                    <a:pt x="3496" y="696"/>
                  </a:cubicBezTo>
                  <a:cubicBezTo>
                    <a:pt x="3490" y="698"/>
                    <a:pt x="3477" y="700"/>
                    <a:pt x="3459" y="700"/>
                  </a:cubicBezTo>
                  <a:cubicBezTo>
                    <a:pt x="3419" y="700"/>
                    <a:pt x="3355" y="690"/>
                    <a:pt x="3305" y="644"/>
                  </a:cubicBezTo>
                  <a:cubicBezTo>
                    <a:pt x="3232" y="578"/>
                    <a:pt x="3305" y="558"/>
                    <a:pt x="3305" y="525"/>
                  </a:cubicBezTo>
                  <a:cubicBezTo>
                    <a:pt x="3305" y="486"/>
                    <a:pt x="3239" y="420"/>
                    <a:pt x="3199" y="407"/>
                  </a:cubicBezTo>
                  <a:cubicBezTo>
                    <a:pt x="3196" y="405"/>
                    <a:pt x="3193" y="405"/>
                    <a:pt x="3191" y="405"/>
                  </a:cubicBezTo>
                  <a:cubicBezTo>
                    <a:pt x="3166" y="405"/>
                    <a:pt x="3161" y="457"/>
                    <a:pt x="3107" y="492"/>
                  </a:cubicBezTo>
                  <a:cubicBezTo>
                    <a:pt x="3095" y="502"/>
                    <a:pt x="3086" y="506"/>
                    <a:pt x="3079" y="506"/>
                  </a:cubicBezTo>
                  <a:cubicBezTo>
                    <a:pt x="3056" y="506"/>
                    <a:pt x="3052" y="462"/>
                    <a:pt x="3002" y="407"/>
                  </a:cubicBezTo>
                  <a:cubicBezTo>
                    <a:pt x="2985" y="385"/>
                    <a:pt x="2975" y="377"/>
                    <a:pt x="2969" y="377"/>
                  </a:cubicBezTo>
                  <a:cubicBezTo>
                    <a:pt x="2953" y="377"/>
                    <a:pt x="2954" y="425"/>
                    <a:pt x="2903" y="453"/>
                  </a:cubicBezTo>
                  <a:cubicBezTo>
                    <a:pt x="2824" y="499"/>
                    <a:pt x="2837" y="598"/>
                    <a:pt x="2824" y="650"/>
                  </a:cubicBezTo>
                  <a:cubicBezTo>
                    <a:pt x="2819" y="692"/>
                    <a:pt x="2784" y="697"/>
                    <a:pt x="2771" y="697"/>
                  </a:cubicBezTo>
                  <a:cubicBezTo>
                    <a:pt x="2767" y="697"/>
                    <a:pt x="2765" y="696"/>
                    <a:pt x="2765" y="696"/>
                  </a:cubicBezTo>
                  <a:lnTo>
                    <a:pt x="2620" y="624"/>
                  </a:lnTo>
                  <a:cubicBezTo>
                    <a:pt x="2620" y="624"/>
                    <a:pt x="2508" y="512"/>
                    <a:pt x="2462" y="459"/>
                  </a:cubicBezTo>
                  <a:cubicBezTo>
                    <a:pt x="2445" y="444"/>
                    <a:pt x="2423" y="439"/>
                    <a:pt x="2400" y="439"/>
                  </a:cubicBezTo>
                  <a:cubicBezTo>
                    <a:pt x="2356" y="439"/>
                    <a:pt x="2309" y="459"/>
                    <a:pt x="2291" y="459"/>
                  </a:cubicBezTo>
                  <a:cubicBezTo>
                    <a:pt x="2265" y="459"/>
                    <a:pt x="2206" y="446"/>
                    <a:pt x="2133" y="400"/>
                  </a:cubicBezTo>
                  <a:cubicBezTo>
                    <a:pt x="2054" y="361"/>
                    <a:pt x="2120" y="255"/>
                    <a:pt x="2133" y="190"/>
                  </a:cubicBezTo>
                  <a:cubicBezTo>
                    <a:pt x="2140" y="124"/>
                    <a:pt x="2166" y="25"/>
                    <a:pt x="2160" y="5"/>
                  </a:cubicBezTo>
                  <a:cubicBezTo>
                    <a:pt x="2159" y="2"/>
                    <a:pt x="2157" y="1"/>
                    <a:pt x="2156"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65;p19">
              <a:extLst>
                <a:ext uri="{FF2B5EF4-FFF2-40B4-BE49-F238E27FC236}">
                  <a16:creationId xmlns:a16="http://schemas.microsoft.com/office/drawing/2014/main" id="{76153DF6-7DDC-4F62-7E1F-1ED3C550E9D3}"/>
                </a:ext>
              </a:extLst>
            </p:cNvPr>
            <p:cNvSpPr/>
            <p:nvPr/>
          </p:nvSpPr>
          <p:spPr>
            <a:xfrm>
              <a:off x="7113692" y="3804087"/>
              <a:ext cx="427511" cy="275912"/>
            </a:xfrm>
            <a:custGeom>
              <a:avLst/>
              <a:gdLst/>
              <a:ahLst/>
              <a:cxnLst/>
              <a:rect l="l" t="t" r="r" b="b"/>
              <a:pathLst>
                <a:path w="3917" h="2528" extrusionOk="0">
                  <a:moveTo>
                    <a:pt x="2765" y="0"/>
                  </a:moveTo>
                  <a:cubicBezTo>
                    <a:pt x="2745" y="0"/>
                    <a:pt x="2659" y="27"/>
                    <a:pt x="2574" y="40"/>
                  </a:cubicBezTo>
                  <a:cubicBezTo>
                    <a:pt x="2488" y="60"/>
                    <a:pt x="2482" y="73"/>
                    <a:pt x="2482" y="73"/>
                  </a:cubicBezTo>
                  <a:cubicBezTo>
                    <a:pt x="2482" y="73"/>
                    <a:pt x="2423" y="46"/>
                    <a:pt x="2390" y="40"/>
                  </a:cubicBezTo>
                  <a:cubicBezTo>
                    <a:pt x="2363" y="40"/>
                    <a:pt x="2258" y="125"/>
                    <a:pt x="2238" y="139"/>
                  </a:cubicBezTo>
                  <a:cubicBezTo>
                    <a:pt x="2219" y="158"/>
                    <a:pt x="2166" y="185"/>
                    <a:pt x="2166" y="185"/>
                  </a:cubicBezTo>
                  <a:lnTo>
                    <a:pt x="2001" y="185"/>
                  </a:lnTo>
                  <a:cubicBezTo>
                    <a:pt x="1999" y="185"/>
                    <a:pt x="1997" y="184"/>
                    <a:pt x="1995" y="184"/>
                  </a:cubicBezTo>
                  <a:cubicBezTo>
                    <a:pt x="1890" y="184"/>
                    <a:pt x="1903" y="344"/>
                    <a:pt x="1903" y="395"/>
                  </a:cubicBezTo>
                  <a:lnTo>
                    <a:pt x="1903" y="533"/>
                  </a:lnTo>
                  <a:cubicBezTo>
                    <a:pt x="1903" y="566"/>
                    <a:pt x="1817" y="553"/>
                    <a:pt x="1764" y="560"/>
                  </a:cubicBezTo>
                  <a:cubicBezTo>
                    <a:pt x="1763" y="560"/>
                    <a:pt x="1761" y="560"/>
                    <a:pt x="1760" y="560"/>
                  </a:cubicBezTo>
                  <a:cubicBezTo>
                    <a:pt x="1704" y="560"/>
                    <a:pt x="1559" y="448"/>
                    <a:pt x="1501" y="435"/>
                  </a:cubicBezTo>
                  <a:cubicBezTo>
                    <a:pt x="1481" y="428"/>
                    <a:pt x="1460" y="426"/>
                    <a:pt x="1441" y="426"/>
                  </a:cubicBezTo>
                  <a:cubicBezTo>
                    <a:pt x="1402" y="426"/>
                    <a:pt x="1370" y="435"/>
                    <a:pt x="1370" y="435"/>
                  </a:cubicBezTo>
                  <a:cubicBezTo>
                    <a:pt x="1370" y="435"/>
                    <a:pt x="1350" y="422"/>
                    <a:pt x="1297" y="376"/>
                  </a:cubicBezTo>
                  <a:cubicBezTo>
                    <a:pt x="1271" y="353"/>
                    <a:pt x="1229" y="350"/>
                    <a:pt x="1188" y="350"/>
                  </a:cubicBezTo>
                  <a:cubicBezTo>
                    <a:pt x="1168" y="350"/>
                    <a:pt x="1148" y="351"/>
                    <a:pt x="1131" y="351"/>
                  </a:cubicBezTo>
                  <a:cubicBezTo>
                    <a:pt x="1119" y="351"/>
                    <a:pt x="1109" y="350"/>
                    <a:pt x="1100" y="349"/>
                  </a:cubicBezTo>
                  <a:cubicBezTo>
                    <a:pt x="1089" y="348"/>
                    <a:pt x="1077" y="347"/>
                    <a:pt x="1064" y="347"/>
                  </a:cubicBezTo>
                  <a:cubicBezTo>
                    <a:pt x="1031" y="347"/>
                    <a:pt x="997" y="351"/>
                    <a:pt x="977" y="351"/>
                  </a:cubicBezTo>
                  <a:cubicBezTo>
                    <a:pt x="970" y="351"/>
                    <a:pt x="964" y="351"/>
                    <a:pt x="961" y="349"/>
                  </a:cubicBezTo>
                  <a:cubicBezTo>
                    <a:pt x="942" y="343"/>
                    <a:pt x="836" y="283"/>
                    <a:pt x="797" y="231"/>
                  </a:cubicBezTo>
                  <a:cubicBezTo>
                    <a:pt x="786" y="218"/>
                    <a:pt x="772" y="214"/>
                    <a:pt x="757" y="214"/>
                  </a:cubicBezTo>
                  <a:cubicBezTo>
                    <a:pt x="722" y="214"/>
                    <a:pt x="681" y="235"/>
                    <a:pt x="651" y="235"/>
                  </a:cubicBezTo>
                  <a:cubicBezTo>
                    <a:pt x="644" y="235"/>
                    <a:pt x="638" y="233"/>
                    <a:pt x="632" y="231"/>
                  </a:cubicBezTo>
                  <a:cubicBezTo>
                    <a:pt x="629" y="230"/>
                    <a:pt x="626" y="229"/>
                    <a:pt x="623" y="229"/>
                  </a:cubicBezTo>
                  <a:cubicBezTo>
                    <a:pt x="594" y="229"/>
                    <a:pt x="567" y="283"/>
                    <a:pt x="567" y="283"/>
                  </a:cubicBezTo>
                  <a:cubicBezTo>
                    <a:pt x="567" y="283"/>
                    <a:pt x="461" y="270"/>
                    <a:pt x="448" y="218"/>
                  </a:cubicBezTo>
                  <a:cubicBezTo>
                    <a:pt x="436" y="188"/>
                    <a:pt x="404" y="183"/>
                    <a:pt x="375" y="183"/>
                  </a:cubicBezTo>
                  <a:cubicBezTo>
                    <a:pt x="358" y="183"/>
                    <a:pt x="342" y="185"/>
                    <a:pt x="330" y="185"/>
                  </a:cubicBezTo>
                  <a:cubicBezTo>
                    <a:pt x="310" y="185"/>
                    <a:pt x="238" y="211"/>
                    <a:pt x="178" y="231"/>
                  </a:cubicBezTo>
                  <a:cubicBezTo>
                    <a:pt x="185" y="250"/>
                    <a:pt x="185" y="270"/>
                    <a:pt x="178" y="290"/>
                  </a:cubicBezTo>
                  <a:cubicBezTo>
                    <a:pt x="172" y="428"/>
                    <a:pt x="185" y="553"/>
                    <a:pt x="159" y="672"/>
                  </a:cubicBezTo>
                  <a:cubicBezTo>
                    <a:pt x="126" y="784"/>
                    <a:pt x="80" y="856"/>
                    <a:pt x="60" y="863"/>
                  </a:cubicBezTo>
                  <a:cubicBezTo>
                    <a:pt x="60" y="863"/>
                    <a:pt x="53" y="869"/>
                    <a:pt x="53" y="869"/>
                  </a:cubicBezTo>
                  <a:cubicBezTo>
                    <a:pt x="47" y="869"/>
                    <a:pt x="40" y="876"/>
                    <a:pt x="27" y="876"/>
                  </a:cubicBezTo>
                  <a:cubicBezTo>
                    <a:pt x="27" y="882"/>
                    <a:pt x="20" y="882"/>
                    <a:pt x="14" y="889"/>
                  </a:cubicBezTo>
                  <a:cubicBezTo>
                    <a:pt x="7" y="889"/>
                    <a:pt x="7" y="889"/>
                    <a:pt x="1" y="895"/>
                  </a:cubicBezTo>
                  <a:cubicBezTo>
                    <a:pt x="119" y="895"/>
                    <a:pt x="323" y="895"/>
                    <a:pt x="356" y="889"/>
                  </a:cubicBezTo>
                  <a:cubicBezTo>
                    <a:pt x="365" y="889"/>
                    <a:pt x="390" y="889"/>
                    <a:pt x="425" y="889"/>
                  </a:cubicBezTo>
                  <a:cubicBezTo>
                    <a:pt x="548" y="889"/>
                    <a:pt x="796" y="893"/>
                    <a:pt x="909" y="928"/>
                  </a:cubicBezTo>
                  <a:cubicBezTo>
                    <a:pt x="1054" y="981"/>
                    <a:pt x="1238" y="1080"/>
                    <a:pt x="1304" y="1106"/>
                  </a:cubicBezTo>
                  <a:cubicBezTo>
                    <a:pt x="1370" y="1132"/>
                    <a:pt x="1620" y="1172"/>
                    <a:pt x="1620" y="1172"/>
                  </a:cubicBezTo>
                  <a:cubicBezTo>
                    <a:pt x="1620" y="1172"/>
                    <a:pt x="1692" y="1185"/>
                    <a:pt x="1705" y="1225"/>
                  </a:cubicBezTo>
                  <a:cubicBezTo>
                    <a:pt x="1712" y="1257"/>
                    <a:pt x="2179" y="1606"/>
                    <a:pt x="2232" y="1685"/>
                  </a:cubicBezTo>
                  <a:cubicBezTo>
                    <a:pt x="2291" y="1764"/>
                    <a:pt x="2462" y="1856"/>
                    <a:pt x="2534" y="1856"/>
                  </a:cubicBezTo>
                  <a:cubicBezTo>
                    <a:pt x="2607" y="1856"/>
                    <a:pt x="2837" y="1823"/>
                    <a:pt x="2857" y="1823"/>
                  </a:cubicBezTo>
                  <a:cubicBezTo>
                    <a:pt x="2866" y="1823"/>
                    <a:pt x="2903" y="1815"/>
                    <a:pt x="2938" y="1815"/>
                  </a:cubicBezTo>
                  <a:cubicBezTo>
                    <a:pt x="2982" y="1815"/>
                    <a:pt x="3022" y="1829"/>
                    <a:pt x="2989" y="1896"/>
                  </a:cubicBezTo>
                  <a:cubicBezTo>
                    <a:pt x="2936" y="2008"/>
                    <a:pt x="2857" y="2027"/>
                    <a:pt x="2837" y="2047"/>
                  </a:cubicBezTo>
                  <a:cubicBezTo>
                    <a:pt x="2817" y="2067"/>
                    <a:pt x="2844" y="2120"/>
                    <a:pt x="2817" y="2179"/>
                  </a:cubicBezTo>
                  <a:cubicBezTo>
                    <a:pt x="2791" y="2238"/>
                    <a:pt x="2719" y="2317"/>
                    <a:pt x="2706" y="2343"/>
                  </a:cubicBezTo>
                  <a:cubicBezTo>
                    <a:pt x="2700" y="2353"/>
                    <a:pt x="2692" y="2355"/>
                    <a:pt x="2684" y="2355"/>
                  </a:cubicBezTo>
                  <a:cubicBezTo>
                    <a:pt x="2675" y="2355"/>
                    <a:pt x="2666" y="2351"/>
                    <a:pt x="2664" y="2351"/>
                  </a:cubicBezTo>
                  <a:cubicBezTo>
                    <a:pt x="2661" y="2351"/>
                    <a:pt x="2666" y="2356"/>
                    <a:pt x="2686" y="2376"/>
                  </a:cubicBezTo>
                  <a:cubicBezTo>
                    <a:pt x="2699" y="2390"/>
                    <a:pt x="2712" y="2394"/>
                    <a:pt x="2725" y="2394"/>
                  </a:cubicBezTo>
                  <a:cubicBezTo>
                    <a:pt x="2751" y="2394"/>
                    <a:pt x="2774" y="2374"/>
                    <a:pt x="2786" y="2374"/>
                  </a:cubicBezTo>
                  <a:cubicBezTo>
                    <a:pt x="2788" y="2374"/>
                    <a:pt x="2790" y="2375"/>
                    <a:pt x="2791" y="2376"/>
                  </a:cubicBezTo>
                  <a:cubicBezTo>
                    <a:pt x="2796" y="2380"/>
                    <a:pt x="2804" y="2381"/>
                    <a:pt x="2813" y="2381"/>
                  </a:cubicBezTo>
                  <a:cubicBezTo>
                    <a:pt x="2840" y="2381"/>
                    <a:pt x="2877" y="2370"/>
                    <a:pt x="2877" y="2370"/>
                  </a:cubicBezTo>
                  <a:cubicBezTo>
                    <a:pt x="2877" y="2370"/>
                    <a:pt x="2903" y="2403"/>
                    <a:pt x="2923" y="2435"/>
                  </a:cubicBezTo>
                  <a:cubicBezTo>
                    <a:pt x="2923" y="2442"/>
                    <a:pt x="2942" y="2475"/>
                    <a:pt x="2969" y="2528"/>
                  </a:cubicBezTo>
                  <a:cubicBezTo>
                    <a:pt x="3100" y="2363"/>
                    <a:pt x="3272" y="2185"/>
                    <a:pt x="3370" y="2106"/>
                  </a:cubicBezTo>
                  <a:cubicBezTo>
                    <a:pt x="3377" y="2100"/>
                    <a:pt x="3383" y="2093"/>
                    <a:pt x="3390" y="2087"/>
                  </a:cubicBezTo>
                  <a:cubicBezTo>
                    <a:pt x="3390" y="2087"/>
                    <a:pt x="3397" y="2080"/>
                    <a:pt x="3403" y="2073"/>
                  </a:cubicBezTo>
                  <a:cubicBezTo>
                    <a:pt x="3528" y="1988"/>
                    <a:pt x="3752" y="1804"/>
                    <a:pt x="3759" y="1712"/>
                  </a:cubicBezTo>
                  <a:cubicBezTo>
                    <a:pt x="3772" y="1626"/>
                    <a:pt x="3798" y="1290"/>
                    <a:pt x="3831" y="1211"/>
                  </a:cubicBezTo>
                  <a:cubicBezTo>
                    <a:pt x="3864" y="1132"/>
                    <a:pt x="3877" y="1067"/>
                    <a:pt x="3877" y="1067"/>
                  </a:cubicBezTo>
                  <a:cubicBezTo>
                    <a:pt x="3877" y="1067"/>
                    <a:pt x="3798" y="948"/>
                    <a:pt x="3791" y="922"/>
                  </a:cubicBezTo>
                  <a:cubicBezTo>
                    <a:pt x="3778" y="895"/>
                    <a:pt x="3759" y="764"/>
                    <a:pt x="3759" y="737"/>
                  </a:cubicBezTo>
                  <a:cubicBezTo>
                    <a:pt x="3759" y="718"/>
                    <a:pt x="3759" y="533"/>
                    <a:pt x="3759" y="481"/>
                  </a:cubicBezTo>
                  <a:cubicBezTo>
                    <a:pt x="3765" y="435"/>
                    <a:pt x="3917" y="204"/>
                    <a:pt x="3917" y="204"/>
                  </a:cubicBezTo>
                  <a:cubicBezTo>
                    <a:pt x="3917" y="204"/>
                    <a:pt x="3884" y="171"/>
                    <a:pt x="3844" y="132"/>
                  </a:cubicBezTo>
                  <a:cubicBezTo>
                    <a:pt x="3818" y="106"/>
                    <a:pt x="3785" y="66"/>
                    <a:pt x="3772" y="33"/>
                  </a:cubicBezTo>
                  <a:cubicBezTo>
                    <a:pt x="3669" y="14"/>
                    <a:pt x="3581" y="8"/>
                    <a:pt x="3510" y="8"/>
                  </a:cubicBezTo>
                  <a:cubicBezTo>
                    <a:pt x="3408" y="8"/>
                    <a:pt x="3341" y="22"/>
                    <a:pt x="3318" y="33"/>
                  </a:cubicBezTo>
                  <a:cubicBezTo>
                    <a:pt x="3272" y="53"/>
                    <a:pt x="3179" y="132"/>
                    <a:pt x="3127" y="171"/>
                  </a:cubicBezTo>
                  <a:cubicBezTo>
                    <a:pt x="3108" y="182"/>
                    <a:pt x="3092" y="186"/>
                    <a:pt x="3079" y="186"/>
                  </a:cubicBezTo>
                  <a:cubicBezTo>
                    <a:pt x="3051" y="186"/>
                    <a:pt x="3033" y="169"/>
                    <a:pt x="3015" y="165"/>
                  </a:cubicBezTo>
                  <a:cubicBezTo>
                    <a:pt x="2989" y="158"/>
                    <a:pt x="2962" y="125"/>
                    <a:pt x="2923" y="73"/>
                  </a:cubicBezTo>
                  <a:cubicBezTo>
                    <a:pt x="2883" y="20"/>
                    <a:pt x="2785" y="0"/>
                    <a:pt x="2765"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66;p19">
              <a:extLst>
                <a:ext uri="{FF2B5EF4-FFF2-40B4-BE49-F238E27FC236}">
                  <a16:creationId xmlns:a16="http://schemas.microsoft.com/office/drawing/2014/main" id="{D8FC165F-1263-B2FD-7DAC-363D25B0B4A2}"/>
                </a:ext>
              </a:extLst>
            </p:cNvPr>
            <p:cNvSpPr/>
            <p:nvPr/>
          </p:nvSpPr>
          <p:spPr>
            <a:xfrm>
              <a:off x="7548950" y="1789975"/>
              <a:ext cx="510132" cy="745662"/>
            </a:xfrm>
            <a:custGeom>
              <a:avLst/>
              <a:gdLst/>
              <a:ahLst/>
              <a:cxnLst/>
              <a:rect l="l" t="t" r="r" b="b"/>
              <a:pathLst>
                <a:path w="4674" h="6832" extrusionOk="0">
                  <a:moveTo>
                    <a:pt x="1541" y="0"/>
                  </a:moveTo>
                  <a:cubicBezTo>
                    <a:pt x="1548" y="132"/>
                    <a:pt x="1548" y="310"/>
                    <a:pt x="1541" y="402"/>
                  </a:cubicBezTo>
                  <a:cubicBezTo>
                    <a:pt x="1521" y="573"/>
                    <a:pt x="1429" y="909"/>
                    <a:pt x="1376" y="1014"/>
                  </a:cubicBezTo>
                  <a:cubicBezTo>
                    <a:pt x="1317" y="1119"/>
                    <a:pt x="1218" y="1244"/>
                    <a:pt x="1199" y="1336"/>
                  </a:cubicBezTo>
                  <a:cubicBezTo>
                    <a:pt x="1172" y="1428"/>
                    <a:pt x="1172" y="1540"/>
                    <a:pt x="1146" y="1606"/>
                  </a:cubicBezTo>
                  <a:cubicBezTo>
                    <a:pt x="1126" y="1672"/>
                    <a:pt x="1100" y="1725"/>
                    <a:pt x="1041" y="1810"/>
                  </a:cubicBezTo>
                  <a:cubicBezTo>
                    <a:pt x="975" y="1896"/>
                    <a:pt x="896" y="1968"/>
                    <a:pt x="876" y="2021"/>
                  </a:cubicBezTo>
                  <a:cubicBezTo>
                    <a:pt x="856" y="2073"/>
                    <a:pt x="883" y="2100"/>
                    <a:pt x="824" y="2185"/>
                  </a:cubicBezTo>
                  <a:cubicBezTo>
                    <a:pt x="771" y="2271"/>
                    <a:pt x="758" y="2304"/>
                    <a:pt x="692" y="2389"/>
                  </a:cubicBezTo>
                  <a:cubicBezTo>
                    <a:pt x="659" y="2429"/>
                    <a:pt x="633" y="2475"/>
                    <a:pt x="600" y="2521"/>
                  </a:cubicBezTo>
                  <a:cubicBezTo>
                    <a:pt x="560" y="2574"/>
                    <a:pt x="514" y="2626"/>
                    <a:pt x="462" y="2659"/>
                  </a:cubicBezTo>
                  <a:cubicBezTo>
                    <a:pt x="356" y="2725"/>
                    <a:pt x="238" y="2758"/>
                    <a:pt x="198" y="2804"/>
                  </a:cubicBezTo>
                  <a:cubicBezTo>
                    <a:pt x="152" y="2843"/>
                    <a:pt x="119" y="2830"/>
                    <a:pt x="54" y="2936"/>
                  </a:cubicBezTo>
                  <a:cubicBezTo>
                    <a:pt x="34" y="2962"/>
                    <a:pt x="21" y="2982"/>
                    <a:pt x="1" y="2995"/>
                  </a:cubicBezTo>
                  <a:lnTo>
                    <a:pt x="60" y="3133"/>
                  </a:lnTo>
                  <a:cubicBezTo>
                    <a:pt x="60" y="3133"/>
                    <a:pt x="107" y="3130"/>
                    <a:pt x="154" y="3130"/>
                  </a:cubicBezTo>
                  <a:cubicBezTo>
                    <a:pt x="177" y="3130"/>
                    <a:pt x="201" y="3131"/>
                    <a:pt x="218" y="3133"/>
                  </a:cubicBezTo>
                  <a:cubicBezTo>
                    <a:pt x="220" y="3133"/>
                    <a:pt x="222" y="3133"/>
                    <a:pt x="224" y="3133"/>
                  </a:cubicBezTo>
                  <a:cubicBezTo>
                    <a:pt x="252" y="3133"/>
                    <a:pt x="274" y="3105"/>
                    <a:pt x="302" y="3105"/>
                  </a:cubicBezTo>
                  <a:cubicBezTo>
                    <a:pt x="315" y="3105"/>
                    <a:pt x="331" y="3112"/>
                    <a:pt x="350" y="3133"/>
                  </a:cubicBezTo>
                  <a:cubicBezTo>
                    <a:pt x="409" y="3192"/>
                    <a:pt x="527" y="3271"/>
                    <a:pt x="554" y="3317"/>
                  </a:cubicBezTo>
                  <a:cubicBezTo>
                    <a:pt x="587" y="3370"/>
                    <a:pt x="652" y="3482"/>
                    <a:pt x="659" y="3567"/>
                  </a:cubicBezTo>
                  <a:cubicBezTo>
                    <a:pt x="666" y="3646"/>
                    <a:pt x="652" y="3864"/>
                    <a:pt x="659" y="3923"/>
                  </a:cubicBezTo>
                  <a:cubicBezTo>
                    <a:pt x="666" y="3989"/>
                    <a:pt x="659" y="4133"/>
                    <a:pt x="659" y="4133"/>
                  </a:cubicBezTo>
                  <a:cubicBezTo>
                    <a:pt x="659" y="4133"/>
                    <a:pt x="626" y="4449"/>
                    <a:pt x="567" y="4489"/>
                  </a:cubicBezTo>
                  <a:cubicBezTo>
                    <a:pt x="514" y="4535"/>
                    <a:pt x="376" y="4587"/>
                    <a:pt x="409" y="4620"/>
                  </a:cubicBezTo>
                  <a:cubicBezTo>
                    <a:pt x="442" y="4643"/>
                    <a:pt x="476" y="4669"/>
                    <a:pt x="517" y="4669"/>
                  </a:cubicBezTo>
                  <a:cubicBezTo>
                    <a:pt x="524" y="4669"/>
                    <a:pt x="532" y="4669"/>
                    <a:pt x="541" y="4666"/>
                  </a:cubicBezTo>
                  <a:cubicBezTo>
                    <a:pt x="568" y="4659"/>
                    <a:pt x="584" y="4641"/>
                    <a:pt x="592" y="4641"/>
                  </a:cubicBezTo>
                  <a:cubicBezTo>
                    <a:pt x="598" y="4641"/>
                    <a:pt x="600" y="4649"/>
                    <a:pt x="600" y="4673"/>
                  </a:cubicBezTo>
                  <a:cubicBezTo>
                    <a:pt x="600" y="4726"/>
                    <a:pt x="600" y="4765"/>
                    <a:pt x="633" y="4824"/>
                  </a:cubicBezTo>
                  <a:cubicBezTo>
                    <a:pt x="659" y="4890"/>
                    <a:pt x="758" y="4976"/>
                    <a:pt x="778" y="5009"/>
                  </a:cubicBezTo>
                  <a:cubicBezTo>
                    <a:pt x="796" y="5046"/>
                    <a:pt x="880" y="5201"/>
                    <a:pt x="905" y="5201"/>
                  </a:cubicBezTo>
                  <a:cubicBezTo>
                    <a:pt x="907" y="5201"/>
                    <a:pt x="908" y="5201"/>
                    <a:pt x="909" y="5200"/>
                  </a:cubicBezTo>
                  <a:cubicBezTo>
                    <a:pt x="929" y="5180"/>
                    <a:pt x="1001" y="5101"/>
                    <a:pt x="1080" y="5081"/>
                  </a:cubicBezTo>
                  <a:cubicBezTo>
                    <a:pt x="1118" y="5072"/>
                    <a:pt x="1156" y="5065"/>
                    <a:pt x="1190" y="5065"/>
                  </a:cubicBezTo>
                  <a:cubicBezTo>
                    <a:pt x="1227" y="5065"/>
                    <a:pt x="1257" y="5073"/>
                    <a:pt x="1271" y="5094"/>
                  </a:cubicBezTo>
                  <a:cubicBezTo>
                    <a:pt x="1297" y="5140"/>
                    <a:pt x="1317" y="5232"/>
                    <a:pt x="1324" y="5311"/>
                  </a:cubicBezTo>
                  <a:cubicBezTo>
                    <a:pt x="1330" y="5384"/>
                    <a:pt x="1297" y="5483"/>
                    <a:pt x="1278" y="5483"/>
                  </a:cubicBezTo>
                  <a:cubicBezTo>
                    <a:pt x="1265" y="5483"/>
                    <a:pt x="1243" y="5474"/>
                    <a:pt x="1216" y="5474"/>
                  </a:cubicBezTo>
                  <a:cubicBezTo>
                    <a:pt x="1202" y="5474"/>
                    <a:pt x="1188" y="5476"/>
                    <a:pt x="1172" y="5483"/>
                  </a:cubicBezTo>
                  <a:cubicBezTo>
                    <a:pt x="1133" y="5509"/>
                    <a:pt x="1107" y="5476"/>
                    <a:pt x="1080" y="5542"/>
                  </a:cubicBezTo>
                  <a:cubicBezTo>
                    <a:pt x="1061" y="5608"/>
                    <a:pt x="1067" y="5647"/>
                    <a:pt x="1034" y="5713"/>
                  </a:cubicBezTo>
                  <a:cubicBezTo>
                    <a:pt x="995" y="5779"/>
                    <a:pt x="975" y="5831"/>
                    <a:pt x="935" y="5891"/>
                  </a:cubicBezTo>
                  <a:cubicBezTo>
                    <a:pt x="935" y="5891"/>
                    <a:pt x="942" y="5937"/>
                    <a:pt x="962" y="5956"/>
                  </a:cubicBezTo>
                  <a:cubicBezTo>
                    <a:pt x="988" y="5983"/>
                    <a:pt x="1014" y="5956"/>
                    <a:pt x="1028" y="6009"/>
                  </a:cubicBezTo>
                  <a:cubicBezTo>
                    <a:pt x="1047" y="6062"/>
                    <a:pt x="1034" y="6108"/>
                    <a:pt x="1061" y="6134"/>
                  </a:cubicBezTo>
                  <a:cubicBezTo>
                    <a:pt x="1087" y="6160"/>
                    <a:pt x="1166" y="6180"/>
                    <a:pt x="1192" y="6193"/>
                  </a:cubicBezTo>
                  <a:cubicBezTo>
                    <a:pt x="1195" y="6195"/>
                    <a:pt x="1198" y="6196"/>
                    <a:pt x="1201" y="6196"/>
                  </a:cubicBezTo>
                  <a:cubicBezTo>
                    <a:pt x="1210" y="6196"/>
                    <a:pt x="1219" y="6192"/>
                    <a:pt x="1228" y="6192"/>
                  </a:cubicBezTo>
                  <a:cubicBezTo>
                    <a:pt x="1242" y="6192"/>
                    <a:pt x="1255" y="6200"/>
                    <a:pt x="1265" y="6239"/>
                  </a:cubicBezTo>
                  <a:cubicBezTo>
                    <a:pt x="1284" y="6312"/>
                    <a:pt x="1297" y="6332"/>
                    <a:pt x="1297" y="6345"/>
                  </a:cubicBezTo>
                  <a:cubicBezTo>
                    <a:pt x="1291" y="6358"/>
                    <a:pt x="1212" y="6411"/>
                    <a:pt x="1212" y="6443"/>
                  </a:cubicBezTo>
                  <a:cubicBezTo>
                    <a:pt x="1212" y="6476"/>
                    <a:pt x="1284" y="6522"/>
                    <a:pt x="1291" y="6529"/>
                  </a:cubicBezTo>
                  <a:cubicBezTo>
                    <a:pt x="1304" y="6529"/>
                    <a:pt x="1330" y="6542"/>
                    <a:pt x="1344" y="6588"/>
                  </a:cubicBezTo>
                  <a:cubicBezTo>
                    <a:pt x="1357" y="6628"/>
                    <a:pt x="1357" y="6694"/>
                    <a:pt x="1383" y="6733"/>
                  </a:cubicBezTo>
                  <a:cubicBezTo>
                    <a:pt x="1409" y="6772"/>
                    <a:pt x="1455" y="6812"/>
                    <a:pt x="1469" y="6812"/>
                  </a:cubicBezTo>
                  <a:cubicBezTo>
                    <a:pt x="1482" y="6812"/>
                    <a:pt x="1692" y="6832"/>
                    <a:pt x="1692" y="6832"/>
                  </a:cubicBezTo>
                  <a:cubicBezTo>
                    <a:pt x="1692" y="6832"/>
                    <a:pt x="1719" y="6799"/>
                    <a:pt x="1719" y="6740"/>
                  </a:cubicBezTo>
                  <a:cubicBezTo>
                    <a:pt x="1725" y="6680"/>
                    <a:pt x="1738" y="6503"/>
                    <a:pt x="1745" y="6496"/>
                  </a:cubicBezTo>
                  <a:cubicBezTo>
                    <a:pt x="1752" y="6483"/>
                    <a:pt x="1798" y="6450"/>
                    <a:pt x="1791" y="6417"/>
                  </a:cubicBezTo>
                  <a:cubicBezTo>
                    <a:pt x="1784" y="6391"/>
                    <a:pt x="1752" y="6292"/>
                    <a:pt x="1752" y="6279"/>
                  </a:cubicBezTo>
                  <a:cubicBezTo>
                    <a:pt x="1752" y="6266"/>
                    <a:pt x="1765" y="6206"/>
                    <a:pt x="1752" y="6180"/>
                  </a:cubicBezTo>
                  <a:cubicBezTo>
                    <a:pt x="1732" y="6147"/>
                    <a:pt x="1679" y="6042"/>
                    <a:pt x="1679" y="6042"/>
                  </a:cubicBezTo>
                  <a:cubicBezTo>
                    <a:pt x="1679" y="6042"/>
                    <a:pt x="1659" y="5950"/>
                    <a:pt x="1659" y="5891"/>
                  </a:cubicBezTo>
                  <a:cubicBezTo>
                    <a:pt x="1659" y="5831"/>
                    <a:pt x="1686" y="5792"/>
                    <a:pt x="1725" y="5759"/>
                  </a:cubicBezTo>
                  <a:cubicBezTo>
                    <a:pt x="1758" y="5726"/>
                    <a:pt x="1804" y="5706"/>
                    <a:pt x="1824" y="5627"/>
                  </a:cubicBezTo>
                  <a:cubicBezTo>
                    <a:pt x="1844" y="5548"/>
                    <a:pt x="1942" y="5397"/>
                    <a:pt x="1962" y="5311"/>
                  </a:cubicBezTo>
                  <a:cubicBezTo>
                    <a:pt x="1982" y="5226"/>
                    <a:pt x="1988" y="5180"/>
                    <a:pt x="1988" y="5127"/>
                  </a:cubicBezTo>
                  <a:cubicBezTo>
                    <a:pt x="1988" y="5074"/>
                    <a:pt x="2035" y="5015"/>
                    <a:pt x="2067" y="4982"/>
                  </a:cubicBezTo>
                  <a:cubicBezTo>
                    <a:pt x="2094" y="4956"/>
                    <a:pt x="2153" y="4910"/>
                    <a:pt x="2199" y="4877"/>
                  </a:cubicBezTo>
                  <a:cubicBezTo>
                    <a:pt x="2219" y="4864"/>
                    <a:pt x="2232" y="4851"/>
                    <a:pt x="2239" y="4851"/>
                  </a:cubicBezTo>
                  <a:cubicBezTo>
                    <a:pt x="2252" y="4844"/>
                    <a:pt x="2469" y="4791"/>
                    <a:pt x="2568" y="4732"/>
                  </a:cubicBezTo>
                  <a:cubicBezTo>
                    <a:pt x="2660" y="4680"/>
                    <a:pt x="2765" y="4548"/>
                    <a:pt x="2831" y="4515"/>
                  </a:cubicBezTo>
                  <a:cubicBezTo>
                    <a:pt x="2897" y="4476"/>
                    <a:pt x="3002" y="4423"/>
                    <a:pt x="3028" y="4377"/>
                  </a:cubicBezTo>
                  <a:cubicBezTo>
                    <a:pt x="3061" y="4331"/>
                    <a:pt x="3055" y="4298"/>
                    <a:pt x="3120" y="4278"/>
                  </a:cubicBezTo>
                  <a:cubicBezTo>
                    <a:pt x="3169" y="4261"/>
                    <a:pt x="3240" y="4249"/>
                    <a:pt x="3285" y="4249"/>
                  </a:cubicBezTo>
                  <a:cubicBezTo>
                    <a:pt x="3307" y="4249"/>
                    <a:pt x="3322" y="4252"/>
                    <a:pt x="3325" y="4258"/>
                  </a:cubicBezTo>
                  <a:cubicBezTo>
                    <a:pt x="3338" y="4278"/>
                    <a:pt x="3371" y="4311"/>
                    <a:pt x="3371" y="4318"/>
                  </a:cubicBezTo>
                  <a:cubicBezTo>
                    <a:pt x="3376" y="4323"/>
                    <a:pt x="3428" y="4358"/>
                    <a:pt x="3489" y="4358"/>
                  </a:cubicBezTo>
                  <a:cubicBezTo>
                    <a:pt x="3504" y="4358"/>
                    <a:pt x="3520" y="4356"/>
                    <a:pt x="3535" y="4351"/>
                  </a:cubicBezTo>
                  <a:cubicBezTo>
                    <a:pt x="3608" y="4318"/>
                    <a:pt x="3660" y="4272"/>
                    <a:pt x="3706" y="4265"/>
                  </a:cubicBezTo>
                  <a:cubicBezTo>
                    <a:pt x="3729" y="4265"/>
                    <a:pt x="3762" y="4276"/>
                    <a:pt x="3793" y="4276"/>
                  </a:cubicBezTo>
                  <a:cubicBezTo>
                    <a:pt x="3814" y="4276"/>
                    <a:pt x="3835" y="4271"/>
                    <a:pt x="3851" y="4252"/>
                  </a:cubicBezTo>
                  <a:cubicBezTo>
                    <a:pt x="3884" y="4206"/>
                    <a:pt x="3930" y="4160"/>
                    <a:pt x="3937" y="4114"/>
                  </a:cubicBezTo>
                  <a:cubicBezTo>
                    <a:pt x="3950" y="4074"/>
                    <a:pt x="3976" y="4002"/>
                    <a:pt x="3963" y="3969"/>
                  </a:cubicBezTo>
                  <a:cubicBezTo>
                    <a:pt x="3956" y="3936"/>
                    <a:pt x="3937" y="3896"/>
                    <a:pt x="3897" y="3883"/>
                  </a:cubicBezTo>
                  <a:cubicBezTo>
                    <a:pt x="3858" y="3877"/>
                    <a:pt x="3818" y="3857"/>
                    <a:pt x="3798" y="3844"/>
                  </a:cubicBezTo>
                  <a:cubicBezTo>
                    <a:pt x="3785" y="3831"/>
                    <a:pt x="3726" y="3824"/>
                    <a:pt x="3726" y="3778"/>
                  </a:cubicBezTo>
                  <a:cubicBezTo>
                    <a:pt x="3726" y="3725"/>
                    <a:pt x="3706" y="3462"/>
                    <a:pt x="3739" y="3409"/>
                  </a:cubicBezTo>
                  <a:cubicBezTo>
                    <a:pt x="3779" y="3357"/>
                    <a:pt x="3844" y="3324"/>
                    <a:pt x="3871" y="3298"/>
                  </a:cubicBezTo>
                  <a:cubicBezTo>
                    <a:pt x="3904" y="3265"/>
                    <a:pt x="3930" y="3238"/>
                    <a:pt x="3930" y="3199"/>
                  </a:cubicBezTo>
                  <a:cubicBezTo>
                    <a:pt x="3930" y="3159"/>
                    <a:pt x="3917" y="3067"/>
                    <a:pt x="3891" y="3021"/>
                  </a:cubicBezTo>
                  <a:cubicBezTo>
                    <a:pt x="3864" y="2975"/>
                    <a:pt x="3825" y="2916"/>
                    <a:pt x="3818" y="2876"/>
                  </a:cubicBezTo>
                  <a:cubicBezTo>
                    <a:pt x="3812" y="2843"/>
                    <a:pt x="3798" y="2784"/>
                    <a:pt x="3831" y="2732"/>
                  </a:cubicBezTo>
                  <a:cubicBezTo>
                    <a:pt x="3871" y="2679"/>
                    <a:pt x="3877" y="2666"/>
                    <a:pt x="3884" y="2633"/>
                  </a:cubicBezTo>
                  <a:cubicBezTo>
                    <a:pt x="3884" y="2606"/>
                    <a:pt x="3825" y="2554"/>
                    <a:pt x="3818" y="2508"/>
                  </a:cubicBezTo>
                  <a:cubicBezTo>
                    <a:pt x="3805" y="2462"/>
                    <a:pt x="3798" y="2449"/>
                    <a:pt x="3798" y="2449"/>
                  </a:cubicBezTo>
                  <a:cubicBezTo>
                    <a:pt x="3798" y="2449"/>
                    <a:pt x="3884" y="2350"/>
                    <a:pt x="3923" y="2291"/>
                  </a:cubicBezTo>
                  <a:cubicBezTo>
                    <a:pt x="3969" y="2231"/>
                    <a:pt x="4009" y="2166"/>
                    <a:pt x="4009" y="2119"/>
                  </a:cubicBezTo>
                  <a:cubicBezTo>
                    <a:pt x="4009" y="2073"/>
                    <a:pt x="3956" y="2060"/>
                    <a:pt x="4009" y="1981"/>
                  </a:cubicBezTo>
                  <a:cubicBezTo>
                    <a:pt x="4068" y="1909"/>
                    <a:pt x="4141" y="1843"/>
                    <a:pt x="4141" y="1843"/>
                  </a:cubicBezTo>
                  <a:cubicBezTo>
                    <a:pt x="4141" y="1843"/>
                    <a:pt x="4272" y="1830"/>
                    <a:pt x="4345" y="1777"/>
                  </a:cubicBezTo>
                  <a:cubicBezTo>
                    <a:pt x="4410" y="1725"/>
                    <a:pt x="4470" y="1692"/>
                    <a:pt x="4509" y="1652"/>
                  </a:cubicBezTo>
                  <a:cubicBezTo>
                    <a:pt x="4549" y="1613"/>
                    <a:pt x="4641" y="1547"/>
                    <a:pt x="4661" y="1468"/>
                  </a:cubicBezTo>
                  <a:cubicBezTo>
                    <a:pt x="4661" y="1448"/>
                    <a:pt x="4667" y="1422"/>
                    <a:pt x="4674" y="1389"/>
                  </a:cubicBezTo>
                  <a:cubicBezTo>
                    <a:pt x="4661" y="1382"/>
                    <a:pt x="4647" y="1382"/>
                    <a:pt x="4641" y="1376"/>
                  </a:cubicBezTo>
                  <a:cubicBezTo>
                    <a:pt x="4628" y="1363"/>
                    <a:pt x="4476" y="1297"/>
                    <a:pt x="4424" y="1290"/>
                  </a:cubicBezTo>
                  <a:lnTo>
                    <a:pt x="4391" y="1290"/>
                  </a:lnTo>
                  <a:cubicBezTo>
                    <a:pt x="4391" y="1290"/>
                    <a:pt x="4384" y="1290"/>
                    <a:pt x="4378" y="1284"/>
                  </a:cubicBezTo>
                  <a:lnTo>
                    <a:pt x="4338" y="1284"/>
                  </a:lnTo>
                  <a:cubicBezTo>
                    <a:pt x="4325" y="1277"/>
                    <a:pt x="4318" y="1277"/>
                    <a:pt x="4312" y="1277"/>
                  </a:cubicBezTo>
                  <a:lnTo>
                    <a:pt x="4292" y="1277"/>
                  </a:lnTo>
                  <a:cubicBezTo>
                    <a:pt x="4285" y="1277"/>
                    <a:pt x="4272" y="1270"/>
                    <a:pt x="4266" y="1270"/>
                  </a:cubicBezTo>
                  <a:cubicBezTo>
                    <a:pt x="4239" y="1270"/>
                    <a:pt x="4206" y="1264"/>
                    <a:pt x="4180" y="1264"/>
                  </a:cubicBezTo>
                  <a:lnTo>
                    <a:pt x="4174" y="1264"/>
                  </a:lnTo>
                  <a:cubicBezTo>
                    <a:pt x="4154" y="1257"/>
                    <a:pt x="4141" y="1257"/>
                    <a:pt x="4127" y="1257"/>
                  </a:cubicBezTo>
                  <a:cubicBezTo>
                    <a:pt x="4121" y="1251"/>
                    <a:pt x="4114" y="1251"/>
                    <a:pt x="4108" y="1251"/>
                  </a:cubicBezTo>
                  <a:lnTo>
                    <a:pt x="4075" y="1251"/>
                  </a:lnTo>
                  <a:cubicBezTo>
                    <a:pt x="4068" y="1251"/>
                    <a:pt x="3917" y="1192"/>
                    <a:pt x="3917" y="1192"/>
                  </a:cubicBezTo>
                  <a:cubicBezTo>
                    <a:pt x="3917" y="1192"/>
                    <a:pt x="3660" y="1053"/>
                    <a:pt x="3601" y="1027"/>
                  </a:cubicBezTo>
                  <a:cubicBezTo>
                    <a:pt x="3545" y="1005"/>
                    <a:pt x="3485" y="963"/>
                    <a:pt x="3423" y="963"/>
                  </a:cubicBezTo>
                  <a:cubicBezTo>
                    <a:pt x="3412" y="963"/>
                    <a:pt x="3401" y="965"/>
                    <a:pt x="3390" y="968"/>
                  </a:cubicBezTo>
                  <a:cubicBezTo>
                    <a:pt x="3311" y="994"/>
                    <a:pt x="3292" y="987"/>
                    <a:pt x="3246" y="1040"/>
                  </a:cubicBezTo>
                  <a:cubicBezTo>
                    <a:pt x="3199" y="1086"/>
                    <a:pt x="3081" y="1145"/>
                    <a:pt x="3081" y="1145"/>
                  </a:cubicBezTo>
                  <a:cubicBezTo>
                    <a:pt x="3081" y="1145"/>
                    <a:pt x="3055" y="1086"/>
                    <a:pt x="3042" y="1080"/>
                  </a:cubicBezTo>
                  <a:cubicBezTo>
                    <a:pt x="3028" y="1080"/>
                    <a:pt x="2916" y="1119"/>
                    <a:pt x="2916" y="1119"/>
                  </a:cubicBezTo>
                  <a:lnTo>
                    <a:pt x="2897" y="1126"/>
                  </a:lnTo>
                  <a:cubicBezTo>
                    <a:pt x="2897" y="1126"/>
                    <a:pt x="2831" y="1093"/>
                    <a:pt x="2831" y="1066"/>
                  </a:cubicBezTo>
                  <a:cubicBezTo>
                    <a:pt x="2837" y="1047"/>
                    <a:pt x="2837" y="981"/>
                    <a:pt x="2844" y="961"/>
                  </a:cubicBezTo>
                  <a:cubicBezTo>
                    <a:pt x="2844" y="941"/>
                    <a:pt x="2699" y="632"/>
                    <a:pt x="2647" y="560"/>
                  </a:cubicBezTo>
                  <a:cubicBezTo>
                    <a:pt x="2587" y="481"/>
                    <a:pt x="2436" y="257"/>
                    <a:pt x="2397" y="257"/>
                  </a:cubicBezTo>
                  <a:cubicBezTo>
                    <a:pt x="2394" y="257"/>
                    <a:pt x="2391" y="256"/>
                    <a:pt x="2388" y="256"/>
                  </a:cubicBezTo>
                  <a:cubicBezTo>
                    <a:pt x="2346" y="256"/>
                    <a:pt x="2270" y="298"/>
                    <a:pt x="2252" y="323"/>
                  </a:cubicBezTo>
                  <a:cubicBezTo>
                    <a:pt x="2236" y="349"/>
                    <a:pt x="2208" y="375"/>
                    <a:pt x="2187" y="375"/>
                  </a:cubicBezTo>
                  <a:cubicBezTo>
                    <a:pt x="2182" y="375"/>
                    <a:pt x="2177" y="373"/>
                    <a:pt x="2173" y="369"/>
                  </a:cubicBezTo>
                  <a:cubicBezTo>
                    <a:pt x="2153" y="349"/>
                    <a:pt x="2081" y="224"/>
                    <a:pt x="2067" y="211"/>
                  </a:cubicBezTo>
                  <a:cubicBezTo>
                    <a:pt x="2048" y="204"/>
                    <a:pt x="1890" y="106"/>
                    <a:pt x="1863" y="99"/>
                  </a:cubicBezTo>
                  <a:lnTo>
                    <a:pt x="1857" y="99"/>
                  </a:lnTo>
                  <a:cubicBezTo>
                    <a:pt x="1837" y="92"/>
                    <a:pt x="1784" y="73"/>
                    <a:pt x="1719" y="53"/>
                  </a:cubicBezTo>
                  <a:cubicBezTo>
                    <a:pt x="1712" y="53"/>
                    <a:pt x="1705" y="46"/>
                    <a:pt x="1692" y="46"/>
                  </a:cubicBezTo>
                  <a:cubicBezTo>
                    <a:pt x="1686" y="46"/>
                    <a:pt x="1679" y="40"/>
                    <a:pt x="1666" y="40"/>
                  </a:cubicBezTo>
                  <a:cubicBezTo>
                    <a:pt x="1646" y="33"/>
                    <a:pt x="1627" y="27"/>
                    <a:pt x="1607" y="20"/>
                  </a:cubicBezTo>
                  <a:cubicBezTo>
                    <a:pt x="1600" y="20"/>
                    <a:pt x="1594" y="13"/>
                    <a:pt x="1587" y="13"/>
                  </a:cubicBezTo>
                  <a:cubicBezTo>
                    <a:pt x="1574" y="7"/>
                    <a:pt x="1561" y="7"/>
                    <a:pt x="1541"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567;p19">
              <a:extLst>
                <a:ext uri="{FF2B5EF4-FFF2-40B4-BE49-F238E27FC236}">
                  <a16:creationId xmlns:a16="http://schemas.microsoft.com/office/drawing/2014/main" id="{6930CF76-4F6A-B2BA-E2B3-CD986802AF6E}"/>
                </a:ext>
              </a:extLst>
            </p:cNvPr>
            <p:cNvSpPr/>
            <p:nvPr/>
          </p:nvSpPr>
          <p:spPr>
            <a:xfrm>
              <a:off x="7331321" y="2856732"/>
              <a:ext cx="877178" cy="702005"/>
            </a:xfrm>
            <a:custGeom>
              <a:avLst/>
              <a:gdLst/>
              <a:ahLst/>
              <a:cxnLst/>
              <a:rect l="l" t="t" r="r" b="b"/>
              <a:pathLst>
                <a:path w="8037" h="6432" extrusionOk="0">
                  <a:moveTo>
                    <a:pt x="5076" y="1"/>
                  </a:moveTo>
                  <a:cubicBezTo>
                    <a:pt x="4992" y="1"/>
                    <a:pt x="4851" y="12"/>
                    <a:pt x="4799" y="26"/>
                  </a:cubicBezTo>
                  <a:cubicBezTo>
                    <a:pt x="4726" y="46"/>
                    <a:pt x="4535" y="217"/>
                    <a:pt x="4535" y="217"/>
                  </a:cubicBezTo>
                  <a:lnTo>
                    <a:pt x="4437" y="269"/>
                  </a:lnTo>
                  <a:lnTo>
                    <a:pt x="4410" y="289"/>
                  </a:lnTo>
                  <a:cubicBezTo>
                    <a:pt x="4410" y="289"/>
                    <a:pt x="4239" y="335"/>
                    <a:pt x="4187" y="368"/>
                  </a:cubicBezTo>
                  <a:cubicBezTo>
                    <a:pt x="4134" y="401"/>
                    <a:pt x="4055" y="460"/>
                    <a:pt x="4029" y="487"/>
                  </a:cubicBezTo>
                  <a:cubicBezTo>
                    <a:pt x="4002" y="520"/>
                    <a:pt x="3805" y="684"/>
                    <a:pt x="3792" y="704"/>
                  </a:cubicBezTo>
                  <a:cubicBezTo>
                    <a:pt x="3774" y="722"/>
                    <a:pt x="3652" y="751"/>
                    <a:pt x="3605" y="751"/>
                  </a:cubicBezTo>
                  <a:cubicBezTo>
                    <a:pt x="3601" y="751"/>
                    <a:pt x="3597" y="750"/>
                    <a:pt x="3594" y="750"/>
                  </a:cubicBezTo>
                  <a:cubicBezTo>
                    <a:pt x="3568" y="750"/>
                    <a:pt x="3607" y="684"/>
                    <a:pt x="3627" y="625"/>
                  </a:cubicBezTo>
                  <a:cubicBezTo>
                    <a:pt x="3647" y="559"/>
                    <a:pt x="3673" y="572"/>
                    <a:pt x="3680" y="546"/>
                  </a:cubicBezTo>
                  <a:cubicBezTo>
                    <a:pt x="3680" y="546"/>
                    <a:pt x="3601" y="533"/>
                    <a:pt x="3561" y="533"/>
                  </a:cubicBezTo>
                  <a:cubicBezTo>
                    <a:pt x="3535" y="533"/>
                    <a:pt x="3520" y="553"/>
                    <a:pt x="3500" y="553"/>
                  </a:cubicBezTo>
                  <a:cubicBezTo>
                    <a:pt x="3490" y="553"/>
                    <a:pt x="3478" y="548"/>
                    <a:pt x="3463" y="533"/>
                  </a:cubicBezTo>
                  <a:cubicBezTo>
                    <a:pt x="3410" y="487"/>
                    <a:pt x="3377" y="447"/>
                    <a:pt x="3364" y="434"/>
                  </a:cubicBezTo>
                  <a:cubicBezTo>
                    <a:pt x="3351" y="414"/>
                    <a:pt x="3259" y="348"/>
                    <a:pt x="3259" y="348"/>
                  </a:cubicBezTo>
                  <a:cubicBezTo>
                    <a:pt x="3259" y="348"/>
                    <a:pt x="3199" y="441"/>
                    <a:pt x="3206" y="467"/>
                  </a:cubicBezTo>
                  <a:cubicBezTo>
                    <a:pt x="3219" y="487"/>
                    <a:pt x="3232" y="520"/>
                    <a:pt x="3252" y="552"/>
                  </a:cubicBezTo>
                  <a:cubicBezTo>
                    <a:pt x="3272" y="585"/>
                    <a:pt x="3298" y="618"/>
                    <a:pt x="3278" y="631"/>
                  </a:cubicBezTo>
                  <a:cubicBezTo>
                    <a:pt x="3264" y="641"/>
                    <a:pt x="3257" y="650"/>
                    <a:pt x="3240" y="650"/>
                  </a:cubicBezTo>
                  <a:cubicBezTo>
                    <a:pt x="3233" y="650"/>
                    <a:pt x="3224" y="648"/>
                    <a:pt x="3212" y="645"/>
                  </a:cubicBezTo>
                  <a:cubicBezTo>
                    <a:pt x="3166" y="638"/>
                    <a:pt x="3114" y="618"/>
                    <a:pt x="3101" y="618"/>
                  </a:cubicBezTo>
                  <a:cubicBezTo>
                    <a:pt x="3087" y="618"/>
                    <a:pt x="3074" y="612"/>
                    <a:pt x="3059" y="612"/>
                  </a:cubicBezTo>
                  <a:cubicBezTo>
                    <a:pt x="3052" y="612"/>
                    <a:pt x="3044" y="614"/>
                    <a:pt x="3035" y="618"/>
                  </a:cubicBezTo>
                  <a:cubicBezTo>
                    <a:pt x="3002" y="625"/>
                    <a:pt x="2936" y="677"/>
                    <a:pt x="2962" y="717"/>
                  </a:cubicBezTo>
                  <a:cubicBezTo>
                    <a:pt x="2982" y="756"/>
                    <a:pt x="3041" y="809"/>
                    <a:pt x="3028" y="835"/>
                  </a:cubicBezTo>
                  <a:cubicBezTo>
                    <a:pt x="3022" y="855"/>
                    <a:pt x="2949" y="914"/>
                    <a:pt x="2956" y="934"/>
                  </a:cubicBezTo>
                  <a:cubicBezTo>
                    <a:pt x="2962" y="960"/>
                    <a:pt x="2989" y="993"/>
                    <a:pt x="3008" y="1039"/>
                  </a:cubicBezTo>
                  <a:cubicBezTo>
                    <a:pt x="3028" y="1085"/>
                    <a:pt x="3068" y="1125"/>
                    <a:pt x="3074" y="1132"/>
                  </a:cubicBezTo>
                  <a:cubicBezTo>
                    <a:pt x="3074" y="1145"/>
                    <a:pt x="3107" y="1184"/>
                    <a:pt x="3074" y="1211"/>
                  </a:cubicBezTo>
                  <a:cubicBezTo>
                    <a:pt x="3041" y="1237"/>
                    <a:pt x="3028" y="1250"/>
                    <a:pt x="2956" y="1270"/>
                  </a:cubicBezTo>
                  <a:cubicBezTo>
                    <a:pt x="2883" y="1283"/>
                    <a:pt x="2818" y="1296"/>
                    <a:pt x="2804" y="1296"/>
                  </a:cubicBezTo>
                  <a:cubicBezTo>
                    <a:pt x="2800" y="1296"/>
                    <a:pt x="2790" y="1295"/>
                    <a:pt x="2778" y="1295"/>
                  </a:cubicBezTo>
                  <a:cubicBezTo>
                    <a:pt x="2753" y="1295"/>
                    <a:pt x="2721" y="1298"/>
                    <a:pt x="2712" y="1316"/>
                  </a:cubicBezTo>
                  <a:cubicBezTo>
                    <a:pt x="2699" y="1342"/>
                    <a:pt x="2679" y="1382"/>
                    <a:pt x="2679" y="1447"/>
                  </a:cubicBezTo>
                  <a:cubicBezTo>
                    <a:pt x="2679" y="1513"/>
                    <a:pt x="2712" y="1520"/>
                    <a:pt x="2679" y="1573"/>
                  </a:cubicBezTo>
                  <a:cubicBezTo>
                    <a:pt x="2646" y="1619"/>
                    <a:pt x="2614" y="1605"/>
                    <a:pt x="2627" y="1645"/>
                  </a:cubicBezTo>
                  <a:cubicBezTo>
                    <a:pt x="2640" y="1684"/>
                    <a:pt x="2627" y="1711"/>
                    <a:pt x="2679" y="1770"/>
                  </a:cubicBezTo>
                  <a:cubicBezTo>
                    <a:pt x="2732" y="1829"/>
                    <a:pt x="2765" y="1869"/>
                    <a:pt x="2791" y="1921"/>
                  </a:cubicBezTo>
                  <a:cubicBezTo>
                    <a:pt x="2818" y="1974"/>
                    <a:pt x="2857" y="2040"/>
                    <a:pt x="2831" y="2066"/>
                  </a:cubicBezTo>
                  <a:cubicBezTo>
                    <a:pt x="2798" y="2086"/>
                    <a:pt x="2745" y="2106"/>
                    <a:pt x="2719" y="2139"/>
                  </a:cubicBezTo>
                  <a:cubicBezTo>
                    <a:pt x="2693" y="2171"/>
                    <a:pt x="2614" y="2231"/>
                    <a:pt x="2594" y="2277"/>
                  </a:cubicBezTo>
                  <a:cubicBezTo>
                    <a:pt x="2567" y="2323"/>
                    <a:pt x="2515" y="2369"/>
                    <a:pt x="2561" y="2408"/>
                  </a:cubicBezTo>
                  <a:cubicBezTo>
                    <a:pt x="2600" y="2448"/>
                    <a:pt x="2640" y="2441"/>
                    <a:pt x="2660" y="2454"/>
                  </a:cubicBezTo>
                  <a:cubicBezTo>
                    <a:pt x="2686" y="2468"/>
                    <a:pt x="2699" y="2540"/>
                    <a:pt x="2693" y="2553"/>
                  </a:cubicBezTo>
                  <a:cubicBezTo>
                    <a:pt x="2679" y="2573"/>
                    <a:pt x="2646" y="2612"/>
                    <a:pt x="2646" y="2645"/>
                  </a:cubicBezTo>
                  <a:cubicBezTo>
                    <a:pt x="2653" y="2678"/>
                    <a:pt x="2679" y="2744"/>
                    <a:pt x="2679" y="2770"/>
                  </a:cubicBezTo>
                  <a:cubicBezTo>
                    <a:pt x="2686" y="2797"/>
                    <a:pt x="2719" y="2830"/>
                    <a:pt x="2693" y="2862"/>
                  </a:cubicBezTo>
                  <a:cubicBezTo>
                    <a:pt x="2666" y="2902"/>
                    <a:pt x="2640" y="2928"/>
                    <a:pt x="2581" y="2968"/>
                  </a:cubicBezTo>
                  <a:cubicBezTo>
                    <a:pt x="2528" y="3007"/>
                    <a:pt x="2449" y="3066"/>
                    <a:pt x="2416" y="3080"/>
                  </a:cubicBezTo>
                  <a:cubicBezTo>
                    <a:pt x="2393" y="3085"/>
                    <a:pt x="2294" y="3157"/>
                    <a:pt x="2239" y="3157"/>
                  </a:cubicBezTo>
                  <a:cubicBezTo>
                    <a:pt x="2231" y="3157"/>
                    <a:pt x="2224" y="3155"/>
                    <a:pt x="2219" y="3152"/>
                  </a:cubicBezTo>
                  <a:cubicBezTo>
                    <a:pt x="2173" y="3126"/>
                    <a:pt x="2080" y="3093"/>
                    <a:pt x="2048" y="3080"/>
                  </a:cubicBezTo>
                  <a:cubicBezTo>
                    <a:pt x="2029" y="3071"/>
                    <a:pt x="1992" y="3055"/>
                    <a:pt x="1954" y="3055"/>
                  </a:cubicBezTo>
                  <a:cubicBezTo>
                    <a:pt x="1937" y="3055"/>
                    <a:pt x="1919" y="3058"/>
                    <a:pt x="1903" y="3066"/>
                  </a:cubicBezTo>
                  <a:cubicBezTo>
                    <a:pt x="1869" y="3079"/>
                    <a:pt x="1833" y="3084"/>
                    <a:pt x="1806" y="3084"/>
                  </a:cubicBezTo>
                  <a:cubicBezTo>
                    <a:pt x="1791" y="3084"/>
                    <a:pt x="1778" y="3082"/>
                    <a:pt x="1771" y="3080"/>
                  </a:cubicBezTo>
                  <a:cubicBezTo>
                    <a:pt x="1763" y="3074"/>
                    <a:pt x="1739" y="3072"/>
                    <a:pt x="1711" y="3072"/>
                  </a:cubicBezTo>
                  <a:cubicBezTo>
                    <a:pt x="1672" y="3072"/>
                    <a:pt x="1624" y="3076"/>
                    <a:pt x="1593" y="3080"/>
                  </a:cubicBezTo>
                  <a:cubicBezTo>
                    <a:pt x="1547" y="3086"/>
                    <a:pt x="1521" y="3093"/>
                    <a:pt x="1482" y="3113"/>
                  </a:cubicBezTo>
                  <a:cubicBezTo>
                    <a:pt x="1435" y="3139"/>
                    <a:pt x="1370" y="3178"/>
                    <a:pt x="1343" y="3198"/>
                  </a:cubicBezTo>
                  <a:cubicBezTo>
                    <a:pt x="1324" y="3224"/>
                    <a:pt x="1324" y="3231"/>
                    <a:pt x="1258" y="3231"/>
                  </a:cubicBezTo>
                  <a:cubicBezTo>
                    <a:pt x="1185" y="3231"/>
                    <a:pt x="1113" y="3185"/>
                    <a:pt x="1093" y="3185"/>
                  </a:cubicBezTo>
                  <a:cubicBezTo>
                    <a:pt x="1067" y="3185"/>
                    <a:pt x="968" y="3231"/>
                    <a:pt x="948" y="3231"/>
                  </a:cubicBezTo>
                  <a:cubicBezTo>
                    <a:pt x="929" y="3231"/>
                    <a:pt x="804" y="3264"/>
                    <a:pt x="725" y="3284"/>
                  </a:cubicBezTo>
                  <a:cubicBezTo>
                    <a:pt x="652" y="3303"/>
                    <a:pt x="534" y="3303"/>
                    <a:pt x="501" y="3336"/>
                  </a:cubicBezTo>
                  <a:cubicBezTo>
                    <a:pt x="461" y="3369"/>
                    <a:pt x="415" y="3461"/>
                    <a:pt x="396" y="3507"/>
                  </a:cubicBezTo>
                  <a:cubicBezTo>
                    <a:pt x="389" y="3527"/>
                    <a:pt x="389" y="3554"/>
                    <a:pt x="376" y="3573"/>
                  </a:cubicBezTo>
                  <a:cubicBezTo>
                    <a:pt x="376" y="3580"/>
                    <a:pt x="376" y="3580"/>
                    <a:pt x="376" y="3586"/>
                  </a:cubicBezTo>
                  <a:cubicBezTo>
                    <a:pt x="369" y="3593"/>
                    <a:pt x="369" y="3600"/>
                    <a:pt x="363" y="3613"/>
                  </a:cubicBezTo>
                  <a:cubicBezTo>
                    <a:pt x="363" y="3613"/>
                    <a:pt x="363" y="3619"/>
                    <a:pt x="356" y="3619"/>
                  </a:cubicBezTo>
                  <a:cubicBezTo>
                    <a:pt x="356" y="3626"/>
                    <a:pt x="356" y="3626"/>
                    <a:pt x="350" y="3632"/>
                  </a:cubicBezTo>
                  <a:cubicBezTo>
                    <a:pt x="350" y="3632"/>
                    <a:pt x="350" y="3632"/>
                    <a:pt x="343" y="3639"/>
                  </a:cubicBezTo>
                  <a:cubicBezTo>
                    <a:pt x="343" y="3639"/>
                    <a:pt x="336" y="3646"/>
                    <a:pt x="336" y="3646"/>
                  </a:cubicBezTo>
                  <a:cubicBezTo>
                    <a:pt x="290" y="3685"/>
                    <a:pt x="178" y="3711"/>
                    <a:pt x="159" y="3777"/>
                  </a:cubicBezTo>
                  <a:cubicBezTo>
                    <a:pt x="146" y="3823"/>
                    <a:pt x="159" y="3869"/>
                    <a:pt x="139" y="3915"/>
                  </a:cubicBezTo>
                  <a:cubicBezTo>
                    <a:pt x="132" y="3929"/>
                    <a:pt x="126" y="3942"/>
                    <a:pt x="113" y="3955"/>
                  </a:cubicBezTo>
                  <a:cubicBezTo>
                    <a:pt x="47" y="4008"/>
                    <a:pt x="1" y="4027"/>
                    <a:pt x="1" y="4067"/>
                  </a:cubicBezTo>
                  <a:cubicBezTo>
                    <a:pt x="1" y="4106"/>
                    <a:pt x="27" y="4212"/>
                    <a:pt x="27" y="4238"/>
                  </a:cubicBezTo>
                  <a:cubicBezTo>
                    <a:pt x="27" y="4258"/>
                    <a:pt x="40" y="4363"/>
                    <a:pt x="40" y="4363"/>
                  </a:cubicBezTo>
                  <a:cubicBezTo>
                    <a:pt x="40" y="4356"/>
                    <a:pt x="40" y="4356"/>
                    <a:pt x="47" y="4356"/>
                  </a:cubicBezTo>
                  <a:cubicBezTo>
                    <a:pt x="47" y="4356"/>
                    <a:pt x="53" y="4350"/>
                    <a:pt x="53" y="4350"/>
                  </a:cubicBezTo>
                  <a:cubicBezTo>
                    <a:pt x="60" y="4343"/>
                    <a:pt x="60" y="4343"/>
                    <a:pt x="67" y="4337"/>
                  </a:cubicBezTo>
                  <a:cubicBezTo>
                    <a:pt x="73" y="4337"/>
                    <a:pt x="73" y="4330"/>
                    <a:pt x="80" y="4330"/>
                  </a:cubicBezTo>
                  <a:cubicBezTo>
                    <a:pt x="86" y="4324"/>
                    <a:pt x="99" y="4317"/>
                    <a:pt x="113" y="4304"/>
                  </a:cubicBezTo>
                  <a:cubicBezTo>
                    <a:pt x="113" y="4304"/>
                    <a:pt x="119" y="4297"/>
                    <a:pt x="126" y="4297"/>
                  </a:cubicBezTo>
                  <a:cubicBezTo>
                    <a:pt x="126" y="4291"/>
                    <a:pt x="126" y="4291"/>
                    <a:pt x="126" y="4291"/>
                  </a:cubicBezTo>
                  <a:cubicBezTo>
                    <a:pt x="139" y="4284"/>
                    <a:pt x="146" y="4277"/>
                    <a:pt x="152" y="4277"/>
                  </a:cubicBezTo>
                  <a:cubicBezTo>
                    <a:pt x="159" y="4264"/>
                    <a:pt x="172" y="4258"/>
                    <a:pt x="185" y="4245"/>
                  </a:cubicBezTo>
                  <a:cubicBezTo>
                    <a:pt x="192" y="4238"/>
                    <a:pt x="205" y="4231"/>
                    <a:pt x="211" y="4225"/>
                  </a:cubicBezTo>
                  <a:cubicBezTo>
                    <a:pt x="225" y="4218"/>
                    <a:pt x="231" y="4212"/>
                    <a:pt x="244" y="4205"/>
                  </a:cubicBezTo>
                  <a:cubicBezTo>
                    <a:pt x="244" y="4198"/>
                    <a:pt x="251" y="4198"/>
                    <a:pt x="251" y="4198"/>
                  </a:cubicBezTo>
                  <a:cubicBezTo>
                    <a:pt x="271" y="4185"/>
                    <a:pt x="277" y="4179"/>
                    <a:pt x="290" y="4172"/>
                  </a:cubicBezTo>
                  <a:cubicBezTo>
                    <a:pt x="330" y="4152"/>
                    <a:pt x="369" y="4113"/>
                    <a:pt x="389" y="4113"/>
                  </a:cubicBezTo>
                  <a:cubicBezTo>
                    <a:pt x="409" y="4113"/>
                    <a:pt x="508" y="4126"/>
                    <a:pt x="527" y="4152"/>
                  </a:cubicBezTo>
                  <a:cubicBezTo>
                    <a:pt x="540" y="4179"/>
                    <a:pt x="652" y="4238"/>
                    <a:pt x="698" y="4238"/>
                  </a:cubicBezTo>
                  <a:cubicBezTo>
                    <a:pt x="729" y="4238"/>
                    <a:pt x="780" y="4241"/>
                    <a:pt x="821" y="4241"/>
                  </a:cubicBezTo>
                  <a:cubicBezTo>
                    <a:pt x="841" y="4241"/>
                    <a:pt x="859" y="4240"/>
                    <a:pt x="869" y="4238"/>
                  </a:cubicBezTo>
                  <a:cubicBezTo>
                    <a:pt x="909" y="4231"/>
                    <a:pt x="1021" y="4192"/>
                    <a:pt x="1074" y="4192"/>
                  </a:cubicBezTo>
                  <a:cubicBezTo>
                    <a:pt x="1120" y="4192"/>
                    <a:pt x="1238" y="4212"/>
                    <a:pt x="1238" y="4212"/>
                  </a:cubicBezTo>
                  <a:cubicBezTo>
                    <a:pt x="1238" y="4212"/>
                    <a:pt x="1240" y="4210"/>
                    <a:pt x="1243" y="4210"/>
                  </a:cubicBezTo>
                  <a:cubicBezTo>
                    <a:pt x="1250" y="4210"/>
                    <a:pt x="1260" y="4216"/>
                    <a:pt x="1264" y="4251"/>
                  </a:cubicBezTo>
                  <a:cubicBezTo>
                    <a:pt x="1271" y="4304"/>
                    <a:pt x="1278" y="4356"/>
                    <a:pt x="1284" y="4396"/>
                  </a:cubicBezTo>
                  <a:cubicBezTo>
                    <a:pt x="1284" y="4427"/>
                    <a:pt x="1296" y="4495"/>
                    <a:pt x="1315" y="4495"/>
                  </a:cubicBezTo>
                  <a:cubicBezTo>
                    <a:pt x="1315" y="4495"/>
                    <a:pt x="1316" y="4495"/>
                    <a:pt x="1317" y="4495"/>
                  </a:cubicBezTo>
                  <a:cubicBezTo>
                    <a:pt x="1330" y="4488"/>
                    <a:pt x="1416" y="4435"/>
                    <a:pt x="1416" y="4435"/>
                  </a:cubicBezTo>
                  <a:cubicBezTo>
                    <a:pt x="1416" y="4435"/>
                    <a:pt x="1451" y="4408"/>
                    <a:pt x="1472" y="4408"/>
                  </a:cubicBezTo>
                  <a:cubicBezTo>
                    <a:pt x="1480" y="4408"/>
                    <a:pt x="1486" y="4411"/>
                    <a:pt x="1488" y="4422"/>
                  </a:cubicBezTo>
                  <a:cubicBezTo>
                    <a:pt x="1488" y="4459"/>
                    <a:pt x="1499" y="4529"/>
                    <a:pt x="1511" y="4529"/>
                  </a:cubicBezTo>
                  <a:cubicBezTo>
                    <a:pt x="1512" y="4529"/>
                    <a:pt x="1513" y="4529"/>
                    <a:pt x="1514" y="4528"/>
                  </a:cubicBezTo>
                  <a:cubicBezTo>
                    <a:pt x="1528" y="4514"/>
                    <a:pt x="1587" y="4455"/>
                    <a:pt x="1587" y="4455"/>
                  </a:cubicBezTo>
                  <a:lnTo>
                    <a:pt x="1626" y="4396"/>
                  </a:lnTo>
                  <a:lnTo>
                    <a:pt x="1659" y="4383"/>
                  </a:lnTo>
                  <a:cubicBezTo>
                    <a:pt x="1659" y="4383"/>
                    <a:pt x="1694" y="4402"/>
                    <a:pt x="1737" y="4402"/>
                  </a:cubicBezTo>
                  <a:cubicBezTo>
                    <a:pt x="1750" y="4402"/>
                    <a:pt x="1764" y="4400"/>
                    <a:pt x="1778" y="4396"/>
                  </a:cubicBezTo>
                  <a:cubicBezTo>
                    <a:pt x="1844" y="4383"/>
                    <a:pt x="2008" y="4383"/>
                    <a:pt x="2015" y="4376"/>
                  </a:cubicBezTo>
                  <a:cubicBezTo>
                    <a:pt x="2028" y="4376"/>
                    <a:pt x="2048" y="4343"/>
                    <a:pt x="2067" y="4343"/>
                  </a:cubicBezTo>
                  <a:cubicBezTo>
                    <a:pt x="2094" y="4343"/>
                    <a:pt x="2173" y="4356"/>
                    <a:pt x="2186" y="4363"/>
                  </a:cubicBezTo>
                  <a:cubicBezTo>
                    <a:pt x="2192" y="4367"/>
                    <a:pt x="2200" y="4368"/>
                    <a:pt x="2209" y="4368"/>
                  </a:cubicBezTo>
                  <a:cubicBezTo>
                    <a:pt x="2230" y="4368"/>
                    <a:pt x="2257" y="4359"/>
                    <a:pt x="2271" y="4350"/>
                  </a:cubicBezTo>
                  <a:cubicBezTo>
                    <a:pt x="2284" y="4343"/>
                    <a:pt x="2278" y="4330"/>
                    <a:pt x="2344" y="4297"/>
                  </a:cubicBezTo>
                  <a:cubicBezTo>
                    <a:pt x="2403" y="4264"/>
                    <a:pt x="2482" y="4251"/>
                    <a:pt x="2489" y="4251"/>
                  </a:cubicBezTo>
                  <a:cubicBezTo>
                    <a:pt x="2495" y="4251"/>
                    <a:pt x="2554" y="4291"/>
                    <a:pt x="2554" y="4291"/>
                  </a:cubicBezTo>
                  <a:cubicBezTo>
                    <a:pt x="2554" y="4291"/>
                    <a:pt x="2567" y="4286"/>
                    <a:pt x="2588" y="4286"/>
                  </a:cubicBezTo>
                  <a:cubicBezTo>
                    <a:pt x="2604" y="4286"/>
                    <a:pt x="2624" y="4289"/>
                    <a:pt x="2646" y="4297"/>
                  </a:cubicBezTo>
                  <a:cubicBezTo>
                    <a:pt x="2693" y="4317"/>
                    <a:pt x="2765" y="4429"/>
                    <a:pt x="2772" y="4449"/>
                  </a:cubicBezTo>
                  <a:cubicBezTo>
                    <a:pt x="2772" y="4468"/>
                    <a:pt x="2699" y="4560"/>
                    <a:pt x="2693" y="4587"/>
                  </a:cubicBezTo>
                  <a:cubicBezTo>
                    <a:pt x="2686" y="4607"/>
                    <a:pt x="2765" y="4653"/>
                    <a:pt x="2785" y="4666"/>
                  </a:cubicBezTo>
                  <a:cubicBezTo>
                    <a:pt x="2804" y="4679"/>
                    <a:pt x="2844" y="4712"/>
                    <a:pt x="2831" y="4764"/>
                  </a:cubicBezTo>
                  <a:cubicBezTo>
                    <a:pt x="2811" y="4824"/>
                    <a:pt x="2824" y="4817"/>
                    <a:pt x="2798" y="4870"/>
                  </a:cubicBezTo>
                  <a:cubicBezTo>
                    <a:pt x="2765" y="4916"/>
                    <a:pt x="2818" y="5094"/>
                    <a:pt x="2844" y="5140"/>
                  </a:cubicBezTo>
                  <a:cubicBezTo>
                    <a:pt x="2864" y="5179"/>
                    <a:pt x="2897" y="5291"/>
                    <a:pt x="2910" y="5298"/>
                  </a:cubicBezTo>
                  <a:cubicBezTo>
                    <a:pt x="2914" y="5300"/>
                    <a:pt x="2921" y="5300"/>
                    <a:pt x="2930" y="5300"/>
                  </a:cubicBezTo>
                  <a:cubicBezTo>
                    <a:pt x="2948" y="5300"/>
                    <a:pt x="2971" y="5298"/>
                    <a:pt x="2989" y="5298"/>
                  </a:cubicBezTo>
                  <a:cubicBezTo>
                    <a:pt x="2992" y="5298"/>
                    <a:pt x="2994" y="5299"/>
                    <a:pt x="2995" y="5299"/>
                  </a:cubicBezTo>
                  <a:cubicBezTo>
                    <a:pt x="3007" y="5299"/>
                    <a:pt x="2984" y="5278"/>
                    <a:pt x="3101" y="5278"/>
                  </a:cubicBezTo>
                  <a:cubicBezTo>
                    <a:pt x="3232" y="5278"/>
                    <a:pt x="3291" y="5344"/>
                    <a:pt x="3291" y="5363"/>
                  </a:cubicBezTo>
                  <a:cubicBezTo>
                    <a:pt x="3291" y="5383"/>
                    <a:pt x="3272" y="5462"/>
                    <a:pt x="3245" y="5488"/>
                  </a:cubicBezTo>
                  <a:cubicBezTo>
                    <a:pt x="3212" y="5515"/>
                    <a:pt x="3153" y="5567"/>
                    <a:pt x="3147" y="5594"/>
                  </a:cubicBezTo>
                  <a:cubicBezTo>
                    <a:pt x="3140" y="5620"/>
                    <a:pt x="3147" y="5692"/>
                    <a:pt x="3153" y="5712"/>
                  </a:cubicBezTo>
                  <a:cubicBezTo>
                    <a:pt x="3160" y="5732"/>
                    <a:pt x="3166" y="5824"/>
                    <a:pt x="3160" y="5844"/>
                  </a:cubicBezTo>
                  <a:cubicBezTo>
                    <a:pt x="3147" y="5864"/>
                    <a:pt x="3140" y="5844"/>
                    <a:pt x="3153" y="5923"/>
                  </a:cubicBezTo>
                  <a:cubicBezTo>
                    <a:pt x="3166" y="5995"/>
                    <a:pt x="3212" y="6068"/>
                    <a:pt x="3226" y="6081"/>
                  </a:cubicBezTo>
                  <a:cubicBezTo>
                    <a:pt x="3245" y="6087"/>
                    <a:pt x="3311" y="6114"/>
                    <a:pt x="3318" y="6166"/>
                  </a:cubicBezTo>
                  <a:cubicBezTo>
                    <a:pt x="3324" y="6212"/>
                    <a:pt x="3344" y="6324"/>
                    <a:pt x="3384" y="6351"/>
                  </a:cubicBezTo>
                  <a:cubicBezTo>
                    <a:pt x="3416" y="6383"/>
                    <a:pt x="3456" y="6390"/>
                    <a:pt x="3482" y="6390"/>
                  </a:cubicBezTo>
                  <a:cubicBezTo>
                    <a:pt x="3505" y="6396"/>
                    <a:pt x="3700" y="6432"/>
                    <a:pt x="3757" y="6432"/>
                  </a:cubicBezTo>
                  <a:cubicBezTo>
                    <a:pt x="3765" y="6432"/>
                    <a:pt x="3770" y="6431"/>
                    <a:pt x="3772" y="6430"/>
                  </a:cubicBezTo>
                  <a:cubicBezTo>
                    <a:pt x="3778" y="6410"/>
                    <a:pt x="3792" y="6410"/>
                    <a:pt x="3811" y="6344"/>
                  </a:cubicBezTo>
                  <a:cubicBezTo>
                    <a:pt x="3838" y="6278"/>
                    <a:pt x="3851" y="6239"/>
                    <a:pt x="3890" y="6226"/>
                  </a:cubicBezTo>
                  <a:cubicBezTo>
                    <a:pt x="3925" y="6211"/>
                    <a:pt x="3922" y="6203"/>
                    <a:pt x="3955" y="6203"/>
                  </a:cubicBezTo>
                  <a:cubicBezTo>
                    <a:pt x="3966" y="6203"/>
                    <a:pt x="3981" y="6204"/>
                    <a:pt x="4002" y="6206"/>
                  </a:cubicBezTo>
                  <a:cubicBezTo>
                    <a:pt x="4081" y="6212"/>
                    <a:pt x="4114" y="6212"/>
                    <a:pt x="4154" y="6212"/>
                  </a:cubicBezTo>
                  <a:cubicBezTo>
                    <a:pt x="4187" y="6206"/>
                    <a:pt x="4246" y="6206"/>
                    <a:pt x="4279" y="6173"/>
                  </a:cubicBezTo>
                  <a:cubicBezTo>
                    <a:pt x="4312" y="6140"/>
                    <a:pt x="4391" y="6081"/>
                    <a:pt x="4391" y="6081"/>
                  </a:cubicBezTo>
                  <a:lnTo>
                    <a:pt x="4489" y="6054"/>
                  </a:lnTo>
                  <a:lnTo>
                    <a:pt x="4575" y="5975"/>
                  </a:lnTo>
                  <a:cubicBezTo>
                    <a:pt x="4575" y="5975"/>
                    <a:pt x="4831" y="5910"/>
                    <a:pt x="4917" y="5890"/>
                  </a:cubicBezTo>
                  <a:cubicBezTo>
                    <a:pt x="4937" y="5890"/>
                    <a:pt x="4957" y="5883"/>
                    <a:pt x="4983" y="5870"/>
                  </a:cubicBezTo>
                  <a:cubicBezTo>
                    <a:pt x="4989" y="5870"/>
                    <a:pt x="4996" y="5870"/>
                    <a:pt x="5003" y="5864"/>
                  </a:cubicBezTo>
                  <a:cubicBezTo>
                    <a:pt x="5029" y="5857"/>
                    <a:pt x="5055" y="5850"/>
                    <a:pt x="5082" y="5837"/>
                  </a:cubicBezTo>
                  <a:cubicBezTo>
                    <a:pt x="5108" y="5831"/>
                    <a:pt x="5134" y="5817"/>
                    <a:pt x="5154" y="5811"/>
                  </a:cubicBezTo>
                  <a:cubicBezTo>
                    <a:pt x="5161" y="5811"/>
                    <a:pt x="5167" y="5804"/>
                    <a:pt x="5174" y="5804"/>
                  </a:cubicBezTo>
                  <a:cubicBezTo>
                    <a:pt x="5220" y="5791"/>
                    <a:pt x="5266" y="5771"/>
                    <a:pt x="5299" y="5765"/>
                  </a:cubicBezTo>
                  <a:cubicBezTo>
                    <a:pt x="5299" y="5758"/>
                    <a:pt x="5305" y="5758"/>
                    <a:pt x="5305" y="5758"/>
                  </a:cubicBezTo>
                  <a:cubicBezTo>
                    <a:pt x="5312" y="5758"/>
                    <a:pt x="5319" y="5758"/>
                    <a:pt x="5325" y="5752"/>
                  </a:cubicBezTo>
                  <a:cubicBezTo>
                    <a:pt x="5336" y="5750"/>
                    <a:pt x="5348" y="5749"/>
                    <a:pt x="5360" y="5749"/>
                  </a:cubicBezTo>
                  <a:cubicBezTo>
                    <a:pt x="5426" y="5749"/>
                    <a:pt x="5512" y="5774"/>
                    <a:pt x="5562" y="5785"/>
                  </a:cubicBezTo>
                  <a:cubicBezTo>
                    <a:pt x="5615" y="5791"/>
                    <a:pt x="5700" y="5824"/>
                    <a:pt x="5733" y="5831"/>
                  </a:cubicBezTo>
                  <a:cubicBezTo>
                    <a:pt x="5759" y="5831"/>
                    <a:pt x="5799" y="5785"/>
                    <a:pt x="5838" y="5719"/>
                  </a:cubicBezTo>
                  <a:cubicBezTo>
                    <a:pt x="5871" y="5660"/>
                    <a:pt x="6181" y="5600"/>
                    <a:pt x="6181" y="5600"/>
                  </a:cubicBezTo>
                  <a:cubicBezTo>
                    <a:pt x="6181" y="5600"/>
                    <a:pt x="6246" y="5587"/>
                    <a:pt x="6266" y="5574"/>
                  </a:cubicBezTo>
                  <a:cubicBezTo>
                    <a:pt x="6293" y="5561"/>
                    <a:pt x="6299" y="5528"/>
                    <a:pt x="6279" y="5469"/>
                  </a:cubicBezTo>
                  <a:cubicBezTo>
                    <a:pt x="6253" y="5403"/>
                    <a:pt x="6293" y="5357"/>
                    <a:pt x="6312" y="5311"/>
                  </a:cubicBezTo>
                  <a:cubicBezTo>
                    <a:pt x="6332" y="5265"/>
                    <a:pt x="6352" y="5199"/>
                    <a:pt x="6365" y="5159"/>
                  </a:cubicBezTo>
                  <a:cubicBezTo>
                    <a:pt x="6385" y="5113"/>
                    <a:pt x="6385" y="5107"/>
                    <a:pt x="6437" y="5008"/>
                  </a:cubicBezTo>
                  <a:cubicBezTo>
                    <a:pt x="6497" y="4916"/>
                    <a:pt x="6529" y="4936"/>
                    <a:pt x="6556" y="4857"/>
                  </a:cubicBezTo>
                  <a:cubicBezTo>
                    <a:pt x="6562" y="4824"/>
                    <a:pt x="6608" y="4791"/>
                    <a:pt x="6655" y="4764"/>
                  </a:cubicBezTo>
                  <a:cubicBezTo>
                    <a:pt x="6655" y="4764"/>
                    <a:pt x="6655" y="4758"/>
                    <a:pt x="6648" y="4758"/>
                  </a:cubicBezTo>
                  <a:cubicBezTo>
                    <a:pt x="6641" y="4718"/>
                    <a:pt x="6608" y="4587"/>
                    <a:pt x="6608" y="4547"/>
                  </a:cubicBezTo>
                  <a:cubicBezTo>
                    <a:pt x="6608" y="4501"/>
                    <a:pt x="6701" y="4488"/>
                    <a:pt x="6773" y="4462"/>
                  </a:cubicBezTo>
                  <a:cubicBezTo>
                    <a:pt x="6845" y="4429"/>
                    <a:pt x="6878" y="4455"/>
                    <a:pt x="6918" y="4402"/>
                  </a:cubicBezTo>
                  <a:cubicBezTo>
                    <a:pt x="6964" y="4356"/>
                    <a:pt x="7036" y="4291"/>
                    <a:pt x="7063" y="4271"/>
                  </a:cubicBezTo>
                  <a:cubicBezTo>
                    <a:pt x="7089" y="4251"/>
                    <a:pt x="7076" y="4133"/>
                    <a:pt x="7109" y="4080"/>
                  </a:cubicBezTo>
                  <a:cubicBezTo>
                    <a:pt x="7142" y="4034"/>
                    <a:pt x="7201" y="3929"/>
                    <a:pt x="7273" y="3810"/>
                  </a:cubicBezTo>
                  <a:cubicBezTo>
                    <a:pt x="7346" y="3698"/>
                    <a:pt x="7273" y="3659"/>
                    <a:pt x="7267" y="3613"/>
                  </a:cubicBezTo>
                  <a:cubicBezTo>
                    <a:pt x="7260" y="3567"/>
                    <a:pt x="7128" y="3488"/>
                    <a:pt x="7069" y="3461"/>
                  </a:cubicBezTo>
                  <a:cubicBezTo>
                    <a:pt x="7016" y="3428"/>
                    <a:pt x="7181" y="3448"/>
                    <a:pt x="7227" y="3396"/>
                  </a:cubicBezTo>
                  <a:cubicBezTo>
                    <a:pt x="7280" y="3336"/>
                    <a:pt x="7227" y="3317"/>
                    <a:pt x="7221" y="3271"/>
                  </a:cubicBezTo>
                  <a:cubicBezTo>
                    <a:pt x="7214" y="3224"/>
                    <a:pt x="7188" y="3192"/>
                    <a:pt x="7148" y="3172"/>
                  </a:cubicBezTo>
                  <a:cubicBezTo>
                    <a:pt x="7115" y="3152"/>
                    <a:pt x="7115" y="3066"/>
                    <a:pt x="7115" y="3007"/>
                  </a:cubicBezTo>
                  <a:cubicBezTo>
                    <a:pt x="7115" y="2955"/>
                    <a:pt x="7227" y="2935"/>
                    <a:pt x="7273" y="2915"/>
                  </a:cubicBezTo>
                  <a:cubicBezTo>
                    <a:pt x="7293" y="2910"/>
                    <a:pt x="7305" y="2908"/>
                    <a:pt x="7317" y="2908"/>
                  </a:cubicBezTo>
                  <a:cubicBezTo>
                    <a:pt x="7334" y="2908"/>
                    <a:pt x="7351" y="2911"/>
                    <a:pt x="7385" y="2915"/>
                  </a:cubicBezTo>
                  <a:cubicBezTo>
                    <a:pt x="7394" y="2916"/>
                    <a:pt x="7401" y="2917"/>
                    <a:pt x="7406" y="2917"/>
                  </a:cubicBezTo>
                  <a:cubicBezTo>
                    <a:pt x="7430" y="2917"/>
                    <a:pt x="7413" y="2904"/>
                    <a:pt x="7418" y="2882"/>
                  </a:cubicBezTo>
                  <a:cubicBezTo>
                    <a:pt x="7425" y="2856"/>
                    <a:pt x="7530" y="2757"/>
                    <a:pt x="7530" y="2757"/>
                  </a:cubicBezTo>
                  <a:lnTo>
                    <a:pt x="7787" y="2790"/>
                  </a:lnTo>
                  <a:cubicBezTo>
                    <a:pt x="7773" y="2764"/>
                    <a:pt x="7793" y="2711"/>
                    <a:pt x="7793" y="2685"/>
                  </a:cubicBezTo>
                  <a:cubicBezTo>
                    <a:pt x="7793" y="2665"/>
                    <a:pt x="7681" y="2514"/>
                    <a:pt x="7648" y="2468"/>
                  </a:cubicBezTo>
                  <a:cubicBezTo>
                    <a:pt x="7609" y="2428"/>
                    <a:pt x="7576" y="2395"/>
                    <a:pt x="7543" y="2356"/>
                  </a:cubicBezTo>
                  <a:cubicBezTo>
                    <a:pt x="7510" y="2316"/>
                    <a:pt x="7517" y="2277"/>
                    <a:pt x="7517" y="2224"/>
                  </a:cubicBezTo>
                  <a:cubicBezTo>
                    <a:pt x="7517" y="2178"/>
                    <a:pt x="7517" y="2125"/>
                    <a:pt x="7530" y="2099"/>
                  </a:cubicBezTo>
                  <a:cubicBezTo>
                    <a:pt x="7536" y="2066"/>
                    <a:pt x="7582" y="2033"/>
                    <a:pt x="7648" y="2020"/>
                  </a:cubicBezTo>
                  <a:cubicBezTo>
                    <a:pt x="7708" y="2000"/>
                    <a:pt x="7721" y="1981"/>
                    <a:pt x="7747" y="1921"/>
                  </a:cubicBezTo>
                  <a:cubicBezTo>
                    <a:pt x="7767" y="1862"/>
                    <a:pt x="7661" y="1842"/>
                    <a:pt x="7681" y="1803"/>
                  </a:cubicBezTo>
                  <a:cubicBezTo>
                    <a:pt x="7701" y="1770"/>
                    <a:pt x="7767" y="1678"/>
                    <a:pt x="7800" y="1645"/>
                  </a:cubicBezTo>
                  <a:cubicBezTo>
                    <a:pt x="7833" y="1612"/>
                    <a:pt x="7977" y="1566"/>
                    <a:pt x="8004" y="1546"/>
                  </a:cubicBezTo>
                  <a:cubicBezTo>
                    <a:pt x="8030" y="1520"/>
                    <a:pt x="8037" y="1454"/>
                    <a:pt x="7997" y="1382"/>
                  </a:cubicBezTo>
                  <a:cubicBezTo>
                    <a:pt x="7964" y="1309"/>
                    <a:pt x="7912" y="1290"/>
                    <a:pt x="7859" y="1250"/>
                  </a:cubicBezTo>
                  <a:cubicBezTo>
                    <a:pt x="7813" y="1217"/>
                    <a:pt x="7714" y="1217"/>
                    <a:pt x="7681" y="1217"/>
                  </a:cubicBezTo>
                  <a:cubicBezTo>
                    <a:pt x="7642" y="1217"/>
                    <a:pt x="7569" y="1178"/>
                    <a:pt x="7563" y="1145"/>
                  </a:cubicBezTo>
                  <a:cubicBezTo>
                    <a:pt x="7563" y="1112"/>
                    <a:pt x="7530" y="1118"/>
                    <a:pt x="7438" y="1085"/>
                  </a:cubicBezTo>
                  <a:cubicBezTo>
                    <a:pt x="7388" y="1066"/>
                    <a:pt x="7364" y="1061"/>
                    <a:pt x="7342" y="1061"/>
                  </a:cubicBezTo>
                  <a:cubicBezTo>
                    <a:pt x="7321" y="1061"/>
                    <a:pt x="7303" y="1066"/>
                    <a:pt x="7267" y="1066"/>
                  </a:cubicBezTo>
                  <a:cubicBezTo>
                    <a:pt x="7260" y="1065"/>
                    <a:pt x="7254" y="1065"/>
                    <a:pt x="7249" y="1065"/>
                  </a:cubicBezTo>
                  <a:cubicBezTo>
                    <a:pt x="7197" y="1065"/>
                    <a:pt x="7213" y="1094"/>
                    <a:pt x="7201" y="1112"/>
                  </a:cubicBezTo>
                  <a:cubicBezTo>
                    <a:pt x="7194" y="1132"/>
                    <a:pt x="7128" y="1145"/>
                    <a:pt x="7128" y="1145"/>
                  </a:cubicBezTo>
                  <a:cubicBezTo>
                    <a:pt x="7128" y="1145"/>
                    <a:pt x="6997" y="1125"/>
                    <a:pt x="6984" y="1105"/>
                  </a:cubicBezTo>
                  <a:cubicBezTo>
                    <a:pt x="6970" y="1085"/>
                    <a:pt x="6964" y="993"/>
                    <a:pt x="6964" y="993"/>
                  </a:cubicBezTo>
                  <a:lnTo>
                    <a:pt x="6799" y="697"/>
                  </a:lnTo>
                  <a:cubicBezTo>
                    <a:pt x="6799" y="697"/>
                    <a:pt x="6727" y="651"/>
                    <a:pt x="6701" y="645"/>
                  </a:cubicBezTo>
                  <a:cubicBezTo>
                    <a:pt x="6697" y="643"/>
                    <a:pt x="6694" y="643"/>
                    <a:pt x="6690" y="643"/>
                  </a:cubicBezTo>
                  <a:cubicBezTo>
                    <a:pt x="6672" y="643"/>
                    <a:pt x="6650" y="656"/>
                    <a:pt x="6628" y="677"/>
                  </a:cubicBezTo>
                  <a:cubicBezTo>
                    <a:pt x="6608" y="697"/>
                    <a:pt x="6424" y="717"/>
                    <a:pt x="6424" y="717"/>
                  </a:cubicBezTo>
                  <a:cubicBezTo>
                    <a:pt x="6424" y="717"/>
                    <a:pt x="6339" y="697"/>
                    <a:pt x="6293" y="671"/>
                  </a:cubicBezTo>
                  <a:cubicBezTo>
                    <a:pt x="6246" y="645"/>
                    <a:pt x="6181" y="598"/>
                    <a:pt x="6056" y="539"/>
                  </a:cubicBezTo>
                  <a:cubicBezTo>
                    <a:pt x="5931" y="473"/>
                    <a:pt x="5924" y="447"/>
                    <a:pt x="5898" y="421"/>
                  </a:cubicBezTo>
                  <a:cubicBezTo>
                    <a:pt x="5871" y="394"/>
                    <a:pt x="5806" y="329"/>
                    <a:pt x="5680" y="296"/>
                  </a:cubicBezTo>
                  <a:cubicBezTo>
                    <a:pt x="5655" y="289"/>
                    <a:pt x="5635" y="287"/>
                    <a:pt x="5619" y="287"/>
                  </a:cubicBezTo>
                  <a:cubicBezTo>
                    <a:pt x="5552" y="287"/>
                    <a:pt x="5553" y="332"/>
                    <a:pt x="5516" y="348"/>
                  </a:cubicBezTo>
                  <a:cubicBezTo>
                    <a:pt x="5470" y="375"/>
                    <a:pt x="5450" y="447"/>
                    <a:pt x="5424" y="467"/>
                  </a:cubicBezTo>
                  <a:cubicBezTo>
                    <a:pt x="5414" y="475"/>
                    <a:pt x="5401" y="478"/>
                    <a:pt x="5388" y="478"/>
                  </a:cubicBezTo>
                  <a:cubicBezTo>
                    <a:pt x="5358" y="478"/>
                    <a:pt x="5322" y="463"/>
                    <a:pt x="5286" y="454"/>
                  </a:cubicBezTo>
                  <a:cubicBezTo>
                    <a:pt x="5233" y="447"/>
                    <a:pt x="5200" y="394"/>
                    <a:pt x="5174" y="335"/>
                  </a:cubicBezTo>
                  <a:cubicBezTo>
                    <a:pt x="5147" y="283"/>
                    <a:pt x="5193" y="230"/>
                    <a:pt x="5220" y="190"/>
                  </a:cubicBezTo>
                  <a:cubicBezTo>
                    <a:pt x="5246" y="144"/>
                    <a:pt x="5246" y="105"/>
                    <a:pt x="5246" y="105"/>
                  </a:cubicBezTo>
                  <a:cubicBezTo>
                    <a:pt x="5246" y="105"/>
                    <a:pt x="5174" y="26"/>
                    <a:pt x="5141" y="6"/>
                  </a:cubicBezTo>
                  <a:cubicBezTo>
                    <a:pt x="5133" y="2"/>
                    <a:pt x="5109" y="1"/>
                    <a:pt x="5076"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568;p19">
              <a:extLst>
                <a:ext uri="{FF2B5EF4-FFF2-40B4-BE49-F238E27FC236}">
                  <a16:creationId xmlns:a16="http://schemas.microsoft.com/office/drawing/2014/main" id="{11CE42A9-6244-3FCF-D967-1C88151441AE}"/>
                </a:ext>
              </a:extLst>
            </p:cNvPr>
            <p:cNvSpPr/>
            <p:nvPr/>
          </p:nvSpPr>
          <p:spPr>
            <a:xfrm>
              <a:off x="7172629" y="3304870"/>
              <a:ext cx="704078" cy="448357"/>
            </a:xfrm>
            <a:custGeom>
              <a:avLst/>
              <a:gdLst/>
              <a:ahLst/>
              <a:cxnLst/>
              <a:rect l="l" t="t" r="r" b="b"/>
              <a:pathLst>
                <a:path w="6451" h="4108" extrusionOk="0">
                  <a:moveTo>
                    <a:pt x="1843" y="0"/>
                  </a:moveTo>
                  <a:cubicBezTo>
                    <a:pt x="1830" y="0"/>
                    <a:pt x="1784" y="46"/>
                    <a:pt x="1744" y="66"/>
                  </a:cubicBezTo>
                  <a:cubicBezTo>
                    <a:pt x="1738" y="73"/>
                    <a:pt x="1725" y="79"/>
                    <a:pt x="1705" y="92"/>
                  </a:cubicBezTo>
                  <a:cubicBezTo>
                    <a:pt x="1705" y="92"/>
                    <a:pt x="1698" y="92"/>
                    <a:pt x="1698" y="99"/>
                  </a:cubicBezTo>
                  <a:cubicBezTo>
                    <a:pt x="1685" y="106"/>
                    <a:pt x="1679" y="112"/>
                    <a:pt x="1665" y="119"/>
                  </a:cubicBezTo>
                  <a:cubicBezTo>
                    <a:pt x="1659" y="125"/>
                    <a:pt x="1652" y="132"/>
                    <a:pt x="1639" y="139"/>
                  </a:cubicBezTo>
                  <a:cubicBezTo>
                    <a:pt x="1626" y="145"/>
                    <a:pt x="1619" y="158"/>
                    <a:pt x="1606" y="165"/>
                  </a:cubicBezTo>
                  <a:cubicBezTo>
                    <a:pt x="1600" y="171"/>
                    <a:pt x="1593" y="178"/>
                    <a:pt x="1586" y="185"/>
                  </a:cubicBezTo>
                  <a:lnTo>
                    <a:pt x="1580" y="185"/>
                  </a:lnTo>
                  <a:cubicBezTo>
                    <a:pt x="1573" y="191"/>
                    <a:pt x="1567" y="198"/>
                    <a:pt x="1567" y="198"/>
                  </a:cubicBezTo>
                  <a:cubicBezTo>
                    <a:pt x="1553" y="204"/>
                    <a:pt x="1547" y="218"/>
                    <a:pt x="1534" y="224"/>
                  </a:cubicBezTo>
                  <a:cubicBezTo>
                    <a:pt x="1534" y="224"/>
                    <a:pt x="1527" y="231"/>
                    <a:pt x="1521" y="231"/>
                  </a:cubicBezTo>
                  <a:cubicBezTo>
                    <a:pt x="1514" y="237"/>
                    <a:pt x="1514" y="237"/>
                    <a:pt x="1507" y="244"/>
                  </a:cubicBezTo>
                  <a:cubicBezTo>
                    <a:pt x="1507" y="244"/>
                    <a:pt x="1501" y="244"/>
                    <a:pt x="1501" y="250"/>
                  </a:cubicBezTo>
                  <a:lnTo>
                    <a:pt x="1494" y="250"/>
                  </a:lnTo>
                  <a:cubicBezTo>
                    <a:pt x="1494" y="250"/>
                    <a:pt x="1428" y="408"/>
                    <a:pt x="1409" y="408"/>
                  </a:cubicBezTo>
                  <a:cubicBezTo>
                    <a:pt x="1389" y="408"/>
                    <a:pt x="1211" y="415"/>
                    <a:pt x="1152" y="494"/>
                  </a:cubicBezTo>
                  <a:cubicBezTo>
                    <a:pt x="1093" y="573"/>
                    <a:pt x="1113" y="705"/>
                    <a:pt x="1113" y="770"/>
                  </a:cubicBezTo>
                  <a:cubicBezTo>
                    <a:pt x="1113" y="836"/>
                    <a:pt x="1159" y="889"/>
                    <a:pt x="1106" y="922"/>
                  </a:cubicBezTo>
                  <a:cubicBezTo>
                    <a:pt x="1100" y="925"/>
                    <a:pt x="1095" y="926"/>
                    <a:pt x="1091" y="926"/>
                  </a:cubicBezTo>
                  <a:cubicBezTo>
                    <a:pt x="1072" y="926"/>
                    <a:pt x="1059" y="905"/>
                    <a:pt x="1036" y="905"/>
                  </a:cubicBezTo>
                  <a:cubicBezTo>
                    <a:pt x="1018" y="905"/>
                    <a:pt x="993" y="919"/>
                    <a:pt x="955" y="968"/>
                  </a:cubicBezTo>
                  <a:cubicBezTo>
                    <a:pt x="856" y="1099"/>
                    <a:pt x="816" y="1132"/>
                    <a:pt x="836" y="1165"/>
                  </a:cubicBezTo>
                  <a:cubicBezTo>
                    <a:pt x="856" y="1198"/>
                    <a:pt x="862" y="1323"/>
                    <a:pt x="862" y="1323"/>
                  </a:cubicBezTo>
                  <a:cubicBezTo>
                    <a:pt x="862" y="1323"/>
                    <a:pt x="777" y="1356"/>
                    <a:pt x="744" y="1376"/>
                  </a:cubicBezTo>
                  <a:cubicBezTo>
                    <a:pt x="711" y="1402"/>
                    <a:pt x="704" y="1468"/>
                    <a:pt x="711" y="1507"/>
                  </a:cubicBezTo>
                  <a:cubicBezTo>
                    <a:pt x="724" y="1540"/>
                    <a:pt x="704" y="1540"/>
                    <a:pt x="619" y="1606"/>
                  </a:cubicBezTo>
                  <a:cubicBezTo>
                    <a:pt x="533" y="1672"/>
                    <a:pt x="421" y="1725"/>
                    <a:pt x="389" y="1758"/>
                  </a:cubicBezTo>
                  <a:cubicBezTo>
                    <a:pt x="375" y="1771"/>
                    <a:pt x="362" y="1784"/>
                    <a:pt x="336" y="1804"/>
                  </a:cubicBezTo>
                  <a:cubicBezTo>
                    <a:pt x="329" y="1810"/>
                    <a:pt x="323" y="1817"/>
                    <a:pt x="316" y="1823"/>
                  </a:cubicBezTo>
                  <a:cubicBezTo>
                    <a:pt x="303" y="1830"/>
                    <a:pt x="296" y="1843"/>
                    <a:pt x="283" y="1856"/>
                  </a:cubicBezTo>
                  <a:cubicBezTo>
                    <a:pt x="277" y="1863"/>
                    <a:pt x="270" y="1869"/>
                    <a:pt x="257" y="1876"/>
                  </a:cubicBezTo>
                  <a:cubicBezTo>
                    <a:pt x="185" y="1942"/>
                    <a:pt x="92" y="2021"/>
                    <a:pt x="20" y="2080"/>
                  </a:cubicBezTo>
                  <a:cubicBezTo>
                    <a:pt x="13" y="2087"/>
                    <a:pt x="7" y="2087"/>
                    <a:pt x="0" y="2093"/>
                  </a:cubicBezTo>
                  <a:lnTo>
                    <a:pt x="224" y="2120"/>
                  </a:lnTo>
                  <a:cubicBezTo>
                    <a:pt x="224" y="2120"/>
                    <a:pt x="421" y="2139"/>
                    <a:pt x="500" y="2139"/>
                  </a:cubicBezTo>
                  <a:cubicBezTo>
                    <a:pt x="579" y="2139"/>
                    <a:pt x="685" y="2106"/>
                    <a:pt x="685" y="2106"/>
                  </a:cubicBezTo>
                  <a:cubicBezTo>
                    <a:pt x="685" y="2106"/>
                    <a:pt x="724" y="2073"/>
                    <a:pt x="777" y="2073"/>
                  </a:cubicBezTo>
                  <a:cubicBezTo>
                    <a:pt x="823" y="2073"/>
                    <a:pt x="928" y="2106"/>
                    <a:pt x="928" y="2106"/>
                  </a:cubicBezTo>
                  <a:lnTo>
                    <a:pt x="1126" y="2166"/>
                  </a:lnTo>
                  <a:cubicBezTo>
                    <a:pt x="1126" y="2166"/>
                    <a:pt x="1540" y="2231"/>
                    <a:pt x="1567" y="2231"/>
                  </a:cubicBezTo>
                  <a:cubicBezTo>
                    <a:pt x="1593" y="2231"/>
                    <a:pt x="1646" y="2324"/>
                    <a:pt x="1646" y="2324"/>
                  </a:cubicBezTo>
                  <a:lnTo>
                    <a:pt x="1902" y="2396"/>
                  </a:lnTo>
                  <a:cubicBezTo>
                    <a:pt x="1902" y="2396"/>
                    <a:pt x="2080" y="2356"/>
                    <a:pt x="2126" y="2324"/>
                  </a:cubicBezTo>
                  <a:cubicBezTo>
                    <a:pt x="2135" y="2319"/>
                    <a:pt x="2145" y="2317"/>
                    <a:pt x="2158" y="2317"/>
                  </a:cubicBezTo>
                  <a:cubicBezTo>
                    <a:pt x="2221" y="2317"/>
                    <a:pt x="2323" y="2366"/>
                    <a:pt x="2356" y="2383"/>
                  </a:cubicBezTo>
                  <a:cubicBezTo>
                    <a:pt x="2389" y="2396"/>
                    <a:pt x="2501" y="2600"/>
                    <a:pt x="2541" y="2666"/>
                  </a:cubicBezTo>
                  <a:cubicBezTo>
                    <a:pt x="2574" y="2732"/>
                    <a:pt x="2541" y="2850"/>
                    <a:pt x="2541" y="2896"/>
                  </a:cubicBezTo>
                  <a:cubicBezTo>
                    <a:pt x="2541" y="2936"/>
                    <a:pt x="2574" y="3034"/>
                    <a:pt x="2600" y="3074"/>
                  </a:cubicBezTo>
                  <a:cubicBezTo>
                    <a:pt x="2626" y="3120"/>
                    <a:pt x="2705" y="3225"/>
                    <a:pt x="2751" y="3265"/>
                  </a:cubicBezTo>
                  <a:cubicBezTo>
                    <a:pt x="2797" y="3311"/>
                    <a:pt x="2778" y="3357"/>
                    <a:pt x="2778" y="3390"/>
                  </a:cubicBezTo>
                  <a:cubicBezTo>
                    <a:pt x="2778" y="3429"/>
                    <a:pt x="2758" y="3475"/>
                    <a:pt x="2751" y="3502"/>
                  </a:cubicBezTo>
                  <a:cubicBezTo>
                    <a:pt x="2745" y="3528"/>
                    <a:pt x="2751" y="3594"/>
                    <a:pt x="2751" y="3594"/>
                  </a:cubicBezTo>
                  <a:cubicBezTo>
                    <a:pt x="2751" y="3594"/>
                    <a:pt x="2862" y="3605"/>
                    <a:pt x="2926" y="3605"/>
                  </a:cubicBezTo>
                  <a:cubicBezTo>
                    <a:pt x="2947" y="3605"/>
                    <a:pt x="2964" y="3604"/>
                    <a:pt x="2968" y="3600"/>
                  </a:cubicBezTo>
                  <a:cubicBezTo>
                    <a:pt x="2975" y="3596"/>
                    <a:pt x="2996" y="3594"/>
                    <a:pt x="3024" y="3594"/>
                  </a:cubicBezTo>
                  <a:cubicBezTo>
                    <a:pt x="3079" y="3594"/>
                    <a:pt x="3159" y="3600"/>
                    <a:pt x="3199" y="3600"/>
                  </a:cubicBezTo>
                  <a:cubicBezTo>
                    <a:pt x="3265" y="3600"/>
                    <a:pt x="3291" y="3646"/>
                    <a:pt x="3291" y="3646"/>
                  </a:cubicBezTo>
                  <a:lnTo>
                    <a:pt x="3291" y="3896"/>
                  </a:lnTo>
                  <a:cubicBezTo>
                    <a:pt x="3291" y="3908"/>
                    <a:pt x="3293" y="3913"/>
                    <a:pt x="3296" y="3913"/>
                  </a:cubicBezTo>
                  <a:cubicBezTo>
                    <a:pt x="3312" y="3913"/>
                    <a:pt x="3357" y="3804"/>
                    <a:pt x="3357" y="3804"/>
                  </a:cubicBezTo>
                  <a:lnTo>
                    <a:pt x="3515" y="3804"/>
                  </a:lnTo>
                  <a:cubicBezTo>
                    <a:pt x="3548" y="3804"/>
                    <a:pt x="3554" y="4002"/>
                    <a:pt x="3600" y="4028"/>
                  </a:cubicBezTo>
                  <a:cubicBezTo>
                    <a:pt x="3620" y="4041"/>
                    <a:pt x="3646" y="4074"/>
                    <a:pt x="3653" y="4107"/>
                  </a:cubicBezTo>
                  <a:cubicBezTo>
                    <a:pt x="3699" y="4061"/>
                    <a:pt x="3732" y="4015"/>
                    <a:pt x="3745" y="3975"/>
                  </a:cubicBezTo>
                  <a:cubicBezTo>
                    <a:pt x="3771" y="3857"/>
                    <a:pt x="3817" y="3758"/>
                    <a:pt x="3817" y="3758"/>
                  </a:cubicBezTo>
                  <a:cubicBezTo>
                    <a:pt x="3817" y="3758"/>
                    <a:pt x="4272" y="3488"/>
                    <a:pt x="4311" y="3456"/>
                  </a:cubicBezTo>
                  <a:cubicBezTo>
                    <a:pt x="4351" y="3423"/>
                    <a:pt x="4410" y="3416"/>
                    <a:pt x="4423" y="3403"/>
                  </a:cubicBezTo>
                  <a:cubicBezTo>
                    <a:pt x="4436" y="3390"/>
                    <a:pt x="4449" y="3357"/>
                    <a:pt x="4482" y="3311"/>
                  </a:cubicBezTo>
                  <a:cubicBezTo>
                    <a:pt x="4522" y="3258"/>
                    <a:pt x="4666" y="3159"/>
                    <a:pt x="4706" y="3146"/>
                  </a:cubicBezTo>
                  <a:cubicBezTo>
                    <a:pt x="4715" y="3143"/>
                    <a:pt x="4728" y="3142"/>
                    <a:pt x="4744" y="3142"/>
                  </a:cubicBezTo>
                  <a:cubicBezTo>
                    <a:pt x="4779" y="3142"/>
                    <a:pt x="4828" y="3147"/>
                    <a:pt x="4865" y="3147"/>
                  </a:cubicBezTo>
                  <a:cubicBezTo>
                    <a:pt x="4888" y="3147"/>
                    <a:pt x="4907" y="3145"/>
                    <a:pt x="4917" y="3140"/>
                  </a:cubicBezTo>
                  <a:cubicBezTo>
                    <a:pt x="4956" y="3113"/>
                    <a:pt x="5035" y="3015"/>
                    <a:pt x="5048" y="2995"/>
                  </a:cubicBezTo>
                  <a:cubicBezTo>
                    <a:pt x="5055" y="2975"/>
                    <a:pt x="5107" y="2955"/>
                    <a:pt x="5147" y="2955"/>
                  </a:cubicBezTo>
                  <a:cubicBezTo>
                    <a:pt x="5186" y="2962"/>
                    <a:pt x="5463" y="3113"/>
                    <a:pt x="5515" y="3120"/>
                  </a:cubicBezTo>
                  <a:cubicBezTo>
                    <a:pt x="5518" y="3120"/>
                    <a:pt x="5521" y="3121"/>
                    <a:pt x="5524" y="3121"/>
                  </a:cubicBezTo>
                  <a:cubicBezTo>
                    <a:pt x="5589" y="3121"/>
                    <a:pt x="5745" y="2988"/>
                    <a:pt x="5726" y="2975"/>
                  </a:cubicBezTo>
                  <a:cubicBezTo>
                    <a:pt x="5706" y="2962"/>
                    <a:pt x="5594" y="2929"/>
                    <a:pt x="5581" y="2916"/>
                  </a:cubicBezTo>
                  <a:cubicBezTo>
                    <a:pt x="5568" y="2903"/>
                    <a:pt x="5542" y="2863"/>
                    <a:pt x="5562" y="2850"/>
                  </a:cubicBezTo>
                  <a:cubicBezTo>
                    <a:pt x="5581" y="2830"/>
                    <a:pt x="5673" y="2778"/>
                    <a:pt x="5680" y="2771"/>
                  </a:cubicBezTo>
                  <a:cubicBezTo>
                    <a:pt x="5693" y="2765"/>
                    <a:pt x="5812" y="2692"/>
                    <a:pt x="5864" y="2659"/>
                  </a:cubicBezTo>
                  <a:cubicBezTo>
                    <a:pt x="5917" y="2633"/>
                    <a:pt x="6022" y="2633"/>
                    <a:pt x="6022" y="2633"/>
                  </a:cubicBezTo>
                  <a:cubicBezTo>
                    <a:pt x="6022" y="2633"/>
                    <a:pt x="6062" y="2593"/>
                    <a:pt x="6062" y="2567"/>
                  </a:cubicBezTo>
                  <a:cubicBezTo>
                    <a:pt x="6062" y="2541"/>
                    <a:pt x="5996" y="2482"/>
                    <a:pt x="6062" y="2435"/>
                  </a:cubicBezTo>
                  <a:cubicBezTo>
                    <a:pt x="6121" y="2396"/>
                    <a:pt x="6246" y="2356"/>
                    <a:pt x="6292" y="2350"/>
                  </a:cubicBezTo>
                  <a:lnTo>
                    <a:pt x="6364" y="2258"/>
                  </a:lnTo>
                  <a:cubicBezTo>
                    <a:pt x="6364" y="2258"/>
                    <a:pt x="6411" y="2199"/>
                    <a:pt x="6430" y="2166"/>
                  </a:cubicBezTo>
                  <a:cubicBezTo>
                    <a:pt x="6450" y="2126"/>
                    <a:pt x="6378" y="2106"/>
                    <a:pt x="6345" y="2100"/>
                  </a:cubicBezTo>
                  <a:cubicBezTo>
                    <a:pt x="6305" y="2100"/>
                    <a:pt x="6147" y="2100"/>
                    <a:pt x="6114" y="2087"/>
                  </a:cubicBezTo>
                  <a:cubicBezTo>
                    <a:pt x="6081" y="2073"/>
                    <a:pt x="6042" y="2034"/>
                    <a:pt x="6029" y="2014"/>
                  </a:cubicBezTo>
                  <a:cubicBezTo>
                    <a:pt x="6016" y="1994"/>
                    <a:pt x="6029" y="1869"/>
                    <a:pt x="6029" y="1869"/>
                  </a:cubicBezTo>
                  <a:lnTo>
                    <a:pt x="6029" y="1869"/>
                  </a:lnTo>
                  <a:lnTo>
                    <a:pt x="5943" y="1948"/>
                  </a:lnTo>
                  <a:lnTo>
                    <a:pt x="5845" y="1968"/>
                  </a:lnTo>
                  <a:cubicBezTo>
                    <a:pt x="5845" y="1968"/>
                    <a:pt x="5766" y="2027"/>
                    <a:pt x="5733" y="2060"/>
                  </a:cubicBezTo>
                  <a:cubicBezTo>
                    <a:pt x="5700" y="2093"/>
                    <a:pt x="5641" y="2100"/>
                    <a:pt x="5608" y="2100"/>
                  </a:cubicBezTo>
                  <a:cubicBezTo>
                    <a:pt x="5596" y="2102"/>
                    <a:pt x="5585" y="2103"/>
                    <a:pt x="5573" y="2103"/>
                  </a:cubicBezTo>
                  <a:cubicBezTo>
                    <a:pt x="5545" y="2103"/>
                    <a:pt x="5512" y="2098"/>
                    <a:pt x="5456" y="2093"/>
                  </a:cubicBezTo>
                  <a:cubicBezTo>
                    <a:pt x="5377" y="2093"/>
                    <a:pt x="5390" y="2100"/>
                    <a:pt x="5344" y="2113"/>
                  </a:cubicBezTo>
                  <a:cubicBezTo>
                    <a:pt x="5305" y="2133"/>
                    <a:pt x="5292" y="2172"/>
                    <a:pt x="5265" y="2238"/>
                  </a:cubicBezTo>
                  <a:cubicBezTo>
                    <a:pt x="5246" y="2297"/>
                    <a:pt x="5232" y="2304"/>
                    <a:pt x="5226" y="2317"/>
                  </a:cubicBezTo>
                  <a:cubicBezTo>
                    <a:pt x="5225" y="2320"/>
                    <a:pt x="5216" y="2322"/>
                    <a:pt x="5202" y="2322"/>
                  </a:cubicBezTo>
                  <a:cubicBezTo>
                    <a:pt x="5137" y="2322"/>
                    <a:pt x="4958" y="2289"/>
                    <a:pt x="4936" y="2284"/>
                  </a:cubicBezTo>
                  <a:cubicBezTo>
                    <a:pt x="4917" y="2277"/>
                    <a:pt x="4877" y="2271"/>
                    <a:pt x="4838" y="2245"/>
                  </a:cubicBezTo>
                  <a:cubicBezTo>
                    <a:pt x="4805" y="2218"/>
                    <a:pt x="4778" y="2106"/>
                    <a:pt x="4772" y="2054"/>
                  </a:cubicBezTo>
                  <a:cubicBezTo>
                    <a:pt x="4765" y="2008"/>
                    <a:pt x="4699" y="1981"/>
                    <a:pt x="4686" y="1968"/>
                  </a:cubicBezTo>
                  <a:cubicBezTo>
                    <a:pt x="4666" y="1962"/>
                    <a:pt x="4620" y="1883"/>
                    <a:pt x="4607" y="1810"/>
                  </a:cubicBezTo>
                  <a:cubicBezTo>
                    <a:pt x="4601" y="1738"/>
                    <a:pt x="4607" y="1758"/>
                    <a:pt x="4614" y="1738"/>
                  </a:cubicBezTo>
                  <a:cubicBezTo>
                    <a:pt x="4620" y="1711"/>
                    <a:pt x="4614" y="1626"/>
                    <a:pt x="4607" y="1606"/>
                  </a:cubicBezTo>
                  <a:cubicBezTo>
                    <a:pt x="4601" y="1580"/>
                    <a:pt x="4594" y="1507"/>
                    <a:pt x="4601" y="1488"/>
                  </a:cubicBezTo>
                  <a:cubicBezTo>
                    <a:pt x="4607" y="1461"/>
                    <a:pt x="4666" y="1409"/>
                    <a:pt x="4699" y="1382"/>
                  </a:cubicBezTo>
                  <a:cubicBezTo>
                    <a:pt x="4726" y="1350"/>
                    <a:pt x="4745" y="1277"/>
                    <a:pt x="4745" y="1257"/>
                  </a:cubicBezTo>
                  <a:cubicBezTo>
                    <a:pt x="4745" y="1238"/>
                    <a:pt x="4686" y="1172"/>
                    <a:pt x="4555" y="1172"/>
                  </a:cubicBezTo>
                  <a:cubicBezTo>
                    <a:pt x="4423" y="1172"/>
                    <a:pt x="4469" y="1192"/>
                    <a:pt x="4443" y="1192"/>
                  </a:cubicBezTo>
                  <a:cubicBezTo>
                    <a:pt x="4437" y="1190"/>
                    <a:pt x="4431" y="1190"/>
                    <a:pt x="4425" y="1190"/>
                  </a:cubicBezTo>
                  <a:cubicBezTo>
                    <a:pt x="4409" y="1190"/>
                    <a:pt x="4392" y="1193"/>
                    <a:pt x="4378" y="1193"/>
                  </a:cubicBezTo>
                  <a:cubicBezTo>
                    <a:pt x="4373" y="1193"/>
                    <a:pt x="4368" y="1193"/>
                    <a:pt x="4364" y="1192"/>
                  </a:cubicBezTo>
                  <a:cubicBezTo>
                    <a:pt x="4351" y="1185"/>
                    <a:pt x="4318" y="1073"/>
                    <a:pt x="4298" y="1027"/>
                  </a:cubicBezTo>
                  <a:cubicBezTo>
                    <a:pt x="4272" y="981"/>
                    <a:pt x="4226" y="810"/>
                    <a:pt x="4252" y="764"/>
                  </a:cubicBezTo>
                  <a:cubicBezTo>
                    <a:pt x="4278" y="711"/>
                    <a:pt x="4265" y="718"/>
                    <a:pt x="4285" y="658"/>
                  </a:cubicBezTo>
                  <a:cubicBezTo>
                    <a:pt x="4298" y="599"/>
                    <a:pt x="4258" y="573"/>
                    <a:pt x="4239" y="560"/>
                  </a:cubicBezTo>
                  <a:cubicBezTo>
                    <a:pt x="4226" y="547"/>
                    <a:pt x="4140" y="501"/>
                    <a:pt x="4147" y="474"/>
                  </a:cubicBezTo>
                  <a:cubicBezTo>
                    <a:pt x="4153" y="454"/>
                    <a:pt x="4232" y="362"/>
                    <a:pt x="4226" y="343"/>
                  </a:cubicBezTo>
                  <a:cubicBezTo>
                    <a:pt x="4226" y="323"/>
                    <a:pt x="4147" y="211"/>
                    <a:pt x="4100" y="191"/>
                  </a:cubicBezTo>
                  <a:cubicBezTo>
                    <a:pt x="4069" y="179"/>
                    <a:pt x="4042" y="177"/>
                    <a:pt x="4026" y="177"/>
                  </a:cubicBezTo>
                  <a:cubicBezTo>
                    <a:pt x="4015" y="177"/>
                    <a:pt x="4008" y="178"/>
                    <a:pt x="4008" y="178"/>
                  </a:cubicBezTo>
                  <a:cubicBezTo>
                    <a:pt x="4008" y="178"/>
                    <a:pt x="3949" y="145"/>
                    <a:pt x="3943" y="145"/>
                  </a:cubicBezTo>
                  <a:cubicBezTo>
                    <a:pt x="3936" y="145"/>
                    <a:pt x="3864" y="158"/>
                    <a:pt x="3798" y="191"/>
                  </a:cubicBezTo>
                  <a:cubicBezTo>
                    <a:pt x="3732" y="218"/>
                    <a:pt x="3738" y="231"/>
                    <a:pt x="3725" y="244"/>
                  </a:cubicBezTo>
                  <a:cubicBezTo>
                    <a:pt x="3711" y="253"/>
                    <a:pt x="3682" y="260"/>
                    <a:pt x="3663" y="260"/>
                  </a:cubicBezTo>
                  <a:cubicBezTo>
                    <a:pt x="3656" y="260"/>
                    <a:pt x="3650" y="259"/>
                    <a:pt x="3646" y="257"/>
                  </a:cubicBezTo>
                  <a:cubicBezTo>
                    <a:pt x="3627" y="250"/>
                    <a:pt x="3548" y="237"/>
                    <a:pt x="3521" y="237"/>
                  </a:cubicBezTo>
                  <a:cubicBezTo>
                    <a:pt x="3502" y="237"/>
                    <a:pt x="3482" y="264"/>
                    <a:pt x="3475" y="270"/>
                  </a:cubicBezTo>
                  <a:cubicBezTo>
                    <a:pt x="3462" y="270"/>
                    <a:pt x="3298" y="277"/>
                    <a:pt x="3232" y="290"/>
                  </a:cubicBezTo>
                  <a:cubicBezTo>
                    <a:pt x="3218" y="294"/>
                    <a:pt x="3204" y="296"/>
                    <a:pt x="3191" y="296"/>
                  </a:cubicBezTo>
                  <a:cubicBezTo>
                    <a:pt x="3148" y="296"/>
                    <a:pt x="3113" y="277"/>
                    <a:pt x="3113" y="277"/>
                  </a:cubicBezTo>
                  <a:lnTo>
                    <a:pt x="3080" y="290"/>
                  </a:lnTo>
                  <a:lnTo>
                    <a:pt x="3041" y="349"/>
                  </a:lnTo>
                  <a:cubicBezTo>
                    <a:pt x="3041" y="349"/>
                    <a:pt x="2982" y="402"/>
                    <a:pt x="2968" y="422"/>
                  </a:cubicBezTo>
                  <a:cubicBezTo>
                    <a:pt x="2967" y="423"/>
                    <a:pt x="2967" y="423"/>
                    <a:pt x="2966" y="423"/>
                  </a:cubicBezTo>
                  <a:cubicBezTo>
                    <a:pt x="2954" y="423"/>
                    <a:pt x="2948" y="353"/>
                    <a:pt x="2942" y="316"/>
                  </a:cubicBezTo>
                  <a:cubicBezTo>
                    <a:pt x="2942" y="304"/>
                    <a:pt x="2936" y="300"/>
                    <a:pt x="2927" y="300"/>
                  </a:cubicBezTo>
                  <a:cubicBezTo>
                    <a:pt x="2905" y="300"/>
                    <a:pt x="2870" y="323"/>
                    <a:pt x="2870" y="323"/>
                  </a:cubicBezTo>
                  <a:cubicBezTo>
                    <a:pt x="2870" y="323"/>
                    <a:pt x="2791" y="382"/>
                    <a:pt x="2771" y="389"/>
                  </a:cubicBezTo>
                  <a:cubicBezTo>
                    <a:pt x="2770" y="389"/>
                    <a:pt x="2769" y="389"/>
                    <a:pt x="2769" y="389"/>
                  </a:cubicBezTo>
                  <a:cubicBezTo>
                    <a:pt x="2751" y="389"/>
                    <a:pt x="2744" y="315"/>
                    <a:pt x="2738" y="283"/>
                  </a:cubicBezTo>
                  <a:cubicBezTo>
                    <a:pt x="2738" y="250"/>
                    <a:pt x="2725" y="191"/>
                    <a:pt x="2718" y="145"/>
                  </a:cubicBezTo>
                  <a:cubicBezTo>
                    <a:pt x="2714" y="110"/>
                    <a:pt x="2704" y="104"/>
                    <a:pt x="2697" y="104"/>
                  </a:cubicBezTo>
                  <a:cubicBezTo>
                    <a:pt x="2694" y="104"/>
                    <a:pt x="2692" y="106"/>
                    <a:pt x="2692" y="106"/>
                  </a:cubicBezTo>
                  <a:cubicBezTo>
                    <a:pt x="2692" y="106"/>
                    <a:pt x="2580" y="86"/>
                    <a:pt x="2528" y="86"/>
                  </a:cubicBezTo>
                  <a:cubicBezTo>
                    <a:pt x="2475" y="86"/>
                    <a:pt x="2363" y="119"/>
                    <a:pt x="2330" y="125"/>
                  </a:cubicBezTo>
                  <a:cubicBezTo>
                    <a:pt x="2317" y="128"/>
                    <a:pt x="2299" y="128"/>
                    <a:pt x="2278" y="128"/>
                  </a:cubicBezTo>
                  <a:cubicBezTo>
                    <a:pt x="2237" y="128"/>
                    <a:pt x="2187" y="125"/>
                    <a:pt x="2152" y="125"/>
                  </a:cubicBezTo>
                  <a:cubicBezTo>
                    <a:pt x="2106" y="125"/>
                    <a:pt x="2001" y="73"/>
                    <a:pt x="1981" y="46"/>
                  </a:cubicBezTo>
                  <a:cubicBezTo>
                    <a:pt x="1962" y="20"/>
                    <a:pt x="1863" y="0"/>
                    <a:pt x="1843" y="0"/>
                  </a:cubicBezTo>
                  <a:close/>
                </a:path>
              </a:pathLst>
            </a:custGeom>
            <a:solidFill>
              <a:srgbClr val="D4AA62"/>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569;p19">
              <a:extLst>
                <a:ext uri="{FF2B5EF4-FFF2-40B4-BE49-F238E27FC236}">
                  <a16:creationId xmlns:a16="http://schemas.microsoft.com/office/drawing/2014/main" id="{AA220A29-379C-803C-B795-0CE50CB98B93}"/>
                </a:ext>
              </a:extLst>
            </p:cNvPr>
            <p:cNvSpPr/>
            <p:nvPr/>
          </p:nvSpPr>
          <p:spPr>
            <a:xfrm>
              <a:off x="7679702" y="2399971"/>
              <a:ext cx="725579" cy="792265"/>
            </a:xfrm>
            <a:custGeom>
              <a:avLst/>
              <a:gdLst/>
              <a:ahLst/>
              <a:cxnLst/>
              <a:rect l="l" t="t" r="r" b="b"/>
              <a:pathLst>
                <a:path w="6648" h="7259" extrusionOk="0">
                  <a:moveTo>
                    <a:pt x="5168" y="1"/>
                  </a:moveTo>
                  <a:cubicBezTo>
                    <a:pt x="5139" y="1"/>
                    <a:pt x="5110" y="48"/>
                    <a:pt x="5082" y="58"/>
                  </a:cubicBezTo>
                  <a:cubicBezTo>
                    <a:pt x="5049" y="71"/>
                    <a:pt x="4989" y="124"/>
                    <a:pt x="4950" y="163"/>
                  </a:cubicBezTo>
                  <a:cubicBezTo>
                    <a:pt x="4910" y="203"/>
                    <a:pt x="4851" y="269"/>
                    <a:pt x="4818" y="315"/>
                  </a:cubicBezTo>
                  <a:cubicBezTo>
                    <a:pt x="4785" y="361"/>
                    <a:pt x="4766" y="354"/>
                    <a:pt x="4752" y="361"/>
                  </a:cubicBezTo>
                  <a:cubicBezTo>
                    <a:pt x="4733" y="374"/>
                    <a:pt x="4680" y="400"/>
                    <a:pt x="4660" y="400"/>
                  </a:cubicBezTo>
                  <a:cubicBezTo>
                    <a:pt x="4643" y="400"/>
                    <a:pt x="4622" y="397"/>
                    <a:pt x="4599" y="397"/>
                  </a:cubicBezTo>
                  <a:cubicBezTo>
                    <a:pt x="4587" y="397"/>
                    <a:pt x="4575" y="398"/>
                    <a:pt x="4562" y="400"/>
                  </a:cubicBezTo>
                  <a:cubicBezTo>
                    <a:pt x="4529" y="407"/>
                    <a:pt x="4562" y="427"/>
                    <a:pt x="4562" y="479"/>
                  </a:cubicBezTo>
                  <a:cubicBezTo>
                    <a:pt x="4562" y="532"/>
                    <a:pt x="4529" y="565"/>
                    <a:pt x="4509" y="591"/>
                  </a:cubicBezTo>
                  <a:cubicBezTo>
                    <a:pt x="4489" y="617"/>
                    <a:pt x="4450" y="624"/>
                    <a:pt x="4450" y="624"/>
                  </a:cubicBezTo>
                  <a:cubicBezTo>
                    <a:pt x="4450" y="624"/>
                    <a:pt x="4298" y="729"/>
                    <a:pt x="4272" y="736"/>
                  </a:cubicBezTo>
                  <a:cubicBezTo>
                    <a:pt x="4271" y="736"/>
                    <a:pt x="4270" y="736"/>
                    <a:pt x="4270" y="736"/>
                  </a:cubicBezTo>
                  <a:cubicBezTo>
                    <a:pt x="4242" y="736"/>
                    <a:pt x="4180" y="637"/>
                    <a:pt x="4180" y="624"/>
                  </a:cubicBezTo>
                  <a:cubicBezTo>
                    <a:pt x="4180" y="604"/>
                    <a:pt x="4200" y="565"/>
                    <a:pt x="4226" y="539"/>
                  </a:cubicBezTo>
                  <a:cubicBezTo>
                    <a:pt x="4252" y="506"/>
                    <a:pt x="4233" y="499"/>
                    <a:pt x="4226" y="479"/>
                  </a:cubicBezTo>
                  <a:cubicBezTo>
                    <a:pt x="4219" y="453"/>
                    <a:pt x="4140" y="334"/>
                    <a:pt x="4081" y="275"/>
                  </a:cubicBezTo>
                  <a:cubicBezTo>
                    <a:pt x="4022" y="223"/>
                    <a:pt x="3989" y="236"/>
                    <a:pt x="3917" y="170"/>
                  </a:cubicBezTo>
                  <a:cubicBezTo>
                    <a:pt x="3897" y="157"/>
                    <a:pt x="3884" y="137"/>
                    <a:pt x="3871" y="117"/>
                  </a:cubicBezTo>
                  <a:cubicBezTo>
                    <a:pt x="3831" y="150"/>
                    <a:pt x="3713" y="236"/>
                    <a:pt x="3627" y="275"/>
                  </a:cubicBezTo>
                  <a:cubicBezTo>
                    <a:pt x="3522" y="328"/>
                    <a:pt x="3515" y="387"/>
                    <a:pt x="3515" y="387"/>
                  </a:cubicBezTo>
                  <a:lnTo>
                    <a:pt x="3298" y="552"/>
                  </a:lnTo>
                  <a:cubicBezTo>
                    <a:pt x="3298" y="552"/>
                    <a:pt x="3206" y="571"/>
                    <a:pt x="3160" y="571"/>
                  </a:cubicBezTo>
                  <a:cubicBezTo>
                    <a:pt x="3114" y="578"/>
                    <a:pt x="3022" y="611"/>
                    <a:pt x="2989" y="637"/>
                  </a:cubicBezTo>
                  <a:cubicBezTo>
                    <a:pt x="2962" y="657"/>
                    <a:pt x="2903" y="729"/>
                    <a:pt x="2864" y="775"/>
                  </a:cubicBezTo>
                  <a:cubicBezTo>
                    <a:pt x="2847" y="798"/>
                    <a:pt x="2828" y="806"/>
                    <a:pt x="2806" y="806"/>
                  </a:cubicBezTo>
                  <a:cubicBezTo>
                    <a:pt x="2776" y="806"/>
                    <a:pt x="2741" y="791"/>
                    <a:pt x="2699" y="775"/>
                  </a:cubicBezTo>
                  <a:cubicBezTo>
                    <a:pt x="2633" y="749"/>
                    <a:pt x="2646" y="696"/>
                    <a:pt x="2633" y="670"/>
                  </a:cubicBezTo>
                  <a:cubicBezTo>
                    <a:pt x="2631" y="660"/>
                    <a:pt x="2616" y="657"/>
                    <a:pt x="2596" y="657"/>
                  </a:cubicBezTo>
                  <a:cubicBezTo>
                    <a:pt x="2562" y="657"/>
                    <a:pt x="2512" y="666"/>
                    <a:pt x="2475" y="670"/>
                  </a:cubicBezTo>
                  <a:cubicBezTo>
                    <a:pt x="2453" y="672"/>
                    <a:pt x="2439" y="673"/>
                    <a:pt x="2429" y="673"/>
                  </a:cubicBezTo>
                  <a:cubicBezTo>
                    <a:pt x="2410" y="673"/>
                    <a:pt x="2405" y="670"/>
                    <a:pt x="2383" y="670"/>
                  </a:cubicBezTo>
                  <a:cubicBezTo>
                    <a:pt x="2344" y="664"/>
                    <a:pt x="2331" y="631"/>
                    <a:pt x="2331" y="539"/>
                  </a:cubicBezTo>
                  <a:cubicBezTo>
                    <a:pt x="2331" y="510"/>
                    <a:pt x="2323" y="500"/>
                    <a:pt x="2313" y="500"/>
                  </a:cubicBezTo>
                  <a:cubicBezTo>
                    <a:pt x="2293" y="500"/>
                    <a:pt x="2260" y="539"/>
                    <a:pt x="2252" y="539"/>
                  </a:cubicBezTo>
                  <a:cubicBezTo>
                    <a:pt x="2232" y="545"/>
                    <a:pt x="2074" y="644"/>
                    <a:pt x="2008" y="723"/>
                  </a:cubicBezTo>
                  <a:cubicBezTo>
                    <a:pt x="1949" y="795"/>
                    <a:pt x="2028" y="861"/>
                    <a:pt x="2061" y="894"/>
                  </a:cubicBezTo>
                  <a:cubicBezTo>
                    <a:pt x="2100" y="927"/>
                    <a:pt x="2127" y="979"/>
                    <a:pt x="2140" y="1012"/>
                  </a:cubicBezTo>
                  <a:cubicBezTo>
                    <a:pt x="2146" y="1052"/>
                    <a:pt x="2034" y="1249"/>
                    <a:pt x="2008" y="1295"/>
                  </a:cubicBezTo>
                  <a:cubicBezTo>
                    <a:pt x="1988" y="1341"/>
                    <a:pt x="1890" y="1447"/>
                    <a:pt x="1850" y="1466"/>
                  </a:cubicBezTo>
                  <a:cubicBezTo>
                    <a:pt x="1817" y="1486"/>
                    <a:pt x="1712" y="1532"/>
                    <a:pt x="1679" y="1532"/>
                  </a:cubicBezTo>
                  <a:cubicBezTo>
                    <a:pt x="1639" y="1532"/>
                    <a:pt x="1600" y="1506"/>
                    <a:pt x="1587" y="1506"/>
                  </a:cubicBezTo>
                  <a:cubicBezTo>
                    <a:pt x="1574" y="1506"/>
                    <a:pt x="1482" y="1618"/>
                    <a:pt x="1449" y="1657"/>
                  </a:cubicBezTo>
                  <a:cubicBezTo>
                    <a:pt x="1422" y="1690"/>
                    <a:pt x="1356" y="1736"/>
                    <a:pt x="1310" y="1763"/>
                  </a:cubicBezTo>
                  <a:lnTo>
                    <a:pt x="1297" y="1769"/>
                  </a:lnTo>
                  <a:cubicBezTo>
                    <a:pt x="1286" y="1775"/>
                    <a:pt x="1274" y="1777"/>
                    <a:pt x="1262" y="1777"/>
                  </a:cubicBezTo>
                  <a:cubicBezTo>
                    <a:pt x="1220" y="1777"/>
                    <a:pt x="1181" y="1749"/>
                    <a:pt x="1166" y="1749"/>
                  </a:cubicBezTo>
                  <a:cubicBezTo>
                    <a:pt x="1146" y="1743"/>
                    <a:pt x="1041" y="1743"/>
                    <a:pt x="962" y="1710"/>
                  </a:cubicBezTo>
                  <a:cubicBezTo>
                    <a:pt x="883" y="1671"/>
                    <a:pt x="889" y="1611"/>
                    <a:pt x="869" y="1565"/>
                  </a:cubicBezTo>
                  <a:cubicBezTo>
                    <a:pt x="856" y="1519"/>
                    <a:pt x="869" y="1466"/>
                    <a:pt x="869" y="1434"/>
                  </a:cubicBezTo>
                  <a:cubicBezTo>
                    <a:pt x="869" y="1394"/>
                    <a:pt x="837" y="1388"/>
                    <a:pt x="837" y="1335"/>
                  </a:cubicBezTo>
                  <a:cubicBezTo>
                    <a:pt x="837" y="1282"/>
                    <a:pt x="758" y="1170"/>
                    <a:pt x="731" y="1157"/>
                  </a:cubicBezTo>
                  <a:cubicBezTo>
                    <a:pt x="729" y="1156"/>
                    <a:pt x="726" y="1155"/>
                    <a:pt x="724" y="1155"/>
                  </a:cubicBezTo>
                  <a:cubicBezTo>
                    <a:pt x="697" y="1155"/>
                    <a:pt x="657" y="1212"/>
                    <a:pt x="633" y="1236"/>
                  </a:cubicBezTo>
                  <a:lnTo>
                    <a:pt x="639" y="1249"/>
                  </a:lnTo>
                  <a:cubicBezTo>
                    <a:pt x="639" y="1249"/>
                    <a:pt x="672" y="1276"/>
                    <a:pt x="639" y="1315"/>
                  </a:cubicBezTo>
                  <a:cubicBezTo>
                    <a:pt x="606" y="1355"/>
                    <a:pt x="521" y="1427"/>
                    <a:pt x="461" y="1493"/>
                  </a:cubicBezTo>
                  <a:cubicBezTo>
                    <a:pt x="402" y="1559"/>
                    <a:pt x="244" y="1690"/>
                    <a:pt x="205" y="1743"/>
                  </a:cubicBezTo>
                  <a:cubicBezTo>
                    <a:pt x="165" y="1796"/>
                    <a:pt x="1" y="2013"/>
                    <a:pt x="20" y="2052"/>
                  </a:cubicBezTo>
                  <a:cubicBezTo>
                    <a:pt x="47" y="2092"/>
                    <a:pt x="132" y="2144"/>
                    <a:pt x="165" y="2164"/>
                  </a:cubicBezTo>
                  <a:cubicBezTo>
                    <a:pt x="198" y="2184"/>
                    <a:pt x="323" y="2184"/>
                    <a:pt x="336" y="2210"/>
                  </a:cubicBezTo>
                  <a:cubicBezTo>
                    <a:pt x="350" y="2230"/>
                    <a:pt x="422" y="2302"/>
                    <a:pt x="376" y="2315"/>
                  </a:cubicBezTo>
                  <a:cubicBezTo>
                    <a:pt x="330" y="2329"/>
                    <a:pt x="211" y="2329"/>
                    <a:pt x="198" y="2342"/>
                  </a:cubicBezTo>
                  <a:cubicBezTo>
                    <a:pt x="185" y="2355"/>
                    <a:pt x="192" y="2421"/>
                    <a:pt x="192" y="2421"/>
                  </a:cubicBezTo>
                  <a:cubicBezTo>
                    <a:pt x="192" y="2421"/>
                    <a:pt x="382" y="2460"/>
                    <a:pt x="350" y="2526"/>
                  </a:cubicBezTo>
                  <a:cubicBezTo>
                    <a:pt x="350" y="2533"/>
                    <a:pt x="350" y="2539"/>
                    <a:pt x="343" y="2539"/>
                  </a:cubicBezTo>
                  <a:cubicBezTo>
                    <a:pt x="336" y="2552"/>
                    <a:pt x="330" y="2559"/>
                    <a:pt x="317" y="2566"/>
                  </a:cubicBezTo>
                  <a:cubicBezTo>
                    <a:pt x="310" y="2572"/>
                    <a:pt x="297" y="2572"/>
                    <a:pt x="290" y="2579"/>
                  </a:cubicBezTo>
                  <a:lnTo>
                    <a:pt x="277" y="2579"/>
                  </a:lnTo>
                  <a:cubicBezTo>
                    <a:pt x="271" y="2585"/>
                    <a:pt x="257" y="2585"/>
                    <a:pt x="244" y="2585"/>
                  </a:cubicBezTo>
                  <a:cubicBezTo>
                    <a:pt x="238" y="2592"/>
                    <a:pt x="238" y="2592"/>
                    <a:pt x="238" y="2592"/>
                  </a:cubicBezTo>
                  <a:lnTo>
                    <a:pt x="218" y="2592"/>
                  </a:lnTo>
                  <a:cubicBezTo>
                    <a:pt x="211" y="2598"/>
                    <a:pt x="198" y="2598"/>
                    <a:pt x="198" y="2605"/>
                  </a:cubicBezTo>
                  <a:cubicBezTo>
                    <a:pt x="192" y="2631"/>
                    <a:pt x="257" y="2849"/>
                    <a:pt x="277" y="2855"/>
                  </a:cubicBezTo>
                  <a:cubicBezTo>
                    <a:pt x="290" y="2868"/>
                    <a:pt x="343" y="2881"/>
                    <a:pt x="350" y="2901"/>
                  </a:cubicBezTo>
                  <a:cubicBezTo>
                    <a:pt x="363" y="2921"/>
                    <a:pt x="389" y="2941"/>
                    <a:pt x="350" y="2980"/>
                  </a:cubicBezTo>
                  <a:cubicBezTo>
                    <a:pt x="310" y="3020"/>
                    <a:pt x="297" y="3079"/>
                    <a:pt x="297" y="3112"/>
                  </a:cubicBezTo>
                  <a:cubicBezTo>
                    <a:pt x="297" y="3145"/>
                    <a:pt x="330" y="3171"/>
                    <a:pt x="350" y="3178"/>
                  </a:cubicBezTo>
                  <a:cubicBezTo>
                    <a:pt x="369" y="3184"/>
                    <a:pt x="396" y="3237"/>
                    <a:pt x="376" y="3257"/>
                  </a:cubicBezTo>
                  <a:cubicBezTo>
                    <a:pt x="363" y="3270"/>
                    <a:pt x="356" y="3283"/>
                    <a:pt x="336" y="3303"/>
                  </a:cubicBezTo>
                  <a:cubicBezTo>
                    <a:pt x="317" y="3329"/>
                    <a:pt x="251" y="3349"/>
                    <a:pt x="264" y="3421"/>
                  </a:cubicBezTo>
                  <a:cubicBezTo>
                    <a:pt x="271" y="3459"/>
                    <a:pt x="299" y="3468"/>
                    <a:pt x="330" y="3468"/>
                  </a:cubicBezTo>
                  <a:cubicBezTo>
                    <a:pt x="357" y="3468"/>
                    <a:pt x="387" y="3461"/>
                    <a:pt x="402" y="3461"/>
                  </a:cubicBezTo>
                  <a:cubicBezTo>
                    <a:pt x="410" y="3461"/>
                    <a:pt x="425" y="3460"/>
                    <a:pt x="441" y="3460"/>
                  </a:cubicBezTo>
                  <a:cubicBezTo>
                    <a:pt x="491" y="3460"/>
                    <a:pt x="560" y="3464"/>
                    <a:pt x="540" y="3494"/>
                  </a:cubicBezTo>
                  <a:cubicBezTo>
                    <a:pt x="507" y="3533"/>
                    <a:pt x="415" y="3553"/>
                    <a:pt x="369" y="3605"/>
                  </a:cubicBezTo>
                  <a:cubicBezTo>
                    <a:pt x="330" y="3651"/>
                    <a:pt x="310" y="3638"/>
                    <a:pt x="310" y="3704"/>
                  </a:cubicBezTo>
                  <a:cubicBezTo>
                    <a:pt x="310" y="3770"/>
                    <a:pt x="330" y="3783"/>
                    <a:pt x="336" y="3829"/>
                  </a:cubicBezTo>
                  <a:cubicBezTo>
                    <a:pt x="336" y="3875"/>
                    <a:pt x="330" y="3961"/>
                    <a:pt x="317" y="3994"/>
                  </a:cubicBezTo>
                  <a:cubicBezTo>
                    <a:pt x="310" y="4027"/>
                    <a:pt x="264" y="4132"/>
                    <a:pt x="336" y="4171"/>
                  </a:cubicBezTo>
                  <a:cubicBezTo>
                    <a:pt x="402" y="4217"/>
                    <a:pt x="475" y="4270"/>
                    <a:pt x="494" y="4283"/>
                  </a:cubicBezTo>
                  <a:cubicBezTo>
                    <a:pt x="514" y="4296"/>
                    <a:pt x="534" y="4336"/>
                    <a:pt x="507" y="4356"/>
                  </a:cubicBezTo>
                  <a:cubicBezTo>
                    <a:pt x="488" y="4369"/>
                    <a:pt x="455" y="4356"/>
                    <a:pt x="455" y="4422"/>
                  </a:cubicBezTo>
                  <a:lnTo>
                    <a:pt x="455" y="4658"/>
                  </a:lnTo>
                  <a:cubicBezTo>
                    <a:pt x="455" y="4672"/>
                    <a:pt x="494" y="4705"/>
                    <a:pt x="488" y="4724"/>
                  </a:cubicBezTo>
                  <a:cubicBezTo>
                    <a:pt x="481" y="4751"/>
                    <a:pt x="455" y="4737"/>
                    <a:pt x="435" y="4803"/>
                  </a:cubicBezTo>
                  <a:cubicBezTo>
                    <a:pt x="415" y="4869"/>
                    <a:pt x="382" y="4928"/>
                    <a:pt x="409" y="4935"/>
                  </a:cubicBezTo>
                  <a:cubicBezTo>
                    <a:pt x="411" y="4935"/>
                    <a:pt x="414" y="4936"/>
                    <a:pt x="419" y="4936"/>
                  </a:cubicBezTo>
                  <a:cubicBezTo>
                    <a:pt x="461" y="4936"/>
                    <a:pt x="588" y="4907"/>
                    <a:pt x="600" y="4889"/>
                  </a:cubicBezTo>
                  <a:cubicBezTo>
                    <a:pt x="613" y="4862"/>
                    <a:pt x="810" y="4698"/>
                    <a:pt x="837" y="4672"/>
                  </a:cubicBezTo>
                  <a:cubicBezTo>
                    <a:pt x="869" y="4639"/>
                    <a:pt x="948" y="4579"/>
                    <a:pt x="1001" y="4547"/>
                  </a:cubicBezTo>
                  <a:cubicBezTo>
                    <a:pt x="1054" y="4514"/>
                    <a:pt x="1225" y="4474"/>
                    <a:pt x="1225" y="4474"/>
                  </a:cubicBezTo>
                  <a:lnTo>
                    <a:pt x="1251" y="4454"/>
                  </a:lnTo>
                  <a:lnTo>
                    <a:pt x="1343" y="4395"/>
                  </a:lnTo>
                  <a:cubicBezTo>
                    <a:pt x="1343" y="4395"/>
                    <a:pt x="1534" y="4231"/>
                    <a:pt x="1607" y="4211"/>
                  </a:cubicBezTo>
                  <a:cubicBezTo>
                    <a:pt x="1658" y="4197"/>
                    <a:pt x="1795" y="4183"/>
                    <a:pt x="1882" y="4183"/>
                  </a:cubicBezTo>
                  <a:cubicBezTo>
                    <a:pt x="1918" y="4183"/>
                    <a:pt x="1946" y="4185"/>
                    <a:pt x="1955" y="4191"/>
                  </a:cubicBezTo>
                  <a:cubicBezTo>
                    <a:pt x="1982" y="4204"/>
                    <a:pt x="2054" y="4283"/>
                    <a:pt x="2054" y="4283"/>
                  </a:cubicBezTo>
                  <a:cubicBezTo>
                    <a:pt x="2054" y="4283"/>
                    <a:pt x="2061" y="4323"/>
                    <a:pt x="2028" y="4369"/>
                  </a:cubicBezTo>
                  <a:cubicBezTo>
                    <a:pt x="2001" y="4415"/>
                    <a:pt x="1962" y="4461"/>
                    <a:pt x="1988" y="4520"/>
                  </a:cubicBezTo>
                  <a:cubicBezTo>
                    <a:pt x="2008" y="4579"/>
                    <a:pt x="2048" y="4626"/>
                    <a:pt x="2100" y="4639"/>
                  </a:cubicBezTo>
                  <a:cubicBezTo>
                    <a:pt x="2137" y="4648"/>
                    <a:pt x="2173" y="4663"/>
                    <a:pt x="2201" y="4663"/>
                  </a:cubicBezTo>
                  <a:cubicBezTo>
                    <a:pt x="2213" y="4663"/>
                    <a:pt x="2224" y="4660"/>
                    <a:pt x="2232" y="4652"/>
                  </a:cubicBezTo>
                  <a:cubicBezTo>
                    <a:pt x="2265" y="4626"/>
                    <a:pt x="2278" y="4560"/>
                    <a:pt x="2324" y="4533"/>
                  </a:cubicBezTo>
                  <a:cubicBezTo>
                    <a:pt x="2366" y="4513"/>
                    <a:pt x="2366" y="4471"/>
                    <a:pt x="2427" y="4471"/>
                  </a:cubicBezTo>
                  <a:cubicBezTo>
                    <a:pt x="2442" y="4471"/>
                    <a:pt x="2462" y="4474"/>
                    <a:pt x="2488" y="4481"/>
                  </a:cubicBezTo>
                  <a:cubicBezTo>
                    <a:pt x="2614" y="4514"/>
                    <a:pt x="2686" y="4573"/>
                    <a:pt x="2712" y="4599"/>
                  </a:cubicBezTo>
                  <a:cubicBezTo>
                    <a:pt x="2732" y="4632"/>
                    <a:pt x="2739" y="4658"/>
                    <a:pt x="2870" y="4718"/>
                  </a:cubicBezTo>
                  <a:cubicBezTo>
                    <a:pt x="2995" y="4783"/>
                    <a:pt x="3054" y="4823"/>
                    <a:pt x="3101" y="4856"/>
                  </a:cubicBezTo>
                  <a:cubicBezTo>
                    <a:pt x="3153" y="4882"/>
                    <a:pt x="3239" y="4902"/>
                    <a:pt x="3239" y="4902"/>
                  </a:cubicBezTo>
                  <a:cubicBezTo>
                    <a:pt x="3239" y="4902"/>
                    <a:pt x="3416" y="4882"/>
                    <a:pt x="3443" y="4856"/>
                  </a:cubicBezTo>
                  <a:cubicBezTo>
                    <a:pt x="3460" y="4839"/>
                    <a:pt x="3482" y="4822"/>
                    <a:pt x="3505" y="4822"/>
                  </a:cubicBezTo>
                  <a:cubicBezTo>
                    <a:pt x="3508" y="4822"/>
                    <a:pt x="3512" y="4822"/>
                    <a:pt x="3515" y="4823"/>
                  </a:cubicBezTo>
                  <a:cubicBezTo>
                    <a:pt x="3541" y="4836"/>
                    <a:pt x="3614" y="4882"/>
                    <a:pt x="3614" y="4882"/>
                  </a:cubicBezTo>
                  <a:lnTo>
                    <a:pt x="3778" y="5178"/>
                  </a:lnTo>
                  <a:cubicBezTo>
                    <a:pt x="3778" y="5178"/>
                    <a:pt x="3785" y="5264"/>
                    <a:pt x="3792" y="5284"/>
                  </a:cubicBezTo>
                  <a:cubicBezTo>
                    <a:pt x="3805" y="5303"/>
                    <a:pt x="3943" y="5323"/>
                    <a:pt x="3943" y="5323"/>
                  </a:cubicBezTo>
                  <a:cubicBezTo>
                    <a:pt x="3943" y="5323"/>
                    <a:pt x="4009" y="5317"/>
                    <a:pt x="4015" y="5297"/>
                  </a:cubicBezTo>
                  <a:cubicBezTo>
                    <a:pt x="4022" y="5270"/>
                    <a:pt x="4009" y="5244"/>
                    <a:pt x="4081" y="5244"/>
                  </a:cubicBezTo>
                  <a:cubicBezTo>
                    <a:pt x="4093" y="5245"/>
                    <a:pt x="4103" y="5246"/>
                    <a:pt x="4112" y="5246"/>
                  </a:cubicBezTo>
                  <a:cubicBezTo>
                    <a:pt x="4129" y="5246"/>
                    <a:pt x="4140" y="5244"/>
                    <a:pt x="4154" y="5244"/>
                  </a:cubicBezTo>
                  <a:cubicBezTo>
                    <a:pt x="4173" y="5244"/>
                    <a:pt x="4196" y="5247"/>
                    <a:pt x="4246" y="5264"/>
                  </a:cubicBezTo>
                  <a:cubicBezTo>
                    <a:pt x="4344" y="5303"/>
                    <a:pt x="4371" y="5297"/>
                    <a:pt x="4377" y="5323"/>
                  </a:cubicBezTo>
                  <a:cubicBezTo>
                    <a:pt x="4384" y="5356"/>
                    <a:pt x="4456" y="5402"/>
                    <a:pt x="4489" y="5402"/>
                  </a:cubicBezTo>
                  <a:cubicBezTo>
                    <a:pt x="4529" y="5402"/>
                    <a:pt x="4627" y="5402"/>
                    <a:pt x="4673" y="5435"/>
                  </a:cubicBezTo>
                  <a:cubicBezTo>
                    <a:pt x="4720" y="5475"/>
                    <a:pt x="4779" y="5494"/>
                    <a:pt x="4812" y="5567"/>
                  </a:cubicBezTo>
                  <a:cubicBezTo>
                    <a:pt x="4845" y="5639"/>
                    <a:pt x="4838" y="5705"/>
                    <a:pt x="4812" y="5731"/>
                  </a:cubicBezTo>
                  <a:cubicBezTo>
                    <a:pt x="4785" y="5751"/>
                    <a:pt x="4641" y="5797"/>
                    <a:pt x="4608" y="5830"/>
                  </a:cubicBezTo>
                  <a:cubicBezTo>
                    <a:pt x="4575" y="5863"/>
                    <a:pt x="4509" y="5955"/>
                    <a:pt x="4489" y="5988"/>
                  </a:cubicBezTo>
                  <a:cubicBezTo>
                    <a:pt x="4463" y="6027"/>
                    <a:pt x="4568" y="6047"/>
                    <a:pt x="4548" y="6106"/>
                  </a:cubicBezTo>
                  <a:cubicBezTo>
                    <a:pt x="4529" y="6166"/>
                    <a:pt x="4516" y="6185"/>
                    <a:pt x="4456" y="6205"/>
                  </a:cubicBezTo>
                  <a:cubicBezTo>
                    <a:pt x="4390" y="6218"/>
                    <a:pt x="4344" y="6251"/>
                    <a:pt x="4338" y="6284"/>
                  </a:cubicBezTo>
                  <a:cubicBezTo>
                    <a:pt x="4325" y="6310"/>
                    <a:pt x="4325" y="6363"/>
                    <a:pt x="4325" y="6409"/>
                  </a:cubicBezTo>
                  <a:cubicBezTo>
                    <a:pt x="4325" y="6462"/>
                    <a:pt x="4318" y="6501"/>
                    <a:pt x="4351" y="6541"/>
                  </a:cubicBezTo>
                  <a:cubicBezTo>
                    <a:pt x="4384" y="6580"/>
                    <a:pt x="4417" y="6613"/>
                    <a:pt x="4456" y="6653"/>
                  </a:cubicBezTo>
                  <a:cubicBezTo>
                    <a:pt x="4489" y="6699"/>
                    <a:pt x="4601" y="6843"/>
                    <a:pt x="4601" y="6870"/>
                  </a:cubicBezTo>
                  <a:cubicBezTo>
                    <a:pt x="4601" y="6896"/>
                    <a:pt x="4581" y="6949"/>
                    <a:pt x="4595" y="6975"/>
                  </a:cubicBezTo>
                  <a:cubicBezTo>
                    <a:pt x="4595" y="6982"/>
                    <a:pt x="4601" y="6988"/>
                    <a:pt x="4608" y="6995"/>
                  </a:cubicBezTo>
                  <a:cubicBezTo>
                    <a:pt x="4647" y="7021"/>
                    <a:pt x="4746" y="7067"/>
                    <a:pt x="4766" y="7094"/>
                  </a:cubicBezTo>
                  <a:cubicBezTo>
                    <a:pt x="4792" y="7133"/>
                    <a:pt x="4996" y="7238"/>
                    <a:pt x="4996" y="7238"/>
                  </a:cubicBezTo>
                  <a:lnTo>
                    <a:pt x="5029" y="7258"/>
                  </a:lnTo>
                  <a:cubicBezTo>
                    <a:pt x="5062" y="7205"/>
                    <a:pt x="5101" y="7133"/>
                    <a:pt x="5141" y="7087"/>
                  </a:cubicBezTo>
                  <a:cubicBezTo>
                    <a:pt x="5147" y="7074"/>
                    <a:pt x="5161" y="7061"/>
                    <a:pt x="5167" y="7054"/>
                  </a:cubicBezTo>
                  <a:cubicBezTo>
                    <a:pt x="5226" y="7015"/>
                    <a:pt x="5332" y="6929"/>
                    <a:pt x="5332" y="6929"/>
                  </a:cubicBezTo>
                  <a:cubicBezTo>
                    <a:pt x="5332" y="6929"/>
                    <a:pt x="5391" y="6830"/>
                    <a:pt x="5384" y="6784"/>
                  </a:cubicBezTo>
                  <a:cubicBezTo>
                    <a:pt x="5378" y="6745"/>
                    <a:pt x="5338" y="6528"/>
                    <a:pt x="5332" y="6514"/>
                  </a:cubicBezTo>
                  <a:cubicBezTo>
                    <a:pt x="5332" y="6501"/>
                    <a:pt x="5312" y="6264"/>
                    <a:pt x="5351" y="6106"/>
                  </a:cubicBezTo>
                  <a:cubicBezTo>
                    <a:pt x="5391" y="5955"/>
                    <a:pt x="5411" y="5784"/>
                    <a:pt x="5457" y="5672"/>
                  </a:cubicBezTo>
                  <a:cubicBezTo>
                    <a:pt x="5496" y="5553"/>
                    <a:pt x="5529" y="5468"/>
                    <a:pt x="5536" y="5428"/>
                  </a:cubicBezTo>
                  <a:cubicBezTo>
                    <a:pt x="5542" y="5382"/>
                    <a:pt x="5529" y="5132"/>
                    <a:pt x="5516" y="5080"/>
                  </a:cubicBezTo>
                  <a:cubicBezTo>
                    <a:pt x="5503" y="5027"/>
                    <a:pt x="5509" y="4843"/>
                    <a:pt x="5483" y="4757"/>
                  </a:cubicBezTo>
                  <a:cubicBezTo>
                    <a:pt x="5457" y="4672"/>
                    <a:pt x="5417" y="4586"/>
                    <a:pt x="5430" y="4514"/>
                  </a:cubicBezTo>
                  <a:cubicBezTo>
                    <a:pt x="5450" y="4441"/>
                    <a:pt x="5536" y="4343"/>
                    <a:pt x="5536" y="4329"/>
                  </a:cubicBezTo>
                  <a:cubicBezTo>
                    <a:pt x="5536" y="4310"/>
                    <a:pt x="5529" y="4204"/>
                    <a:pt x="5536" y="4139"/>
                  </a:cubicBezTo>
                  <a:cubicBezTo>
                    <a:pt x="5542" y="4073"/>
                    <a:pt x="5555" y="3981"/>
                    <a:pt x="5536" y="3921"/>
                  </a:cubicBezTo>
                  <a:cubicBezTo>
                    <a:pt x="5516" y="3856"/>
                    <a:pt x="5476" y="3836"/>
                    <a:pt x="5509" y="3777"/>
                  </a:cubicBezTo>
                  <a:cubicBezTo>
                    <a:pt x="5549" y="3717"/>
                    <a:pt x="5575" y="3665"/>
                    <a:pt x="5569" y="3619"/>
                  </a:cubicBezTo>
                  <a:cubicBezTo>
                    <a:pt x="5555" y="3579"/>
                    <a:pt x="5509" y="3500"/>
                    <a:pt x="5569" y="3434"/>
                  </a:cubicBezTo>
                  <a:cubicBezTo>
                    <a:pt x="5623" y="3380"/>
                    <a:pt x="5739" y="3247"/>
                    <a:pt x="5773" y="3247"/>
                  </a:cubicBezTo>
                  <a:cubicBezTo>
                    <a:pt x="5775" y="3247"/>
                    <a:pt x="5778" y="3248"/>
                    <a:pt x="5779" y="3250"/>
                  </a:cubicBezTo>
                  <a:cubicBezTo>
                    <a:pt x="5796" y="3267"/>
                    <a:pt x="5784" y="3334"/>
                    <a:pt x="5832" y="3334"/>
                  </a:cubicBezTo>
                  <a:cubicBezTo>
                    <a:pt x="5839" y="3334"/>
                    <a:pt x="5848" y="3332"/>
                    <a:pt x="5858" y="3329"/>
                  </a:cubicBezTo>
                  <a:cubicBezTo>
                    <a:pt x="5937" y="3296"/>
                    <a:pt x="6016" y="3257"/>
                    <a:pt x="6042" y="3191"/>
                  </a:cubicBezTo>
                  <a:cubicBezTo>
                    <a:pt x="6069" y="3125"/>
                    <a:pt x="6154" y="2908"/>
                    <a:pt x="6207" y="2829"/>
                  </a:cubicBezTo>
                  <a:cubicBezTo>
                    <a:pt x="6260" y="2743"/>
                    <a:pt x="6497" y="2526"/>
                    <a:pt x="6549" y="2421"/>
                  </a:cubicBezTo>
                  <a:cubicBezTo>
                    <a:pt x="6562" y="2394"/>
                    <a:pt x="6582" y="2355"/>
                    <a:pt x="6608" y="2302"/>
                  </a:cubicBezTo>
                  <a:cubicBezTo>
                    <a:pt x="6615" y="2289"/>
                    <a:pt x="6622" y="2283"/>
                    <a:pt x="6628" y="2269"/>
                  </a:cubicBezTo>
                  <a:cubicBezTo>
                    <a:pt x="6635" y="2256"/>
                    <a:pt x="6641" y="2243"/>
                    <a:pt x="6648" y="2230"/>
                  </a:cubicBezTo>
                  <a:cubicBezTo>
                    <a:pt x="6615" y="2223"/>
                    <a:pt x="6582" y="2217"/>
                    <a:pt x="6569" y="2217"/>
                  </a:cubicBezTo>
                  <a:cubicBezTo>
                    <a:pt x="6563" y="2214"/>
                    <a:pt x="6556" y="2214"/>
                    <a:pt x="6548" y="2214"/>
                  </a:cubicBezTo>
                  <a:cubicBezTo>
                    <a:pt x="6523" y="2214"/>
                    <a:pt x="6490" y="2223"/>
                    <a:pt x="6469" y="2223"/>
                  </a:cubicBezTo>
                  <a:cubicBezTo>
                    <a:pt x="6460" y="2223"/>
                    <a:pt x="6454" y="2222"/>
                    <a:pt x="6450" y="2217"/>
                  </a:cubicBezTo>
                  <a:cubicBezTo>
                    <a:pt x="6446" y="2212"/>
                    <a:pt x="6425" y="2211"/>
                    <a:pt x="6399" y="2211"/>
                  </a:cubicBezTo>
                  <a:cubicBezTo>
                    <a:pt x="6346" y="2211"/>
                    <a:pt x="6273" y="2217"/>
                    <a:pt x="6273" y="2217"/>
                  </a:cubicBezTo>
                  <a:cubicBezTo>
                    <a:pt x="6273" y="2217"/>
                    <a:pt x="6200" y="2171"/>
                    <a:pt x="6154" y="2085"/>
                  </a:cubicBezTo>
                  <a:cubicBezTo>
                    <a:pt x="6108" y="2006"/>
                    <a:pt x="6128" y="2039"/>
                    <a:pt x="6115" y="1993"/>
                  </a:cubicBezTo>
                  <a:cubicBezTo>
                    <a:pt x="6102" y="1947"/>
                    <a:pt x="6095" y="1921"/>
                    <a:pt x="6075" y="1875"/>
                  </a:cubicBezTo>
                  <a:cubicBezTo>
                    <a:pt x="6049" y="1822"/>
                    <a:pt x="6036" y="1822"/>
                    <a:pt x="6010" y="1776"/>
                  </a:cubicBezTo>
                  <a:cubicBezTo>
                    <a:pt x="5990" y="1736"/>
                    <a:pt x="5963" y="1677"/>
                    <a:pt x="5963" y="1618"/>
                  </a:cubicBezTo>
                  <a:cubicBezTo>
                    <a:pt x="5963" y="1586"/>
                    <a:pt x="5983" y="1581"/>
                    <a:pt x="6009" y="1581"/>
                  </a:cubicBezTo>
                  <a:cubicBezTo>
                    <a:pt x="6021" y="1581"/>
                    <a:pt x="6034" y="1582"/>
                    <a:pt x="6048" y="1582"/>
                  </a:cubicBezTo>
                  <a:cubicBezTo>
                    <a:pt x="6060" y="1582"/>
                    <a:pt x="6071" y="1581"/>
                    <a:pt x="6082" y="1578"/>
                  </a:cubicBezTo>
                  <a:cubicBezTo>
                    <a:pt x="6099" y="1572"/>
                    <a:pt x="6111" y="1570"/>
                    <a:pt x="6119" y="1570"/>
                  </a:cubicBezTo>
                  <a:cubicBezTo>
                    <a:pt x="6135" y="1570"/>
                    <a:pt x="6135" y="1578"/>
                    <a:pt x="6135" y="1578"/>
                  </a:cubicBezTo>
                  <a:cubicBezTo>
                    <a:pt x="6135" y="1578"/>
                    <a:pt x="6194" y="1611"/>
                    <a:pt x="6207" y="1618"/>
                  </a:cubicBezTo>
                  <a:cubicBezTo>
                    <a:pt x="6220" y="1618"/>
                    <a:pt x="6306" y="1598"/>
                    <a:pt x="6306" y="1552"/>
                  </a:cubicBezTo>
                  <a:cubicBezTo>
                    <a:pt x="6312" y="1513"/>
                    <a:pt x="6299" y="1499"/>
                    <a:pt x="6279" y="1427"/>
                  </a:cubicBezTo>
                  <a:cubicBezTo>
                    <a:pt x="6265" y="1374"/>
                    <a:pt x="6268" y="1367"/>
                    <a:pt x="6271" y="1367"/>
                  </a:cubicBezTo>
                  <a:cubicBezTo>
                    <a:pt x="6272" y="1367"/>
                    <a:pt x="6273" y="1368"/>
                    <a:pt x="6273" y="1368"/>
                  </a:cubicBezTo>
                  <a:cubicBezTo>
                    <a:pt x="6273" y="1368"/>
                    <a:pt x="6332" y="1276"/>
                    <a:pt x="6332" y="1249"/>
                  </a:cubicBezTo>
                  <a:cubicBezTo>
                    <a:pt x="6332" y="1223"/>
                    <a:pt x="6319" y="1190"/>
                    <a:pt x="6299" y="1170"/>
                  </a:cubicBezTo>
                  <a:cubicBezTo>
                    <a:pt x="6286" y="1157"/>
                    <a:pt x="6273" y="1137"/>
                    <a:pt x="6253" y="1118"/>
                  </a:cubicBezTo>
                  <a:cubicBezTo>
                    <a:pt x="6227" y="1078"/>
                    <a:pt x="6187" y="1032"/>
                    <a:pt x="6167" y="1019"/>
                  </a:cubicBezTo>
                  <a:cubicBezTo>
                    <a:pt x="6141" y="999"/>
                    <a:pt x="6121" y="914"/>
                    <a:pt x="6121" y="874"/>
                  </a:cubicBezTo>
                  <a:cubicBezTo>
                    <a:pt x="6121" y="841"/>
                    <a:pt x="6095" y="775"/>
                    <a:pt x="6088" y="736"/>
                  </a:cubicBezTo>
                  <a:cubicBezTo>
                    <a:pt x="6088" y="729"/>
                    <a:pt x="6088" y="723"/>
                    <a:pt x="6088" y="716"/>
                  </a:cubicBezTo>
                  <a:cubicBezTo>
                    <a:pt x="6088" y="683"/>
                    <a:pt x="6029" y="637"/>
                    <a:pt x="6003" y="598"/>
                  </a:cubicBezTo>
                  <a:cubicBezTo>
                    <a:pt x="5996" y="585"/>
                    <a:pt x="5990" y="578"/>
                    <a:pt x="5990" y="578"/>
                  </a:cubicBezTo>
                  <a:cubicBezTo>
                    <a:pt x="5970" y="545"/>
                    <a:pt x="5963" y="525"/>
                    <a:pt x="5963" y="512"/>
                  </a:cubicBezTo>
                  <a:cubicBezTo>
                    <a:pt x="5963" y="499"/>
                    <a:pt x="5944" y="407"/>
                    <a:pt x="5898" y="361"/>
                  </a:cubicBezTo>
                  <a:cubicBezTo>
                    <a:pt x="5852" y="321"/>
                    <a:pt x="5766" y="321"/>
                    <a:pt x="5746" y="321"/>
                  </a:cubicBezTo>
                  <a:cubicBezTo>
                    <a:pt x="5720" y="321"/>
                    <a:pt x="5674" y="308"/>
                    <a:pt x="5641" y="288"/>
                  </a:cubicBezTo>
                  <a:cubicBezTo>
                    <a:pt x="5601" y="262"/>
                    <a:pt x="5562" y="209"/>
                    <a:pt x="5549" y="203"/>
                  </a:cubicBezTo>
                  <a:cubicBezTo>
                    <a:pt x="5542" y="196"/>
                    <a:pt x="5526" y="196"/>
                    <a:pt x="5499" y="196"/>
                  </a:cubicBezTo>
                  <a:cubicBezTo>
                    <a:pt x="5471" y="196"/>
                    <a:pt x="5434" y="196"/>
                    <a:pt x="5384" y="190"/>
                  </a:cubicBezTo>
                  <a:cubicBezTo>
                    <a:pt x="5292" y="177"/>
                    <a:pt x="5318" y="177"/>
                    <a:pt x="5286" y="157"/>
                  </a:cubicBezTo>
                  <a:cubicBezTo>
                    <a:pt x="5259" y="144"/>
                    <a:pt x="5239" y="91"/>
                    <a:pt x="5200" y="25"/>
                  </a:cubicBezTo>
                  <a:cubicBezTo>
                    <a:pt x="5189" y="7"/>
                    <a:pt x="5179" y="1"/>
                    <a:pt x="5168"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570;p19">
              <a:extLst>
                <a:ext uri="{FF2B5EF4-FFF2-40B4-BE49-F238E27FC236}">
                  <a16:creationId xmlns:a16="http://schemas.microsoft.com/office/drawing/2014/main" id="{FE0F2C27-2F7D-0ABC-18D6-4EC99768A5C8}"/>
                </a:ext>
              </a:extLst>
            </p:cNvPr>
            <p:cNvSpPr/>
            <p:nvPr/>
          </p:nvSpPr>
          <p:spPr>
            <a:xfrm>
              <a:off x="7829117" y="3376686"/>
              <a:ext cx="299705" cy="206934"/>
            </a:xfrm>
            <a:custGeom>
              <a:avLst/>
              <a:gdLst/>
              <a:ahLst/>
              <a:cxnLst/>
              <a:rect l="l" t="t" r="r" b="b"/>
              <a:pathLst>
                <a:path w="2746" h="1896" extrusionOk="0">
                  <a:moveTo>
                    <a:pt x="2094" y="0"/>
                  </a:moveTo>
                  <a:lnTo>
                    <a:pt x="2094" y="0"/>
                  </a:lnTo>
                  <a:cubicBezTo>
                    <a:pt x="2047" y="27"/>
                    <a:pt x="2001" y="60"/>
                    <a:pt x="1988" y="93"/>
                  </a:cubicBezTo>
                  <a:cubicBezTo>
                    <a:pt x="1968" y="172"/>
                    <a:pt x="1936" y="152"/>
                    <a:pt x="1876" y="244"/>
                  </a:cubicBezTo>
                  <a:cubicBezTo>
                    <a:pt x="1824" y="343"/>
                    <a:pt x="1824" y="349"/>
                    <a:pt x="1804" y="395"/>
                  </a:cubicBezTo>
                  <a:cubicBezTo>
                    <a:pt x="1784" y="435"/>
                    <a:pt x="1771" y="501"/>
                    <a:pt x="1751" y="547"/>
                  </a:cubicBezTo>
                  <a:cubicBezTo>
                    <a:pt x="1732" y="593"/>
                    <a:pt x="1692" y="639"/>
                    <a:pt x="1712" y="705"/>
                  </a:cubicBezTo>
                  <a:cubicBezTo>
                    <a:pt x="1738" y="764"/>
                    <a:pt x="1732" y="797"/>
                    <a:pt x="1705" y="810"/>
                  </a:cubicBezTo>
                  <a:cubicBezTo>
                    <a:pt x="1685" y="823"/>
                    <a:pt x="1620" y="836"/>
                    <a:pt x="1620" y="836"/>
                  </a:cubicBezTo>
                  <a:cubicBezTo>
                    <a:pt x="1620" y="836"/>
                    <a:pt x="1310" y="896"/>
                    <a:pt x="1277" y="955"/>
                  </a:cubicBezTo>
                  <a:cubicBezTo>
                    <a:pt x="1238" y="1021"/>
                    <a:pt x="1198" y="1067"/>
                    <a:pt x="1172" y="1067"/>
                  </a:cubicBezTo>
                  <a:cubicBezTo>
                    <a:pt x="1139" y="1060"/>
                    <a:pt x="1054" y="1027"/>
                    <a:pt x="1001" y="1021"/>
                  </a:cubicBezTo>
                  <a:cubicBezTo>
                    <a:pt x="951" y="1010"/>
                    <a:pt x="865" y="985"/>
                    <a:pt x="799" y="985"/>
                  </a:cubicBezTo>
                  <a:cubicBezTo>
                    <a:pt x="787" y="985"/>
                    <a:pt x="775" y="986"/>
                    <a:pt x="764" y="988"/>
                  </a:cubicBezTo>
                  <a:cubicBezTo>
                    <a:pt x="758" y="994"/>
                    <a:pt x="751" y="994"/>
                    <a:pt x="744" y="994"/>
                  </a:cubicBezTo>
                  <a:cubicBezTo>
                    <a:pt x="744" y="994"/>
                    <a:pt x="738" y="994"/>
                    <a:pt x="738" y="1001"/>
                  </a:cubicBezTo>
                  <a:cubicBezTo>
                    <a:pt x="705" y="1007"/>
                    <a:pt x="659" y="1027"/>
                    <a:pt x="613" y="1040"/>
                  </a:cubicBezTo>
                  <a:cubicBezTo>
                    <a:pt x="606" y="1040"/>
                    <a:pt x="600" y="1047"/>
                    <a:pt x="593" y="1047"/>
                  </a:cubicBezTo>
                  <a:cubicBezTo>
                    <a:pt x="573" y="1053"/>
                    <a:pt x="547" y="1067"/>
                    <a:pt x="521" y="1073"/>
                  </a:cubicBezTo>
                  <a:cubicBezTo>
                    <a:pt x="494" y="1086"/>
                    <a:pt x="468" y="1093"/>
                    <a:pt x="442" y="1100"/>
                  </a:cubicBezTo>
                  <a:cubicBezTo>
                    <a:pt x="435" y="1106"/>
                    <a:pt x="428" y="1106"/>
                    <a:pt x="422" y="1106"/>
                  </a:cubicBezTo>
                  <a:cubicBezTo>
                    <a:pt x="396" y="1119"/>
                    <a:pt x="369" y="1126"/>
                    <a:pt x="356" y="1126"/>
                  </a:cubicBezTo>
                  <a:cubicBezTo>
                    <a:pt x="270" y="1146"/>
                    <a:pt x="14" y="1211"/>
                    <a:pt x="14" y="1211"/>
                  </a:cubicBezTo>
                  <a:cubicBezTo>
                    <a:pt x="14" y="1211"/>
                    <a:pt x="1" y="1336"/>
                    <a:pt x="14" y="1363"/>
                  </a:cubicBezTo>
                  <a:cubicBezTo>
                    <a:pt x="27" y="1383"/>
                    <a:pt x="66" y="1415"/>
                    <a:pt x="99" y="1429"/>
                  </a:cubicBezTo>
                  <a:cubicBezTo>
                    <a:pt x="132" y="1442"/>
                    <a:pt x="290" y="1442"/>
                    <a:pt x="330" y="1448"/>
                  </a:cubicBezTo>
                  <a:cubicBezTo>
                    <a:pt x="363" y="1448"/>
                    <a:pt x="435" y="1468"/>
                    <a:pt x="415" y="1501"/>
                  </a:cubicBezTo>
                  <a:cubicBezTo>
                    <a:pt x="396" y="1541"/>
                    <a:pt x="349" y="1600"/>
                    <a:pt x="349" y="1600"/>
                  </a:cubicBezTo>
                  <a:lnTo>
                    <a:pt x="277" y="1692"/>
                  </a:lnTo>
                  <a:cubicBezTo>
                    <a:pt x="290" y="1685"/>
                    <a:pt x="297" y="1685"/>
                    <a:pt x="297" y="1685"/>
                  </a:cubicBezTo>
                  <a:cubicBezTo>
                    <a:pt x="310" y="1692"/>
                    <a:pt x="382" y="1692"/>
                    <a:pt x="317" y="1745"/>
                  </a:cubicBezTo>
                  <a:cubicBezTo>
                    <a:pt x="257" y="1797"/>
                    <a:pt x="238" y="1804"/>
                    <a:pt x="231" y="1830"/>
                  </a:cubicBezTo>
                  <a:cubicBezTo>
                    <a:pt x="218" y="1850"/>
                    <a:pt x="192" y="1896"/>
                    <a:pt x="231" y="1896"/>
                  </a:cubicBezTo>
                  <a:cubicBezTo>
                    <a:pt x="270" y="1896"/>
                    <a:pt x="356" y="1883"/>
                    <a:pt x="396" y="1876"/>
                  </a:cubicBezTo>
                  <a:cubicBezTo>
                    <a:pt x="422" y="1870"/>
                    <a:pt x="461" y="1843"/>
                    <a:pt x="494" y="1824"/>
                  </a:cubicBezTo>
                  <a:cubicBezTo>
                    <a:pt x="507" y="1810"/>
                    <a:pt x="521" y="1804"/>
                    <a:pt x="527" y="1791"/>
                  </a:cubicBezTo>
                  <a:cubicBezTo>
                    <a:pt x="560" y="1758"/>
                    <a:pt x="613" y="1725"/>
                    <a:pt x="646" y="1725"/>
                  </a:cubicBezTo>
                  <a:cubicBezTo>
                    <a:pt x="672" y="1725"/>
                    <a:pt x="817" y="1731"/>
                    <a:pt x="836" y="1751"/>
                  </a:cubicBezTo>
                  <a:cubicBezTo>
                    <a:pt x="850" y="1771"/>
                    <a:pt x="843" y="1791"/>
                    <a:pt x="896" y="1797"/>
                  </a:cubicBezTo>
                  <a:cubicBezTo>
                    <a:pt x="913" y="1799"/>
                    <a:pt x="934" y="1800"/>
                    <a:pt x="956" y="1800"/>
                  </a:cubicBezTo>
                  <a:cubicBezTo>
                    <a:pt x="1010" y="1800"/>
                    <a:pt x="1068" y="1795"/>
                    <a:pt x="1087" y="1791"/>
                  </a:cubicBezTo>
                  <a:cubicBezTo>
                    <a:pt x="1113" y="1784"/>
                    <a:pt x="1172" y="1692"/>
                    <a:pt x="1212" y="1679"/>
                  </a:cubicBezTo>
                  <a:cubicBezTo>
                    <a:pt x="1227" y="1677"/>
                    <a:pt x="1248" y="1676"/>
                    <a:pt x="1270" y="1676"/>
                  </a:cubicBezTo>
                  <a:cubicBezTo>
                    <a:pt x="1313" y="1676"/>
                    <a:pt x="1356" y="1679"/>
                    <a:pt x="1356" y="1679"/>
                  </a:cubicBezTo>
                  <a:cubicBezTo>
                    <a:pt x="1356" y="1679"/>
                    <a:pt x="1413" y="1679"/>
                    <a:pt x="1491" y="1679"/>
                  </a:cubicBezTo>
                  <a:cubicBezTo>
                    <a:pt x="1647" y="1679"/>
                    <a:pt x="1887" y="1677"/>
                    <a:pt x="1922" y="1659"/>
                  </a:cubicBezTo>
                  <a:cubicBezTo>
                    <a:pt x="1982" y="1633"/>
                    <a:pt x="2028" y="1613"/>
                    <a:pt x="2028" y="1593"/>
                  </a:cubicBezTo>
                  <a:lnTo>
                    <a:pt x="2028" y="1527"/>
                  </a:lnTo>
                  <a:cubicBezTo>
                    <a:pt x="2028" y="1527"/>
                    <a:pt x="1949" y="1494"/>
                    <a:pt x="1942" y="1475"/>
                  </a:cubicBezTo>
                  <a:cubicBezTo>
                    <a:pt x="1942" y="1455"/>
                    <a:pt x="1929" y="1389"/>
                    <a:pt x="1955" y="1369"/>
                  </a:cubicBezTo>
                  <a:cubicBezTo>
                    <a:pt x="1982" y="1356"/>
                    <a:pt x="2008" y="1317"/>
                    <a:pt x="2074" y="1304"/>
                  </a:cubicBezTo>
                  <a:cubicBezTo>
                    <a:pt x="2146" y="1284"/>
                    <a:pt x="2199" y="1297"/>
                    <a:pt x="2199" y="1258"/>
                  </a:cubicBezTo>
                  <a:cubicBezTo>
                    <a:pt x="2199" y="1225"/>
                    <a:pt x="2159" y="1185"/>
                    <a:pt x="2199" y="1165"/>
                  </a:cubicBezTo>
                  <a:cubicBezTo>
                    <a:pt x="2232" y="1146"/>
                    <a:pt x="2436" y="1113"/>
                    <a:pt x="2495" y="1093"/>
                  </a:cubicBezTo>
                  <a:cubicBezTo>
                    <a:pt x="2554" y="1067"/>
                    <a:pt x="2745" y="1034"/>
                    <a:pt x="2719" y="955"/>
                  </a:cubicBezTo>
                  <a:cubicBezTo>
                    <a:pt x="2699" y="876"/>
                    <a:pt x="2640" y="777"/>
                    <a:pt x="2627" y="738"/>
                  </a:cubicBezTo>
                  <a:cubicBezTo>
                    <a:pt x="2613" y="692"/>
                    <a:pt x="2660" y="626"/>
                    <a:pt x="2692" y="494"/>
                  </a:cubicBezTo>
                  <a:cubicBezTo>
                    <a:pt x="2699" y="481"/>
                    <a:pt x="2706" y="468"/>
                    <a:pt x="2706" y="455"/>
                  </a:cubicBezTo>
                  <a:lnTo>
                    <a:pt x="2633" y="455"/>
                  </a:lnTo>
                  <a:lnTo>
                    <a:pt x="2475" y="415"/>
                  </a:lnTo>
                  <a:lnTo>
                    <a:pt x="2449" y="415"/>
                  </a:lnTo>
                  <a:cubicBezTo>
                    <a:pt x="2390" y="409"/>
                    <a:pt x="2245" y="395"/>
                    <a:pt x="2205" y="376"/>
                  </a:cubicBezTo>
                  <a:cubicBezTo>
                    <a:pt x="2153" y="356"/>
                    <a:pt x="2159" y="349"/>
                    <a:pt x="2159" y="277"/>
                  </a:cubicBezTo>
                  <a:cubicBezTo>
                    <a:pt x="2159" y="204"/>
                    <a:pt x="2120" y="165"/>
                    <a:pt x="2100" y="132"/>
                  </a:cubicBezTo>
                  <a:cubicBezTo>
                    <a:pt x="2087" y="106"/>
                    <a:pt x="2100" y="40"/>
                    <a:pt x="2094"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571;p19">
              <a:extLst>
                <a:ext uri="{FF2B5EF4-FFF2-40B4-BE49-F238E27FC236}">
                  <a16:creationId xmlns:a16="http://schemas.microsoft.com/office/drawing/2014/main" id="{BDD3B762-78E4-DC86-256A-33D04D7D5F2F}"/>
                </a:ext>
              </a:extLst>
            </p:cNvPr>
            <p:cNvSpPr/>
            <p:nvPr/>
          </p:nvSpPr>
          <p:spPr>
            <a:xfrm>
              <a:off x="7056065" y="3531122"/>
              <a:ext cx="515262" cy="334849"/>
            </a:xfrm>
            <a:custGeom>
              <a:avLst/>
              <a:gdLst/>
              <a:ahLst/>
              <a:cxnLst/>
              <a:rect l="l" t="t" r="r" b="b"/>
              <a:pathLst>
                <a:path w="4721" h="3068" extrusionOk="0">
                  <a:moveTo>
                    <a:pt x="1838" y="0"/>
                  </a:moveTo>
                  <a:cubicBezTo>
                    <a:pt x="1792" y="0"/>
                    <a:pt x="1746" y="33"/>
                    <a:pt x="1746" y="33"/>
                  </a:cubicBezTo>
                  <a:cubicBezTo>
                    <a:pt x="1746" y="33"/>
                    <a:pt x="1641" y="66"/>
                    <a:pt x="1562" y="66"/>
                  </a:cubicBezTo>
                  <a:cubicBezTo>
                    <a:pt x="1483" y="66"/>
                    <a:pt x="1292" y="47"/>
                    <a:pt x="1292" y="47"/>
                  </a:cubicBezTo>
                  <a:lnTo>
                    <a:pt x="1062" y="20"/>
                  </a:lnTo>
                  <a:cubicBezTo>
                    <a:pt x="1055" y="27"/>
                    <a:pt x="1055" y="33"/>
                    <a:pt x="1049" y="33"/>
                  </a:cubicBezTo>
                  <a:cubicBezTo>
                    <a:pt x="1035" y="40"/>
                    <a:pt x="1029" y="53"/>
                    <a:pt x="1016" y="60"/>
                  </a:cubicBezTo>
                  <a:cubicBezTo>
                    <a:pt x="1009" y="66"/>
                    <a:pt x="1002" y="66"/>
                    <a:pt x="996" y="73"/>
                  </a:cubicBezTo>
                  <a:cubicBezTo>
                    <a:pt x="996" y="79"/>
                    <a:pt x="989" y="79"/>
                    <a:pt x="983" y="86"/>
                  </a:cubicBezTo>
                  <a:cubicBezTo>
                    <a:pt x="976" y="93"/>
                    <a:pt x="970" y="99"/>
                    <a:pt x="963" y="99"/>
                  </a:cubicBezTo>
                  <a:cubicBezTo>
                    <a:pt x="891" y="145"/>
                    <a:pt x="726" y="270"/>
                    <a:pt x="687" y="316"/>
                  </a:cubicBezTo>
                  <a:cubicBezTo>
                    <a:pt x="647" y="356"/>
                    <a:pt x="614" y="487"/>
                    <a:pt x="614" y="514"/>
                  </a:cubicBezTo>
                  <a:cubicBezTo>
                    <a:pt x="614" y="540"/>
                    <a:pt x="634" y="573"/>
                    <a:pt x="581" y="613"/>
                  </a:cubicBezTo>
                  <a:cubicBezTo>
                    <a:pt x="529" y="652"/>
                    <a:pt x="469" y="639"/>
                    <a:pt x="450" y="718"/>
                  </a:cubicBezTo>
                  <a:cubicBezTo>
                    <a:pt x="430" y="797"/>
                    <a:pt x="436" y="843"/>
                    <a:pt x="417" y="902"/>
                  </a:cubicBezTo>
                  <a:cubicBezTo>
                    <a:pt x="397" y="968"/>
                    <a:pt x="417" y="981"/>
                    <a:pt x="344" y="1027"/>
                  </a:cubicBezTo>
                  <a:cubicBezTo>
                    <a:pt x="272" y="1067"/>
                    <a:pt x="200" y="1073"/>
                    <a:pt x="200" y="1073"/>
                  </a:cubicBezTo>
                  <a:cubicBezTo>
                    <a:pt x="213" y="1100"/>
                    <a:pt x="219" y="1179"/>
                    <a:pt x="232" y="1218"/>
                  </a:cubicBezTo>
                  <a:cubicBezTo>
                    <a:pt x="246" y="1264"/>
                    <a:pt x="298" y="1383"/>
                    <a:pt x="232" y="1481"/>
                  </a:cubicBezTo>
                  <a:cubicBezTo>
                    <a:pt x="167" y="1580"/>
                    <a:pt x="153" y="1692"/>
                    <a:pt x="147" y="1771"/>
                  </a:cubicBezTo>
                  <a:cubicBezTo>
                    <a:pt x="140" y="1850"/>
                    <a:pt x="107" y="1975"/>
                    <a:pt x="94" y="1995"/>
                  </a:cubicBezTo>
                  <a:cubicBezTo>
                    <a:pt x="74" y="2014"/>
                    <a:pt x="28" y="2120"/>
                    <a:pt x="22" y="2133"/>
                  </a:cubicBezTo>
                  <a:cubicBezTo>
                    <a:pt x="22" y="2139"/>
                    <a:pt x="1" y="2181"/>
                    <a:pt x="57" y="2181"/>
                  </a:cubicBezTo>
                  <a:cubicBezTo>
                    <a:pt x="64" y="2181"/>
                    <a:pt x="72" y="2180"/>
                    <a:pt x="81" y="2179"/>
                  </a:cubicBezTo>
                  <a:cubicBezTo>
                    <a:pt x="173" y="2159"/>
                    <a:pt x="186" y="2139"/>
                    <a:pt x="239" y="2139"/>
                  </a:cubicBezTo>
                  <a:cubicBezTo>
                    <a:pt x="298" y="2139"/>
                    <a:pt x="423" y="2146"/>
                    <a:pt x="450" y="2159"/>
                  </a:cubicBezTo>
                  <a:cubicBezTo>
                    <a:pt x="483" y="2172"/>
                    <a:pt x="515" y="2172"/>
                    <a:pt x="529" y="2225"/>
                  </a:cubicBezTo>
                  <a:cubicBezTo>
                    <a:pt x="542" y="2278"/>
                    <a:pt x="627" y="2515"/>
                    <a:pt x="627" y="2515"/>
                  </a:cubicBezTo>
                  <a:cubicBezTo>
                    <a:pt x="627" y="2515"/>
                    <a:pt x="693" y="2613"/>
                    <a:pt x="706" y="2732"/>
                  </a:cubicBezTo>
                  <a:cubicBezTo>
                    <a:pt x="766" y="2712"/>
                    <a:pt x="838" y="2686"/>
                    <a:pt x="858" y="2686"/>
                  </a:cubicBezTo>
                  <a:cubicBezTo>
                    <a:pt x="869" y="2686"/>
                    <a:pt x="883" y="2684"/>
                    <a:pt x="899" y="2684"/>
                  </a:cubicBezTo>
                  <a:cubicBezTo>
                    <a:pt x="929" y="2684"/>
                    <a:pt x="963" y="2690"/>
                    <a:pt x="976" y="2725"/>
                  </a:cubicBezTo>
                  <a:cubicBezTo>
                    <a:pt x="989" y="2771"/>
                    <a:pt x="1095" y="2791"/>
                    <a:pt x="1095" y="2791"/>
                  </a:cubicBezTo>
                  <a:cubicBezTo>
                    <a:pt x="1095" y="2791"/>
                    <a:pt x="1120" y="2735"/>
                    <a:pt x="1149" y="2735"/>
                  </a:cubicBezTo>
                  <a:cubicBezTo>
                    <a:pt x="1153" y="2735"/>
                    <a:pt x="1156" y="2736"/>
                    <a:pt x="1160" y="2738"/>
                  </a:cubicBezTo>
                  <a:cubicBezTo>
                    <a:pt x="1164" y="2740"/>
                    <a:pt x="1168" y="2740"/>
                    <a:pt x="1173" y="2740"/>
                  </a:cubicBezTo>
                  <a:cubicBezTo>
                    <a:pt x="1202" y="2740"/>
                    <a:pt x="1245" y="2718"/>
                    <a:pt x="1280" y="2718"/>
                  </a:cubicBezTo>
                  <a:cubicBezTo>
                    <a:pt x="1298" y="2718"/>
                    <a:pt x="1313" y="2723"/>
                    <a:pt x="1325" y="2738"/>
                  </a:cubicBezTo>
                  <a:cubicBezTo>
                    <a:pt x="1364" y="2791"/>
                    <a:pt x="1470" y="2844"/>
                    <a:pt x="1489" y="2850"/>
                  </a:cubicBezTo>
                  <a:cubicBezTo>
                    <a:pt x="1492" y="2852"/>
                    <a:pt x="1497" y="2852"/>
                    <a:pt x="1504" y="2852"/>
                  </a:cubicBezTo>
                  <a:cubicBezTo>
                    <a:pt x="1523" y="2852"/>
                    <a:pt x="1556" y="2848"/>
                    <a:pt x="1590" y="2848"/>
                  </a:cubicBezTo>
                  <a:cubicBezTo>
                    <a:pt x="1602" y="2848"/>
                    <a:pt x="1615" y="2849"/>
                    <a:pt x="1628" y="2850"/>
                  </a:cubicBezTo>
                  <a:cubicBezTo>
                    <a:pt x="1637" y="2851"/>
                    <a:pt x="1649" y="2852"/>
                    <a:pt x="1661" y="2852"/>
                  </a:cubicBezTo>
                  <a:cubicBezTo>
                    <a:pt x="1674" y="2852"/>
                    <a:pt x="1689" y="2851"/>
                    <a:pt x="1704" y="2851"/>
                  </a:cubicBezTo>
                  <a:cubicBezTo>
                    <a:pt x="1749" y="2851"/>
                    <a:pt x="1797" y="2855"/>
                    <a:pt x="1825" y="2883"/>
                  </a:cubicBezTo>
                  <a:cubicBezTo>
                    <a:pt x="1878" y="2923"/>
                    <a:pt x="1898" y="2936"/>
                    <a:pt x="1898" y="2936"/>
                  </a:cubicBezTo>
                  <a:cubicBezTo>
                    <a:pt x="1898" y="2936"/>
                    <a:pt x="1930" y="2927"/>
                    <a:pt x="1969" y="2927"/>
                  </a:cubicBezTo>
                  <a:cubicBezTo>
                    <a:pt x="1988" y="2927"/>
                    <a:pt x="2009" y="2929"/>
                    <a:pt x="2029" y="2936"/>
                  </a:cubicBezTo>
                  <a:cubicBezTo>
                    <a:pt x="2088" y="2955"/>
                    <a:pt x="2233" y="3067"/>
                    <a:pt x="2292" y="3067"/>
                  </a:cubicBezTo>
                  <a:cubicBezTo>
                    <a:pt x="2345" y="3061"/>
                    <a:pt x="2431" y="3067"/>
                    <a:pt x="2431" y="3034"/>
                  </a:cubicBezTo>
                  <a:lnTo>
                    <a:pt x="2431" y="2903"/>
                  </a:lnTo>
                  <a:cubicBezTo>
                    <a:pt x="2431" y="2844"/>
                    <a:pt x="2417" y="2686"/>
                    <a:pt x="2529" y="2686"/>
                  </a:cubicBezTo>
                  <a:lnTo>
                    <a:pt x="2694" y="2686"/>
                  </a:lnTo>
                  <a:cubicBezTo>
                    <a:pt x="2694" y="2686"/>
                    <a:pt x="2747" y="2659"/>
                    <a:pt x="2766" y="2646"/>
                  </a:cubicBezTo>
                  <a:cubicBezTo>
                    <a:pt x="2785" y="2627"/>
                    <a:pt x="2884" y="2547"/>
                    <a:pt x="2914" y="2547"/>
                  </a:cubicBezTo>
                  <a:cubicBezTo>
                    <a:pt x="2916" y="2547"/>
                    <a:pt x="2917" y="2547"/>
                    <a:pt x="2918" y="2547"/>
                  </a:cubicBezTo>
                  <a:cubicBezTo>
                    <a:pt x="2951" y="2554"/>
                    <a:pt x="3010" y="2574"/>
                    <a:pt x="3010" y="2574"/>
                  </a:cubicBezTo>
                  <a:cubicBezTo>
                    <a:pt x="3010" y="2574"/>
                    <a:pt x="3016" y="2561"/>
                    <a:pt x="3102" y="2547"/>
                  </a:cubicBezTo>
                  <a:cubicBezTo>
                    <a:pt x="3187" y="2528"/>
                    <a:pt x="3273" y="2501"/>
                    <a:pt x="3293" y="2501"/>
                  </a:cubicBezTo>
                  <a:cubicBezTo>
                    <a:pt x="3313" y="2501"/>
                    <a:pt x="3418" y="2521"/>
                    <a:pt x="3451" y="2574"/>
                  </a:cubicBezTo>
                  <a:cubicBezTo>
                    <a:pt x="3490" y="2633"/>
                    <a:pt x="3517" y="2659"/>
                    <a:pt x="3543" y="2666"/>
                  </a:cubicBezTo>
                  <a:cubicBezTo>
                    <a:pt x="3561" y="2670"/>
                    <a:pt x="3578" y="2690"/>
                    <a:pt x="3606" y="2690"/>
                  </a:cubicBezTo>
                  <a:cubicBezTo>
                    <a:pt x="3620" y="2690"/>
                    <a:pt x="3636" y="2685"/>
                    <a:pt x="3655" y="2672"/>
                  </a:cubicBezTo>
                  <a:cubicBezTo>
                    <a:pt x="3707" y="2640"/>
                    <a:pt x="3800" y="2561"/>
                    <a:pt x="3846" y="2534"/>
                  </a:cubicBezTo>
                  <a:cubicBezTo>
                    <a:pt x="3869" y="2523"/>
                    <a:pt x="3936" y="2509"/>
                    <a:pt x="4038" y="2509"/>
                  </a:cubicBezTo>
                  <a:cubicBezTo>
                    <a:pt x="4109" y="2509"/>
                    <a:pt x="4197" y="2515"/>
                    <a:pt x="4300" y="2534"/>
                  </a:cubicBezTo>
                  <a:cubicBezTo>
                    <a:pt x="4287" y="2515"/>
                    <a:pt x="4287" y="2495"/>
                    <a:pt x="4287" y="2475"/>
                  </a:cubicBezTo>
                  <a:cubicBezTo>
                    <a:pt x="4300" y="2416"/>
                    <a:pt x="4379" y="2291"/>
                    <a:pt x="4445" y="2245"/>
                  </a:cubicBezTo>
                  <a:cubicBezTo>
                    <a:pt x="4484" y="2212"/>
                    <a:pt x="4629" y="2120"/>
                    <a:pt x="4721" y="2034"/>
                  </a:cubicBezTo>
                  <a:cubicBezTo>
                    <a:pt x="4708" y="2001"/>
                    <a:pt x="4688" y="1968"/>
                    <a:pt x="4662" y="1955"/>
                  </a:cubicBezTo>
                  <a:cubicBezTo>
                    <a:pt x="4622" y="1929"/>
                    <a:pt x="4616" y="1731"/>
                    <a:pt x="4576" y="1731"/>
                  </a:cubicBezTo>
                  <a:lnTo>
                    <a:pt x="4418" y="1731"/>
                  </a:lnTo>
                  <a:cubicBezTo>
                    <a:pt x="4418" y="1731"/>
                    <a:pt x="4373" y="1840"/>
                    <a:pt x="4358" y="1840"/>
                  </a:cubicBezTo>
                  <a:cubicBezTo>
                    <a:pt x="4354" y="1840"/>
                    <a:pt x="4352" y="1835"/>
                    <a:pt x="4352" y="1823"/>
                  </a:cubicBezTo>
                  <a:lnTo>
                    <a:pt x="4352" y="1573"/>
                  </a:lnTo>
                  <a:cubicBezTo>
                    <a:pt x="4352" y="1573"/>
                    <a:pt x="4326" y="1527"/>
                    <a:pt x="4267" y="1527"/>
                  </a:cubicBezTo>
                  <a:cubicBezTo>
                    <a:pt x="4227" y="1527"/>
                    <a:pt x="4144" y="1521"/>
                    <a:pt x="4089" y="1521"/>
                  </a:cubicBezTo>
                  <a:cubicBezTo>
                    <a:pt x="4061" y="1521"/>
                    <a:pt x="4041" y="1523"/>
                    <a:pt x="4036" y="1527"/>
                  </a:cubicBezTo>
                  <a:cubicBezTo>
                    <a:pt x="4032" y="1531"/>
                    <a:pt x="4015" y="1532"/>
                    <a:pt x="3993" y="1532"/>
                  </a:cubicBezTo>
                  <a:cubicBezTo>
                    <a:pt x="3927" y="1532"/>
                    <a:pt x="3813" y="1521"/>
                    <a:pt x="3813" y="1521"/>
                  </a:cubicBezTo>
                  <a:cubicBezTo>
                    <a:pt x="3813" y="1521"/>
                    <a:pt x="3806" y="1455"/>
                    <a:pt x="3813" y="1429"/>
                  </a:cubicBezTo>
                  <a:cubicBezTo>
                    <a:pt x="3819" y="1402"/>
                    <a:pt x="3839" y="1356"/>
                    <a:pt x="3839" y="1317"/>
                  </a:cubicBezTo>
                  <a:cubicBezTo>
                    <a:pt x="3839" y="1284"/>
                    <a:pt x="3859" y="1238"/>
                    <a:pt x="3813" y="1192"/>
                  </a:cubicBezTo>
                  <a:cubicBezTo>
                    <a:pt x="3767" y="1152"/>
                    <a:pt x="3688" y="1047"/>
                    <a:pt x="3661" y="1001"/>
                  </a:cubicBezTo>
                  <a:cubicBezTo>
                    <a:pt x="3635" y="961"/>
                    <a:pt x="3602" y="863"/>
                    <a:pt x="3602" y="823"/>
                  </a:cubicBezTo>
                  <a:cubicBezTo>
                    <a:pt x="3602" y="777"/>
                    <a:pt x="3635" y="659"/>
                    <a:pt x="3602" y="593"/>
                  </a:cubicBezTo>
                  <a:cubicBezTo>
                    <a:pt x="3563" y="527"/>
                    <a:pt x="3457" y="323"/>
                    <a:pt x="3418" y="310"/>
                  </a:cubicBezTo>
                  <a:cubicBezTo>
                    <a:pt x="3390" y="293"/>
                    <a:pt x="3284" y="244"/>
                    <a:pt x="3223" y="244"/>
                  </a:cubicBezTo>
                  <a:cubicBezTo>
                    <a:pt x="3212" y="244"/>
                    <a:pt x="3202" y="246"/>
                    <a:pt x="3194" y="251"/>
                  </a:cubicBezTo>
                  <a:cubicBezTo>
                    <a:pt x="3141" y="283"/>
                    <a:pt x="2970" y="323"/>
                    <a:pt x="2970" y="323"/>
                  </a:cubicBezTo>
                  <a:lnTo>
                    <a:pt x="2714" y="251"/>
                  </a:lnTo>
                  <a:cubicBezTo>
                    <a:pt x="2714" y="251"/>
                    <a:pt x="2654" y="158"/>
                    <a:pt x="2628" y="158"/>
                  </a:cubicBezTo>
                  <a:cubicBezTo>
                    <a:pt x="2602" y="158"/>
                    <a:pt x="2187" y="93"/>
                    <a:pt x="2187" y="93"/>
                  </a:cubicBezTo>
                  <a:lnTo>
                    <a:pt x="1990" y="33"/>
                  </a:lnTo>
                  <a:cubicBezTo>
                    <a:pt x="1990" y="33"/>
                    <a:pt x="1884" y="0"/>
                    <a:pt x="1838"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572;p19">
              <a:extLst>
                <a:ext uri="{FF2B5EF4-FFF2-40B4-BE49-F238E27FC236}">
                  <a16:creationId xmlns:a16="http://schemas.microsoft.com/office/drawing/2014/main" id="{99254EEE-7885-F2DF-6DB9-7778B8EB262B}"/>
                </a:ext>
              </a:extLst>
            </p:cNvPr>
            <p:cNvSpPr/>
            <p:nvPr/>
          </p:nvSpPr>
          <p:spPr>
            <a:xfrm>
              <a:off x="6827849" y="3901333"/>
              <a:ext cx="615673" cy="526722"/>
            </a:xfrm>
            <a:custGeom>
              <a:avLst/>
              <a:gdLst/>
              <a:ahLst/>
              <a:cxnLst/>
              <a:rect l="l" t="t" r="r" b="b"/>
              <a:pathLst>
                <a:path w="5641" h="4826" extrusionOk="0">
                  <a:moveTo>
                    <a:pt x="3104" y="0"/>
                  </a:moveTo>
                  <a:cubicBezTo>
                    <a:pt x="3038" y="0"/>
                    <a:pt x="2988" y="2"/>
                    <a:pt x="2975" y="4"/>
                  </a:cubicBezTo>
                  <a:cubicBezTo>
                    <a:pt x="2964" y="7"/>
                    <a:pt x="2934" y="7"/>
                    <a:pt x="2895" y="7"/>
                  </a:cubicBezTo>
                  <a:cubicBezTo>
                    <a:pt x="2816" y="7"/>
                    <a:pt x="2699" y="4"/>
                    <a:pt x="2620" y="4"/>
                  </a:cubicBezTo>
                  <a:lnTo>
                    <a:pt x="2606" y="11"/>
                  </a:lnTo>
                  <a:cubicBezTo>
                    <a:pt x="2560" y="37"/>
                    <a:pt x="2508" y="70"/>
                    <a:pt x="2475" y="97"/>
                  </a:cubicBezTo>
                  <a:cubicBezTo>
                    <a:pt x="2416" y="149"/>
                    <a:pt x="2205" y="189"/>
                    <a:pt x="2179" y="202"/>
                  </a:cubicBezTo>
                  <a:cubicBezTo>
                    <a:pt x="2159" y="215"/>
                    <a:pt x="2001" y="294"/>
                    <a:pt x="1817" y="426"/>
                  </a:cubicBezTo>
                  <a:cubicBezTo>
                    <a:pt x="1626" y="557"/>
                    <a:pt x="1461" y="669"/>
                    <a:pt x="1349" y="768"/>
                  </a:cubicBezTo>
                  <a:cubicBezTo>
                    <a:pt x="1244" y="873"/>
                    <a:pt x="1343" y="860"/>
                    <a:pt x="1316" y="893"/>
                  </a:cubicBezTo>
                  <a:cubicBezTo>
                    <a:pt x="1306" y="903"/>
                    <a:pt x="1294" y="906"/>
                    <a:pt x="1280" y="906"/>
                  </a:cubicBezTo>
                  <a:cubicBezTo>
                    <a:pt x="1264" y="906"/>
                    <a:pt x="1247" y="902"/>
                    <a:pt x="1229" y="902"/>
                  </a:cubicBezTo>
                  <a:cubicBezTo>
                    <a:pt x="1212" y="902"/>
                    <a:pt x="1194" y="906"/>
                    <a:pt x="1178" y="919"/>
                  </a:cubicBezTo>
                  <a:cubicBezTo>
                    <a:pt x="1132" y="959"/>
                    <a:pt x="1060" y="1044"/>
                    <a:pt x="1007" y="1090"/>
                  </a:cubicBezTo>
                  <a:cubicBezTo>
                    <a:pt x="955" y="1130"/>
                    <a:pt x="652" y="1492"/>
                    <a:pt x="546" y="1591"/>
                  </a:cubicBezTo>
                  <a:cubicBezTo>
                    <a:pt x="448" y="1696"/>
                    <a:pt x="92" y="2091"/>
                    <a:pt x="53" y="2150"/>
                  </a:cubicBezTo>
                  <a:cubicBezTo>
                    <a:pt x="13" y="2203"/>
                    <a:pt x="0" y="2222"/>
                    <a:pt x="53" y="2249"/>
                  </a:cubicBezTo>
                  <a:cubicBezTo>
                    <a:pt x="62" y="2254"/>
                    <a:pt x="75" y="2256"/>
                    <a:pt x="92" y="2256"/>
                  </a:cubicBezTo>
                  <a:cubicBezTo>
                    <a:pt x="163" y="2256"/>
                    <a:pt x="289" y="2216"/>
                    <a:pt x="316" y="2189"/>
                  </a:cubicBezTo>
                  <a:cubicBezTo>
                    <a:pt x="335" y="2165"/>
                    <a:pt x="376" y="2124"/>
                    <a:pt x="437" y="2124"/>
                  </a:cubicBezTo>
                  <a:cubicBezTo>
                    <a:pt x="460" y="2124"/>
                    <a:pt x="485" y="2129"/>
                    <a:pt x="514" y="2143"/>
                  </a:cubicBezTo>
                  <a:cubicBezTo>
                    <a:pt x="619" y="2196"/>
                    <a:pt x="744" y="2249"/>
                    <a:pt x="797" y="2328"/>
                  </a:cubicBezTo>
                  <a:cubicBezTo>
                    <a:pt x="856" y="2407"/>
                    <a:pt x="1007" y="2571"/>
                    <a:pt x="1047" y="2630"/>
                  </a:cubicBezTo>
                  <a:cubicBezTo>
                    <a:pt x="1086" y="2696"/>
                    <a:pt x="1099" y="2782"/>
                    <a:pt x="1132" y="2821"/>
                  </a:cubicBezTo>
                  <a:cubicBezTo>
                    <a:pt x="1142" y="2833"/>
                    <a:pt x="1165" y="2840"/>
                    <a:pt x="1191" y="2840"/>
                  </a:cubicBezTo>
                  <a:cubicBezTo>
                    <a:pt x="1236" y="2840"/>
                    <a:pt x="1288" y="2821"/>
                    <a:pt x="1297" y="2775"/>
                  </a:cubicBezTo>
                  <a:cubicBezTo>
                    <a:pt x="1307" y="2716"/>
                    <a:pt x="1314" y="2653"/>
                    <a:pt x="1348" y="2653"/>
                  </a:cubicBezTo>
                  <a:cubicBezTo>
                    <a:pt x="1356" y="2653"/>
                    <a:pt x="1365" y="2656"/>
                    <a:pt x="1376" y="2663"/>
                  </a:cubicBezTo>
                  <a:cubicBezTo>
                    <a:pt x="1435" y="2696"/>
                    <a:pt x="1474" y="2762"/>
                    <a:pt x="1573" y="2854"/>
                  </a:cubicBezTo>
                  <a:cubicBezTo>
                    <a:pt x="1665" y="2953"/>
                    <a:pt x="1659" y="2953"/>
                    <a:pt x="1771" y="2999"/>
                  </a:cubicBezTo>
                  <a:cubicBezTo>
                    <a:pt x="1882" y="3052"/>
                    <a:pt x="1889" y="3019"/>
                    <a:pt x="1955" y="3078"/>
                  </a:cubicBezTo>
                  <a:cubicBezTo>
                    <a:pt x="2027" y="3144"/>
                    <a:pt x="2152" y="3177"/>
                    <a:pt x="2179" y="3190"/>
                  </a:cubicBezTo>
                  <a:cubicBezTo>
                    <a:pt x="2205" y="3203"/>
                    <a:pt x="2205" y="3183"/>
                    <a:pt x="2291" y="3295"/>
                  </a:cubicBezTo>
                  <a:cubicBezTo>
                    <a:pt x="2376" y="3414"/>
                    <a:pt x="2547" y="3453"/>
                    <a:pt x="2547" y="3453"/>
                  </a:cubicBezTo>
                  <a:cubicBezTo>
                    <a:pt x="2547" y="3453"/>
                    <a:pt x="2620" y="3519"/>
                    <a:pt x="2679" y="3578"/>
                  </a:cubicBezTo>
                  <a:cubicBezTo>
                    <a:pt x="2738" y="3644"/>
                    <a:pt x="2817" y="3710"/>
                    <a:pt x="2817" y="3762"/>
                  </a:cubicBezTo>
                  <a:cubicBezTo>
                    <a:pt x="2817" y="3815"/>
                    <a:pt x="2857" y="3887"/>
                    <a:pt x="2903" y="3914"/>
                  </a:cubicBezTo>
                  <a:cubicBezTo>
                    <a:pt x="2949" y="3940"/>
                    <a:pt x="3061" y="3953"/>
                    <a:pt x="3093" y="3986"/>
                  </a:cubicBezTo>
                  <a:cubicBezTo>
                    <a:pt x="3120" y="4026"/>
                    <a:pt x="3192" y="4098"/>
                    <a:pt x="3159" y="4151"/>
                  </a:cubicBezTo>
                  <a:cubicBezTo>
                    <a:pt x="3120" y="4197"/>
                    <a:pt x="3041" y="4249"/>
                    <a:pt x="3021" y="4276"/>
                  </a:cubicBezTo>
                  <a:cubicBezTo>
                    <a:pt x="2995" y="4309"/>
                    <a:pt x="2936" y="4302"/>
                    <a:pt x="2903" y="4374"/>
                  </a:cubicBezTo>
                  <a:cubicBezTo>
                    <a:pt x="2870" y="4447"/>
                    <a:pt x="2857" y="4467"/>
                    <a:pt x="2870" y="4585"/>
                  </a:cubicBezTo>
                  <a:cubicBezTo>
                    <a:pt x="2883" y="4657"/>
                    <a:pt x="2863" y="4796"/>
                    <a:pt x="2968" y="4822"/>
                  </a:cubicBezTo>
                  <a:cubicBezTo>
                    <a:pt x="2976" y="4825"/>
                    <a:pt x="2984" y="4826"/>
                    <a:pt x="2992" y="4826"/>
                  </a:cubicBezTo>
                  <a:cubicBezTo>
                    <a:pt x="3087" y="4826"/>
                    <a:pt x="3204" y="4659"/>
                    <a:pt x="3271" y="4605"/>
                  </a:cubicBezTo>
                  <a:cubicBezTo>
                    <a:pt x="3317" y="4565"/>
                    <a:pt x="3376" y="4559"/>
                    <a:pt x="3416" y="4519"/>
                  </a:cubicBezTo>
                  <a:cubicBezTo>
                    <a:pt x="3515" y="4414"/>
                    <a:pt x="3574" y="4249"/>
                    <a:pt x="3620" y="4111"/>
                  </a:cubicBezTo>
                  <a:cubicBezTo>
                    <a:pt x="3653" y="4012"/>
                    <a:pt x="3679" y="3907"/>
                    <a:pt x="3752" y="3828"/>
                  </a:cubicBezTo>
                  <a:cubicBezTo>
                    <a:pt x="3791" y="3789"/>
                    <a:pt x="3850" y="3762"/>
                    <a:pt x="3896" y="3723"/>
                  </a:cubicBezTo>
                  <a:cubicBezTo>
                    <a:pt x="3982" y="3657"/>
                    <a:pt x="4002" y="3545"/>
                    <a:pt x="4087" y="3479"/>
                  </a:cubicBezTo>
                  <a:cubicBezTo>
                    <a:pt x="4173" y="3414"/>
                    <a:pt x="4272" y="3361"/>
                    <a:pt x="4364" y="3308"/>
                  </a:cubicBezTo>
                  <a:cubicBezTo>
                    <a:pt x="4502" y="3236"/>
                    <a:pt x="4805" y="2979"/>
                    <a:pt x="4857" y="2894"/>
                  </a:cubicBezTo>
                  <a:cubicBezTo>
                    <a:pt x="4910" y="2802"/>
                    <a:pt x="5318" y="2071"/>
                    <a:pt x="5417" y="1874"/>
                  </a:cubicBezTo>
                  <a:cubicBezTo>
                    <a:pt x="5436" y="1834"/>
                    <a:pt x="5469" y="1788"/>
                    <a:pt x="5509" y="1735"/>
                  </a:cubicBezTo>
                  <a:cubicBezTo>
                    <a:pt x="5515" y="1722"/>
                    <a:pt x="5522" y="1716"/>
                    <a:pt x="5529" y="1709"/>
                  </a:cubicBezTo>
                  <a:cubicBezTo>
                    <a:pt x="5548" y="1683"/>
                    <a:pt x="5568" y="1656"/>
                    <a:pt x="5588" y="1637"/>
                  </a:cubicBezTo>
                  <a:cubicBezTo>
                    <a:pt x="5561" y="1584"/>
                    <a:pt x="5542" y="1551"/>
                    <a:pt x="5542" y="1544"/>
                  </a:cubicBezTo>
                  <a:cubicBezTo>
                    <a:pt x="5522" y="1512"/>
                    <a:pt x="5496" y="1479"/>
                    <a:pt x="5496" y="1479"/>
                  </a:cubicBezTo>
                  <a:cubicBezTo>
                    <a:pt x="5496" y="1479"/>
                    <a:pt x="5459" y="1490"/>
                    <a:pt x="5432" y="1490"/>
                  </a:cubicBezTo>
                  <a:cubicBezTo>
                    <a:pt x="5423" y="1490"/>
                    <a:pt x="5415" y="1489"/>
                    <a:pt x="5410" y="1485"/>
                  </a:cubicBezTo>
                  <a:cubicBezTo>
                    <a:pt x="5408" y="1484"/>
                    <a:pt x="5406" y="1483"/>
                    <a:pt x="5403" y="1483"/>
                  </a:cubicBezTo>
                  <a:cubicBezTo>
                    <a:pt x="5389" y="1483"/>
                    <a:pt x="5368" y="1503"/>
                    <a:pt x="5343" y="1503"/>
                  </a:cubicBezTo>
                  <a:cubicBezTo>
                    <a:pt x="5331" y="1503"/>
                    <a:pt x="5318" y="1499"/>
                    <a:pt x="5305" y="1485"/>
                  </a:cubicBezTo>
                  <a:cubicBezTo>
                    <a:pt x="5285" y="1465"/>
                    <a:pt x="5280" y="1460"/>
                    <a:pt x="5283" y="1460"/>
                  </a:cubicBezTo>
                  <a:cubicBezTo>
                    <a:pt x="5285" y="1460"/>
                    <a:pt x="5293" y="1464"/>
                    <a:pt x="5301" y="1464"/>
                  </a:cubicBezTo>
                  <a:cubicBezTo>
                    <a:pt x="5308" y="1464"/>
                    <a:pt x="5314" y="1462"/>
                    <a:pt x="5318" y="1452"/>
                  </a:cubicBezTo>
                  <a:cubicBezTo>
                    <a:pt x="5338" y="1419"/>
                    <a:pt x="5410" y="1347"/>
                    <a:pt x="5436" y="1288"/>
                  </a:cubicBezTo>
                  <a:cubicBezTo>
                    <a:pt x="5463" y="1229"/>
                    <a:pt x="5436" y="1169"/>
                    <a:pt x="5456" y="1156"/>
                  </a:cubicBezTo>
                  <a:cubicBezTo>
                    <a:pt x="5476" y="1136"/>
                    <a:pt x="5555" y="1117"/>
                    <a:pt x="5608" y="1005"/>
                  </a:cubicBezTo>
                  <a:cubicBezTo>
                    <a:pt x="5640" y="943"/>
                    <a:pt x="5603" y="930"/>
                    <a:pt x="5560" y="930"/>
                  </a:cubicBezTo>
                  <a:cubicBezTo>
                    <a:pt x="5525" y="930"/>
                    <a:pt x="5485" y="939"/>
                    <a:pt x="5476" y="939"/>
                  </a:cubicBezTo>
                  <a:cubicBezTo>
                    <a:pt x="5456" y="939"/>
                    <a:pt x="5226" y="972"/>
                    <a:pt x="5153" y="972"/>
                  </a:cubicBezTo>
                  <a:cubicBezTo>
                    <a:pt x="5081" y="972"/>
                    <a:pt x="4910" y="880"/>
                    <a:pt x="4851" y="801"/>
                  </a:cubicBezTo>
                  <a:cubicBezTo>
                    <a:pt x="4798" y="722"/>
                    <a:pt x="4337" y="373"/>
                    <a:pt x="4324" y="334"/>
                  </a:cubicBezTo>
                  <a:cubicBezTo>
                    <a:pt x="4311" y="301"/>
                    <a:pt x="4239" y="287"/>
                    <a:pt x="4239" y="287"/>
                  </a:cubicBezTo>
                  <a:cubicBezTo>
                    <a:pt x="4239" y="287"/>
                    <a:pt x="3995" y="241"/>
                    <a:pt x="3923" y="222"/>
                  </a:cubicBezTo>
                  <a:cubicBezTo>
                    <a:pt x="3857" y="195"/>
                    <a:pt x="3673" y="90"/>
                    <a:pt x="3528" y="44"/>
                  </a:cubicBezTo>
                  <a:cubicBezTo>
                    <a:pt x="3431" y="9"/>
                    <a:pt x="3235" y="0"/>
                    <a:pt x="3104"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573;p19">
              <a:extLst>
                <a:ext uri="{FF2B5EF4-FFF2-40B4-BE49-F238E27FC236}">
                  <a16:creationId xmlns:a16="http://schemas.microsoft.com/office/drawing/2014/main" id="{BD436DE1-EFBD-F9C2-EADF-4BF9DAB98998}"/>
                </a:ext>
              </a:extLst>
            </p:cNvPr>
            <p:cNvSpPr/>
            <p:nvPr/>
          </p:nvSpPr>
          <p:spPr>
            <a:xfrm>
              <a:off x="6717180" y="1512208"/>
              <a:ext cx="1000728" cy="993961"/>
            </a:xfrm>
            <a:custGeom>
              <a:avLst/>
              <a:gdLst/>
              <a:ahLst/>
              <a:cxnLst/>
              <a:rect l="l" t="t" r="r" b="b"/>
              <a:pathLst>
                <a:path w="9169" h="9107" extrusionOk="0">
                  <a:moveTo>
                    <a:pt x="2771" y="0"/>
                  </a:moveTo>
                  <a:cubicBezTo>
                    <a:pt x="2711" y="0"/>
                    <a:pt x="2636" y="9"/>
                    <a:pt x="2594" y="51"/>
                  </a:cubicBezTo>
                  <a:cubicBezTo>
                    <a:pt x="2535" y="110"/>
                    <a:pt x="2484" y="125"/>
                    <a:pt x="2450" y="125"/>
                  </a:cubicBezTo>
                  <a:cubicBezTo>
                    <a:pt x="2442" y="125"/>
                    <a:pt x="2435" y="125"/>
                    <a:pt x="2429" y="123"/>
                  </a:cubicBezTo>
                  <a:cubicBezTo>
                    <a:pt x="2396" y="117"/>
                    <a:pt x="2179" y="25"/>
                    <a:pt x="2179" y="25"/>
                  </a:cubicBezTo>
                  <a:cubicBezTo>
                    <a:pt x="2179" y="25"/>
                    <a:pt x="2054" y="183"/>
                    <a:pt x="2094" y="202"/>
                  </a:cubicBezTo>
                  <a:cubicBezTo>
                    <a:pt x="2140" y="229"/>
                    <a:pt x="2199" y="321"/>
                    <a:pt x="2199" y="341"/>
                  </a:cubicBezTo>
                  <a:cubicBezTo>
                    <a:pt x="2199" y="341"/>
                    <a:pt x="2225" y="498"/>
                    <a:pt x="2153" y="525"/>
                  </a:cubicBezTo>
                  <a:cubicBezTo>
                    <a:pt x="2140" y="529"/>
                    <a:pt x="2126" y="531"/>
                    <a:pt x="2112" y="531"/>
                  </a:cubicBezTo>
                  <a:cubicBezTo>
                    <a:pt x="2043" y="531"/>
                    <a:pt x="1957" y="487"/>
                    <a:pt x="1903" y="466"/>
                  </a:cubicBezTo>
                  <a:cubicBezTo>
                    <a:pt x="1856" y="452"/>
                    <a:pt x="1757" y="438"/>
                    <a:pt x="1694" y="438"/>
                  </a:cubicBezTo>
                  <a:cubicBezTo>
                    <a:pt x="1667" y="438"/>
                    <a:pt x="1647" y="440"/>
                    <a:pt x="1639" y="446"/>
                  </a:cubicBezTo>
                  <a:cubicBezTo>
                    <a:pt x="1610" y="463"/>
                    <a:pt x="1565" y="486"/>
                    <a:pt x="1504" y="486"/>
                  </a:cubicBezTo>
                  <a:cubicBezTo>
                    <a:pt x="1497" y="486"/>
                    <a:pt x="1489" y="486"/>
                    <a:pt x="1481" y="485"/>
                  </a:cubicBezTo>
                  <a:cubicBezTo>
                    <a:pt x="1409" y="479"/>
                    <a:pt x="1291" y="426"/>
                    <a:pt x="1284" y="426"/>
                  </a:cubicBezTo>
                  <a:cubicBezTo>
                    <a:pt x="1281" y="426"/>
                    <a:pt x="1273" y="420"/>
                    <a:pt x="1255" y="420"/>
                  </a:cubicBezTo>
                  <a:cubicBezTo>
                    <a:pt x="1238" y="420"/>
                    <a:pt x="1212" y="426"/>
                    <a:pt x="1172" y="452"/>
                  </a:cubicBezTo>
                  <a:cubicBezTo>
                    <a:pt x="1100" y="505"/>
                    <a:pt x="1027" y="617"/>
                    <a:pt x="994" y="630"/>
                  </a:cubicBezTo>
                  <a:cubicBezTo>
                    <a:pt x="992" y="631"/>
                    <a:pt x="989" y="631"/>
                    <a:pt x="985" y="631"/>
                  </a:cubicBezTo>
                  <a:cubicBezTo>
                    <a:pt x="955" y="631"/>
                    <a:pt x="890" y="617"/>
                    <a:pt x="837" y="617"/>
                  </a:cubicBezTo>
                  <a:cubicBezTo>
                    <a:pt x="810" y="617"/>
                    <a:pt x="787" y="620"/>
                    <a:pt x="771" y="630"/>
                  </a:cubicBezTo>
                  <a:cubicBezTo>
                    <a:pt x="711" y="656"/>
                    <a:pt x="751" y="755"/>
                    <a:pt x="679" y="762"/>
                  </a:cubicBezTo>
                  <a:cubicBezTo>
                    <a:pt x="675" y="762"/>
                    <a:pt x="672" y="762"/>
                    <a:pt x="669" y="762"/>
                  </a:cubicBezTo>
                  <a:cubicBezTo>
                    <a:pt x="598" y="762"/>
                    <a:pt x="520" y="701"/>
                    <a:pt x="483" y="701"/>
                  </a:cubicBezTo>
                  <a:cubicBezTo>
                    <a:pt x="480" y="701"/>
                    <a:pt x="477" y="701"/>
                    <a:pt x="475" y="703"/>
                  </a:cubicBezTo>
                  <a:cubicBezTo>
                    <a:pt x="448" y="709"/>
                    <a:pt x="389" y="814"/>
                    <a:pt x="369" y="847"/>
                  </a:cubicBezTo>
                  <a:cubicBezTo>
                    <a:pt x="349" y="880"/>
                    <a:pt x="159" y="926"/>
                    <a:pt x="145" y="926"/>
                  </a:cubicBezTo>
                  <a:cubicBezTo>
                    <a:pt x="139" y="926"/>
                    <a:pt x="119" y="926"/>
                    <a:pt x="86" y="920"/>
                  </a:cubicBezTo>
                  <a:lnTo>
                    <a:pt x="40" y="1677"/>
                  </a:lnTo>
                  <a:cubicBezTo>
                    <a:pt x="40" y="1677"/>
                    <a:pt x="1" y="1933"/>
                    <a:pt x="40" y="2025"/>
                  </a:cubicBezTo>
                  <a:cubicBezTo>
                    <a:pt x="80" y="2117"/>
                    <a:pt x="159" y="2131"/>
                    <a:pt x="185" y="2203"/>
                  </a:cubicBezTo>
                  <a:cubicBezTo>
                    <a:pt x="211" y="2275"/>
                    <a:pt x="211" y="2400"/>
                    <a:pt x="284" y="2499"/>
                  </a:cubicBezTo>
                  <a:cubicBezTo>
                    <a:pt x="356" y="2598"/>
                    <a:pt x="336" y="2572"/>
                    <a:pt x="402" y="2624"/>
                  </a:cubicBezTo>
                  <a:cubicBezTo>
                    <a:pt x="468" y="2683"/>
                    <a:pt x="507" y="2716"/>
                    <a:pt x="507" y="2716"/>
                  </a:cubicBezTo>
                  <a:lnTo>
                    <a:pt x="738" y="2716"/>
                  </a:lnTo>
                  <a:cubicBezTo>
                    <a:pt x="738" y="2716"/>
                    <a:pt x="705" y="2789"/>
                    <a:pt x="738" y="2855"/>
                  </a:cubicBezTo>
                  <a:cubicBezTo>
                    <a:pt x="771" y="2920"/>
                    <a:pt x="777" y="2927"/>
                    <a:pt x="922" y="2999"/>
                  </a:cubicBezTo>
                  <a:cubicBezTo>
                    <a:pt x="1073" y="3072"/>
                    <a:pt x="1192" y="3098"/>
                    <a:pt x="1231" y="3124"/>
                  </a:cubicBezTo>
                  <a:cubicBezTo>
                    <a:pt x="1240" y="3130"/>
                    <a:pt x="1250" y="3131"/>
                    <a:pt x="1263" y="3131"/>
                  </a:cubicBezTo>
                  <a:cubicBezTo>
                    <a:pt x="1276" y="3131"/>
                    <a:pt x="1291" y="3130"/>
                    <a:pt x="1307" y="3130"/>
                  </a:cubicBezTo>
                  <a:cubicBezTo>
                    <a:pt x="1346" y="3130"/>
                    <a:pt x="1389" y="3140"/>
                    <a:pt x="1422" y="3210"/>
                  </a:cubicBezTo>
                  <a:cubicBezTo>
                    <a:pt x="1475" y="3342"/>
                    <a:pt x="1508" y="3381"/>
                    <a:pt x="1534" y="3394"/>
                  </a:cubicBezTo>
                  <a:cubicBezTo>
                    <a:pt x="1558" y="3400"/>
                    <a:pt x="1597" y="3463"/>
                    <a:pt x="1698" y="3463"/>
                  </a:cubicBezTo>
                  <a:cubicBezTo>
                    <a:pt x="1710" y="3463"/>
                    <a:pt x="1724" y="3462"/>
                    <a:pt x="1738" y="3460"/>
                  </a:cubicBezTo>
                  <a:cubicBezTo>
                    <a:pt x="1870" y="3434"/>
                    <a:pt x="2008" y="3342"/>
                    <a:pt x="2008" y="3342"/>
                  </a:cubicBezTo>
                  <a:lnTo>
                    <a:pt x="2061" y="3427"/>
                  </a:lnTo>
                  <a:cubicBezTo>
                    <a:pt x="2061" y="3427"/>
                    <a:pt x="1955" y="3493"/>
                    <a:pt x="1890" y="3546"/>
                  </a:cubicBezTo>
                  <a:cubicBezTo>
                    <a:pt x="1824" y="3605"/>
                    <a:pt x="1784" y="3579"/>
                    <a:pt x="1778" y="3710"/>
                  </a:cubicBezTo>
                  <a:cubicBezTo>
                    <a:pt x="1771" y="3842"/>
                    <a:pt x="1811" y="3921"/>
                    <a:pt x="1738" y="4052"/>
                  </a:cubicBezTo>
                  <a:cubicBezTo>
                    <a:pt x="1666" y="4184"/>
                    <a:pt x="1297" y="4875"/>
                    <a:pt x="1218" y="5092"/>
                  </a:cubicBezTo>
                  <a:cubicBezTo>
                    <a:pt x="1133" y="5309"/>
                    <a:pt x="705" y="6185"/>
                    <a:pt x="632" y="6356"/>
                  </a:cubicBezTo>
                  <a:cubicBezTo>
                    <a:pt x="554" y="6520"/>
                    <a:pt x="356" y="6711"/>
                    <a:pt x="356" y="6757"/>
                  </a:cubicBezTo>
                  <a:cubicBezTo>
                    <a:pt x="356" y="6810"/>
                    <a:pt x="396" y="6889"/>
                    <a:pt x="428" y="6909"/>
                  </a:cubicBezTo>
                  <a:cubicBezTo>
                    <a:pt x="461" y="6922"/>
                    <a:pt x="593" y="7231"/>
                    <a:pt x="593" y="7231"/>
                  </a:cubicBezTo>
                  <a:cubicBezTo>
                    <a:pt x="692" y="7264"/>
                    <a:pt x="790" y="7369"/>
                    <a:pt x="790" y="7369"/>
                  </a:cubicBezTo>
                  <a:cubicBezTo>
                    <a:pt x="790" y="7369"/>
                    <a:pt x="758" y="7494"/>
                    <a:pt x="790" y="7600"/>
                  </a:cubicBezTo>
                  <a:cubicBezTo>
                    <a:pt x="823" y="7712"/>
                    <a:pt x="830" y="7738"/>
                    <a:pt x="876" y="7804"/>
                  </a:cubicBezTo>
                  <a:cubicBezTo>
                    <a:pt x="922" y="7863"/>
                    <a:pt x="929" y="7995"/>
                    <a:pt x="929" y="8021"/>
                  </a:cubicBezTo>
                  <a:cubicBezTo>
                    <a:pt x="929" y="8054"/>
                    <a:pt x="988" y="8232"/>
                    <a:pt x="994" y="8258"/>
                  </a:cubicBezTo>
                  <a:cubicBezTo>
                    <a:pt x="1008" y="8291"/>
                    <a:pt x="1073" y="8278"/>
                    <a:pt x="1093" y="8324"/>
                  </a:cubicBezTo>
                  <a:cubicBezTo>
                    <a:pt x="1120" y="8363"/>
                    <a:pt x="1152" y="8436"/>
                    <a:pt x="1179" y="8475"/>
                  </a:cubicBezTo>
                  <a:cubicBezTo>
                    <a:pt x="1205" y="8508"/>
                    <a:pt x="1330" y="8488"/>
                    <a:pt x="1350" y="8521"/>
                  </a:cubicBezTo>
                  <a:cubicBezTo>
                    <a:pt x="1370" y="8561"/>
                    <a:pt x="1429" y="8686"/>
                    <a:pt x="1429" y="8686"/>
                  </a:cubicBezTo>
                  <a:lnTo>
                    <a:pt x="1600" y="8765"/>
                  </a:lnTo>
                  <a:lnTo>
                    <a:pt x="1837" y="8765"/>
                  </a:lnTo>
                  <a:lnTo>
                    <a:pt x="5259" y="9015"/>
                  </a:lnTo>
                  <a:lnTo>
                    <a:pt x="6232" y="9080"/>
                  </a:lnTo>
                  <a:lnTo>
                    <a:pt x="6232" y="9080"/>
                  </a:lnTo>
                  <a:cubicBezTo>
                    <a:pt x="6262" y="9011"/>
                    <a:pt x="6314" y="8893"/>
                    <a:pt x="6325" y="8870"/>
                  </a:cubicBezTo>
                  <a:cubicBezTo>
                    <a:pt x="6339" y="8837"/>
                    <a:pt x="6424" y="8686"/>
                    <a:pt x="6470" y="8561"/>
                  </a:cubicBezTo>
                  <a:cubicBezTo>
                    <a:pt x="6516" y="8442"/>
                    <a:pt x="6589" y="8462"/>
                    <a:pt x="6641" y="8429"/>
                  </a:cubicBezTo>
                  <a:cubicBezTo>
                    <a:pt x="6694" y="8396"/>
                    <a:pt x="6707" y="8337"/>
                    <a:pt x="6747" y="8278"/>
                  </a:cubicBezTo>
                  <a:cubicBezTo>
                    <a:pt x="6779" y="8218"/>
                    <a:pt x="6852" y="8172"/>
                    <a:pt x="6924" y="8087"/>
                  </a:cubicBezTo>
                  <a:cubicBezTo>
                    <a:pt x="6990" y="8001"/>
                    <a:pt x="7030" y="7731"/>
                    <a:pt x="7016" y="7666"/>
                  </a:cubicBezTo>
                  <a:cubicBezTo>
                    <a:pt x="7010" y="7600"/>
                    <a:pt x="6891" y="7514"/>
                    <a:pt x="6872" y="7468"/>
                  </a:cubicBezTo>
                  <a:cubicBezTo>
                    <a:pt x="6858" y="7429"/>
                    <a:pt x="6832" y="7356"/>
                    <a:pt x="6839" y="7323"/>
                  </a:cubicBezTo>
                  <a:cubicBezTo>
                    <a:pt x="6845" y="7297"/>
                    <a:pt x="6918" y="7205"/>
                    <a:pt x="6931" y="7080"/>
                  </a:cubicBezTo>
                  <a:cubicBezTo>
                    <a:pt x="6937" y="6961"/>
                    <a:pt x="6970" y="7021"/>
                    <a:pt x="6997" y="6961"/>
                  </a:cubicBezTo>
                  <a:cubicBezTo>
                    <a:pt x="7016" y="6896"/>
                    <a:pt x="7095" y="6869"/>
                    <a:pt x="7135" y="6823"/>
                  </a:cubicBezTo>
                  <a:cubicBezTo>
                    <a:pt x="7181" y="6784"/>
                    <a:pt x="7280" y="6790"/>
                    <a:pt x="7326" y="6764"/>
                  </a:cubicBezTo>
                  <a:cubicBezTo>
                    <a:pt x="7365" y="6731"/>
                    <a:pt x="7510" y="6547"/>
                    <a:pt x="7576" y="6461"/>
                  </a:cubicBezTo>
                  <a:cubicBezTo>
                    <a:pt x="7642" y="6382"/>
                    <a:pt x="7628" y="6349"/>
                    <a:pt x="7628" y="6303"/>
                  </a:cubicBezTo>
                  <a:cubicBezTo>
                    <a:pt x="7628" y="6264"/>
                    <a:pt x="7628" y="6218"/>
                    <a:pt x="7655" y="6198"/>
                  </a:cubicBezTo>
                  <a:cubicBezTo>
                    <a:pt x="7681" y="6172"/>
                    <a:pt x="7734" y="6119"/>
                    <a:pt x="7747" y="6079"/>
                  </a:cubicBezTo>
                  <a:cubicBezTo>
                    <a:pt x="7760" y="6047"/>
                    <a:pt x="7694" y="5948"/>
                    <a:pt x="7681" y="5935"/>
                  </a:cubicBezTo>
                  <a:cubicBezTo>
                    <a:pt x="7661" y="5922"/>
                    <a:pt x="7569" y="5823"/>
                    <a:pt x="7543" y="5816"/>
                  </a:cubicBezTo>
                  <a:cubicBezTo>
                    <a:pt x="7517" y="5810"/>
                    <a:pt x="7372" y="5803"/>
                    <a:pt x="7332" y="5790"/>
                  </a:cubicBezTo>
                  <a:cubicBezTo>
                    <a:pt x="7286" y="5777"/>
                    <a:pt x="7438" y="5717"/>
                    <a:pt x="7477" y="5678"/>
                  </a:cubicBezTo>
                  <a:cubicBezTo>
                    <a:pt x="7503" y="5652"/>
                    <a:pt x="7569" y="5612"/>
                    <a:pt x="7622" y="5546"/>
                  </a:cubicBezTo>
                  <a:cubicBezTo>
                    <a:pt x="7642" y="5527"/>
                    <a:pt x="7655" y="5507"/>
                    <a:pt x="7675" y="5481"/>
                  </a:cubicBezTo>
                  <a:cubicBezTo>
                    <a:pt x="7740" y="5382"/>
                    <a:pt x="7773" y="5388"/>
                    <a:pt x="7819" y="5349"/>
                  </a:cubicBezTo>
                  <a:cubicBezTo>
                    <a:pt x="7859" y="5309"/>
                    <a:pt x="7977" y="5270"/>
                    <a:pt x="8083" y="5211"/>
                  </a:cubicBezTo>
                  <a:cubicBezTo>
                    <a:pt x="8135" y="5178"/>
                    <a:pt x="8181" y="5125"/>
                    <a:pt x="8221" y="5066"/>
                  </a:cubicBezTo>
                  <a:cubicBezTo>
                    <a:pt x="8254" y="5026"/>
                    <a:pt x="8280" y="4980"/>
                    <a:pt x="8313" y="4941"/>
                  </a:cubicBezTo>
                  <a:cubicBezTo>
                    <a:pt x="8379" y="4855"/>
                    <a:pt x="8392" y="4816"/>
                    <a:pt x="8445" y="4730"/>
                  </a:cubicBezTo>
                  <a:cubicBezTo>
                    <a:pt x="8504" y="4645"/>
                    <a:pt x="8477" y="4625"/>
                    <a:pt x="8497" y="4566"/>
                  </a:cubicBezTo>
                  <a:cubicBezTo>
                    <a:pt x="8517" y="4513"/>
                    <a:pt x="8596" y="4447"/>
                    <a:pt x="8662" y="4362"/>
                  </a:cubicBezTo>
                  <a:cubicBezTo>
                    <a:pt x="8721" y="4276"/>
                    <a:pt x="8747" y="4217"/>
                    <a:pt x="8767" y="4151"/>
                  </a:cubicBezTo>
                  <a:cubicBezTo>
                    <a:pt x="8793" y="4085"/>
                    <a:pt x="8793" y="3973"/>
                    <a:pt x="8820" y="3881"/>
                  </a:cubicBezTo>
                  <a:cubicBezTo>
                    <a:pt x="8839" y="3796"/>
                    <a:pt x="8938" y="3664"/>
                    <a:pt x="8997" y="3559"/>
                  </a:cubicBezTo>
                  <a:cubicBezTo>
                    <a:pt x="9050" y="3460"/>
                    <a:pt x="9142" y="3124"/>
                    <a:pt x="9162" y="2953"/>
                  </a:cubicBezTo>
                  <a:cubicBezTo>
                    <a:pt x="9169" y="2855"/>
                    <a:pt x="9169" y="2683"/>
                    <a:pt x="9169" y="2552"/>
                  </a:cubicBezTo>
                  <a:lnTo>
                    <a:pt x="9162" y="2552"/>
                  </a:lnTo>
                  <a:cubicBezTo>
                    <a:pt x="9149" y="2545"/>
                    <a:pt x="9129" y="2539"/>
                    <a:pt x="9116" y="2539"/>
                  </a:cubicBezTo>
                  <a:cubicBezTo>
                    <a:pt x="9043" y="2512"/>
                    <a:pt x="8958" y="2486"/>
                    <a:pt x="8879" y="2466"/>
                  </a:cubicBezTo>
                  <a:cubicBezTo>
                    <a:pt x="8866" y="2460"/>
                    <a:pt x="8853" y="2453"/>
                    <a:pt x="8839" y="2453"/>
                  </a:cubicBezTo>
                  <a:cubicBezTo>
                    <a:pt x="8800" y="2440"/>
                    <a:pt x="8760" y="2427"/>
                    <a:pt x="8728" y="2420"/>
                  </a:cubicBezTo>
                  <a:lnTo>
                    <a:pt x="8675" y="2407"/>
                  </a:lnTo>
                  <a:cubicBezTo>
                    <a:pt x="8655" y="2400"/>
                    <a:pt x="8629" y="2394"/>
                    <a:pt x="8609" y="2387"/>
                  </a:cubicBezTo>
                  <a:cubicBezTo>
                    <a:pt x="8576" y="2374"/>
                    <a:pt x="8537" y="2368"/>
                    <a:pt x="8504" y="2354"/>
                  </a:cubicBezTo>
                  <a:cubicBezTo>
                    <a:pt x="8484" y="2348"/>
                    <a:pt x="8464" y="2348"/>
                    <a:pt x="8445" y="2341"/>
                  </a:cubicBezTo>
                  <a:lnTo>
                    <a:pt x="8418" y="2335"/>
                  </a:lnTo>
                  <a:cubicBezTo>
                    <a:pt x="8405" y="2328"/>
                    <a:pt x="8399" y="2328"/>
                    <a:pt x="8385" y="2322"/>
                  </a:cubicBezTo>
                  <a:cubicBezTo>
                    <a:pt x="8359" y="2315"/>
                    <a:pt x="8333" y="2308"/>
                    <a:pt x="8313" y="2308"/>
                  </a:cubicBezTo>
                  <a:cubicBezTo>
                    <a:pt x="8306" y="2308"/>
                    <a:pt x="8300" y="2302"/>
                    <a:pt x="8293" y="2302"/>
                  </a:cubicBezTo>
                  <a:cubicBezTo>
                    <a:pt x="8273" y="2295"/>
                    <a:pt x="8260" y="2295"/>
                    <a:pt x="8254" y="2295"/>
                  </a:cubicBezTo>
                  <a:cubicBezTo>
                    <a:pt x="8077" y="2268"/>
                    <a:pt x="7896" y="2237"/>
                    <a:pt x="7820" y="2237"/>
                  </a:cubicBezTo>
                  <a:cubicBezTo>
                    <a:pt x="7803" y="2237"/>
                    <a:pt x="7791" y="2239"/>
                    <a:pt x="7786" y="2243"/>
                  </a:cubicBezTo>
                  <a:cubicBezTo>
                    <a:pt x="7779" y="2248"/>
                    <a:pt x="7762" y="2250"/>
                    <a:pt x="7741" y="2250"/>
                  </a:cubicBezTo>
                  <a:cubicBezTo>
                    <a:pt x="7685" y="2250"/>
                    <a:pt x="7599" y="2236"/>
                    <a:pt x="7589" y="2236"/>
                  </a:cubicBezTo>
                  <a:cubicBezTo>
                    <a:pt x="7576" y="2236"/>
                    <a:pt x="7451" y="2196"/>
                    <a:pt x="7477" y="2157"/>
                  </a:cubicBezTo>
                  <a:cubicBezTo>
                    <a:pt x="7497" y="2124"/>
                    <a:pt x="7536" y="2071"/>
                    <a:pt x="7536" y="2071"/>
                  </a:cubicBezTo>
                  <a:cubicBezTo>
                    <a:pt x="7536" y="2071"/>
                    <a:pt x="7477" y="1979"/>
                    <a:pt x="7444" y="1979"/>
                  </a:cubicBezTo>
                  <a:cubicBezTo>
                    <a:pt x="7427" y="1979"/>
                    <a:pt x="7374" y="1973"/>
                    <a:pt x="7327" y="1973"/>
                  </a:cubicBezTo>
                  <a:cubicBezTo>
                    <a:pt x="7304" y="1973"/>
                    <a:pt x="7282" y="1975"/>
                    <a:pt x="7267" y="1979"/>
                  </a:cubicBezTo>
                  <a:cubicBezTo>
                    <a:pt x="7214" y="1992"/>
                    <a:pt x="7102" y="1992"/>
                    <a:pt x="7102" y="1992"/>
                  </a:cubicBezTo>
                  <a:cubicBezTo>
                    <a:pt x="7102" y="1992"/>
                    <a:pt x="7003" y="1973"/>
                    <a:pt x="6977" y="1907"/>
                  </a:cubicBezTo>
                  <a:cubicBezTo>
                    <a:pt x="6944" y="1841"/>
                    <a:pt x="6832" y="1709"/>
                    <a:pt x="6826" y="1690"/>
                  </a:cubicBezTo>
                  <a:cubicBezTo>
                    <a:pt x="6812" y="1663"/>
                    <a:pt x="6674" y="1584"/>
                    <a:pt x="6661" y="1584"/>
                  </a:cubicBezTo>
                  <a:lnTo>
                    <a:pt x="6556" y="1584"/>
                  </a:lnTo>
                  <a:cubicBezTo>
                    <a:pt x="6556" y="1584"/>
                    <a:pt x="6437" y="1584"/>
                    <a:pt x="6424" y="1571"/>
                  </a:cubicBezTo>
                  <a:cubicBezTo>
                    <a:pt x="6398" y="1545"/>
                    <a:pt x="6411" y="1492"/>
                    <a:pt x="6411" y="1459"/>
                  </a:cubicBezTo>
                  <a:cubicBezTo>
                    <a:pt x="6411" y="1413"/>
                    <a:pt x="6398" y="1394"/>
                    <a:pt x="6385" y="1354"/>
                  </a:cubicBezTo>
                  <a:cubicBezTo>
                    <a:pt x="6385" y="1347"/>
                    <a:pt x="6385" y="1334"/>
                    <a:pt x="6378" y="1328"/>
                  </a:cubicBezTo>
                  <a:cubicBezTo>
                    <a:pt x="6358" y="1334"/>
                    <a:pt x="6332" y="1341"/>
                    <a:pt x="6312" y="1347"/>
                  </a:cubicBezTo>
                  <a:cubicBezTo>
                    <a:pt x="6246" y="1361"/>
                    <a:pt x="6200" y="1387"/>
                    <a:pt x="6135" y="1407"/>
                  </a:cubicBezTo>
                  <a:cubicBezTo>
                    <a:pt x="6082" y="1420"/>
                    <a:pt x="6016" y="1545"/>
                    <a:pt x="5996" y="1584"/>
                  </a:cubicBezTo>
                  <a:cubicBezTo>
                    <a:pt x="5977" y="1617"/>
                    <a:pt x="5924" y="1690"/>
                    <a:pt x="5878" y="1716"/>
                  </a:cubicBezTo>
                  <a:cubicBezTo>
                    <a:pt x="5838" y="1749"/>
                    <a:pt x="5779" y="1756"/>
                    <a:pt x="5720" y="1782"/>
                  </a:cubicBezTo>
                  <a:cubicBezTo>
                    <a:pt x="5667" y="1815"/>
                    <a:pt x="5608" y="1861"/>
                    <a:pt x="5582" y="1913"/>
                  </a:cubicBezTo>
                  <a:cubicBezTo>
                    <a:pt x="5555" y="1960"/>
                    <a:pt x="5503" y="2144"/>
                    <a:pt x="5503" y="2144"/>
                  </a:cubicBezTo>
                  <a:cubicBezTo>
                    <a:pt x="5503" y="2144"/>
                    <a:pt x="5384" y="2236"/>
                    <a:pt x="5351" y="2269"/>
                  </a:cubicBezTo>
                  <a:cubicBezTo>
                    <a:pt x="5312" y="2308"/>
                    <a:pt x="5272" y="2407"/>
                    <a:pt x="5207" y="2598"/>
                  </a:cubicBezTo>
                  <a:cubicBezTo>
                    <a:pt x="5179" y="2684"/>
                    <a:pt x="5134" y="2707"/>
                    <a:pt x="5094" y="2707"/>
                  </a:cubicBezTo>
                  <a:cubicBezTo>
                    <a:pt x="5048" y="2707"/>
                    <a:pt x="5009" y="2677"/>
                    <a:pt x="5009" y="2677"/>
                  </a:cubicBezTo>
                  <a:cubicBezTo>
                    <a:pt x="5009" y="2677"/>
                    <a:pt x="4779" y="2618"/>
                    <a:pt x="4726" y="2598"/>
                  </a:cubicBezTo>
                  <a:cubicBezTo>
                    <a:pt x="4680" y="2572"/>
                    <a:pt x="4673" y="2420"/>
                    <a:pt x="4667" y="2387"/>
                  </a:cubicBezTo>
                  <a:cubicBezTo>
                    <a:pt x="4660" y="2354"/>
                    <a:pt x="4621" y="2328"/>
                    <a:pt x="4601" y="2308"/>
                  </a:cubicBezTo>
                  <a:cubicBezTo>
                    <a:pt x="4581" y="2289"/>
                    <a:pt x="4548" y="2183"/>
                    <a:pt x="4548" y="2124"/>
                  </a:cubicBezTo>
                  <a:cubicBezTo>
                    <a:pt x="4548" y="2065"/>
                    <a:pt x="4292" y="1894"/>
                    <a:pt x="4259" y="1821"/>
                  </a:cubicBezTo>
                  <a:cubicBezTo>
                    <a:pt x="4219" y="1749"/>
                    <a:pt x="4200" y="1703"/>
                    <a:pt x="4213" y="1670"/>
                  </a:cubicBezTo>
                  <a:cubicBezTo>
                    <a:pt x="4233" y="1644"/>
                    <a:pt x="4213" y="1473"/>
                    <a:pt x="4213" y="1413"/>
                  </a:cubicBezTo>
                  <a:cubicBezTo>
                    <a:pt x="4213" y="1347"/>
                    <a:pt x="4160" y="1308"/>
                    <a:pt x="4121" y="1262"/>
                  </a:cubicBezTo>
                  <a:cubicBezTo>
                    <a:pt x="4088" y="1222"/>
                    <a:pt x="4002" y="1143"/>
                    <a:pt x="4002" y="1117"/>
                  </a:cubicBezTo>
                  <a:cubicBezTo>
                    <a:pt x="4002" y="1091"/>
                    <a:pt x="3897" y="900"/>
                    <a:pt x="3871" y="867"/>
                  </a:cubicBezTo>
                  <a:cubicBezTo>
                    <a:pt x="3851" y="834"/>
                    <a:pt x="3699" y="795"/>
                    <a:pt x="3699" y="795"/>
                  </a:cubicBezTo>
                  <a:cubicBezTo>
                    <a:pt x="3699" y="795"/>
                    <a:pt x="3541" y="755"/>
                    <a:pt x="3502" y="729"/>
                  </a:cubicBezTo>
                  <a:cubicBezTo>
                    <a:pt x="3456" y="703"/>
                    <a:pt x="3324" y="538"/>
                    <a:pt x="3265" y="505"/>
                  </a:cubicBezTo>
                  <a:cubicBezTo>
                    <a:pt x="3255" y="500"/>
                    <a:pt x="3243" y="498"/>
                    <a:pt x="3229" y="498"/>
                  </a:cubicBezTo>
                  <a:cubicBezTo>
                    <a:pt x="3157" y="498"/>
                    <a:pt x="3044" y="558"/>
                    <a:pt x="3000" y="558"/>
                  </a:cubicBezTo>
                  <a:cubicBezTo>
                    <a:pt x="2999" y="558"/>
                    <a:pt x="2997" y="558"/>
                    <a:pt x="2995" y="558"/>
                  </a:cubicBezTo>
                  <a:cubicBezTo>
                    <a:pt x="2949" y="551"/>
                    <a:pt x="2943" y="380"/>
                    <a:pt x="2982" y="314"/>
                  </a:cubicBezTo>
                  <a:cubicBezTo>
                    <a:pt x="3015" y="248"/>
                    <a:pt x="2982" y="117"/>
                    <a:pt x="2982" y="104"/>
                  </a:cubicBezTo>
                  <a:cubicBezTo>
                    <a:pt x="2929" y="51"/>
                    <a:pt x="2870" y="5"/>
                    <a:pt x="2864" y="5"/>
                  </a:cubicBezTo>
                  <a:cubicBezTo>
                    <a:pt x="2852" y="5"/>
                    <a:pt x="2816" y="0"/>
                    <a:pt x="2771" y="0"/>
                  </a:cubicBezTo>
                  <a:close/>
                  <a:moveTo>
                    <a:pt x="6232" y="9080"/>
                  </a:moveTo>
                  <a:lnTo>
                    <a:pt x="6232" y="9080"/>
                  </a:lnTo>
                  <a:cubicBezTo>
                    <a:pt x="6231" y="9082"/>
                    <a:pt x="6231" y="9083"/>
                    <a:pt x="6230" y="9085"/>
                  </a:cubicBezTo>
                  <a:lnTo>
                    <a:pt x="6230" y="9085"/>
                  </a:lnTo>
                  <a:cubicBezTo>
                    <a:pt x="6231" y="9083"/>
                    <a:pt x="6232" y="9082"/>
                    <a:pt x="6233" y="9081"/>
                  </a:cubicBezTo>
                  <a:lnTo>
                    <a:pt x="6232" y="9080"/>
                  </a:lnTo>
                  <a:close/>
                  <a:moveTo>
                    <a:pt x="6230" y="9085"/>
                  </a:moveTo>
                  <a:cubicBezTo>
                    <a:pt x="6228" y="9088"/>
                    <a:pt x="6226" y="9092"/>
                    <a:pt x="6224" y="9097"/>
                  </a:cubicBezTo>
                  <a:lnTo>
                    <a:pt x="6224" y="9097"/>
                  </a:lnTo>
                  <a:cubicBezTo>
                    <a:pt x="6226" y="9093"/>
                    <a:pt x="6228" y="9089"/>
                    <a:pt x="6230" y="9085"/>
                  </a:cubicBezTo>
                  <a:close/>
                  <a:moveTo>
                    <a:pt x="6224" y="9097"/>
                  </a:moveTo>
                  <a:lnTo>
                    <a:pt x="6224" y="9097"/>
                  </a:lnTo>
                  <a:cubicBezTo>
                    <a:pt x="6223" y="9101"/>
                    <a:pt x="6221" y="9104"/>
                    <a:pt x="6220" y="9107"/>
                  </a:cubicBezTo>
                  <a:cubicBezTo>
                    <a:pt x="6222" y="9103"/>
                    <a:pt x="6223" y="9100"/>
                    <a:pt x="6224" y="9097"/>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574;p19">
              <a:extLst>
                <a:ext uri="{FF2B5EF4-FFF2-40B4-BE49-F238E27FC236}">
                  <a16:creationId xmlns:a16="http://schemas.microsoft.com/office/drawing/2014/main" id="{E5387C93-FFAF-BD76-A1C7-F2A4A665EE5A}"/>
                </a:ext>
              </a:extLst>
            </p:cNvPr>
            <p:cNvSpPr/>
            <p:nvPr/>
          </p:nvSpPr>
          <p:spPr>
            <a:xfrm>
              <a:off x="8102081" y="2296286"/>
              <a:ext cx="500746" cy="184123"/>
            </a:xfrm>
            <a:custGeom>
              <a:avLst/>
              <a:gdLst/>
              <a:ahLst/>
              <a:cxnLst/>
              <a:rect l="l" t="t" r="r" b="b"/>
              <a:pathLst>
                <a:path w="4588" h="1687" extrusionOk="0">
                  <a:moveTo>
                    <a:pt x="2815" y="0"/>
                  </a:moveTo>
                  <a:cubicBezTo>
                    <a:pt x="2799" y="0"/>
                    <a:pt x="2782" y="6"/>
                    <a:pt x="2765" y="21"/>
                  </a:cubicBezTo>
                  <a:cubicBezTo>
                    <a:pt x="2706" y="74"/>
                    <a:pt x="2666" y="74"/>
                    <a:pt x="2627" y="139"/>
                  </a:cubicBezTo>
                  <a:cubicBezTo>
                    <a:pt x="2587" y="199"/>
                    <a:pt x="2548" y="245"/>
                    <a:pt x="2488" y="284"/>
                  </a:cubicBezTo>
                  <a:cubicBezTo>
                    <a:pt x="2438" y="322"/>
                    <a:pt x="2252" y="436"/>
                    <a:pt x="2194" y="436"/>
                  </a:cubicBezTo>
                  <a:cubicBezTo>
                    <a:pt x="2191" y="436"/>
                    <a:pt x="2188" y="436"/>
                    <a:pt x="2186" y="435"/>
                  </a:cubicBezTo>
                  <a:cubicBezTo>
                    <a:pt x="2133" y="422"/>
                    <a:pt x="2087" y="376"/>
                    <a:pt x="2074" y="357"/>
                  </a:cubicBezTo>
                  <a:cubicBezTo>
                    <a:pt x="2068" y="340"/>
                    <a:pt x="2053" y="285"/>
                    <a:pt x="2016" y="285"/>
                  </a:cubicBezTo>
                  <a:cubicBezTo>
                    <a:pt x="2010" y="285"/>
                    <a:pt x="2003" y="287"/>
                    <a:pt x="1995" y="291"/>
                  </a:cubicBezTo>
                  <a:cubicBezTo>
                    <a:pt x="1949" y="317"/>
                    <a:pt x="1903" y="337"/>
                    <a:pt x="1896" y="337"/>
                  </a:cubicBezTo>
                  <a:cubicBezTo>
                    <a:pt x="1883" y="337"/>
                    <a:pt x="1791" y="304"/>
                    <a:pt x="1791" y="271"/>
                  </a:cubicBezTo>
                  <a:cubicBezTo>
                    <a:pt x="1791" y="271"/>
                    <a:pt x="1784" y="264"/>
                    <a:pt x="1778" y="258"/>
                  </a:cubicBezTo>
                  <a:cubicBezTo>
                    <a:pt x="1745" y="297"/>
                    <a:pt x="1705" y="317"/>
                    <a:pt x="1672" y="376"/>
                  </a:cubicBezTo>
                  <a:cubicBezTo>
                    <a:pt x="1639" y="421"/>
                    <a:pt x="1634" y="452"/>
                    <a:pt x="1605" y="452"/>
                  </a:cubicBezTo>
                  <a:cubicBezTo>
                    <a:pt x="1599" y="452"/>
                    <a:pt x="1594" y="451"/>
                    <a:pt x="1587" y="449"/>
                  </a:cubicBezTo>
                  <a:cubicBezTo>
                    <a:pt x="1541" y="429"/>
                    <a:pt x="1481" y="422"/>
                    <a:pt x="1422" y="337"/>
                  </a:cubicBezTo>
                  <a:cubicBezTo>
                    <a:pt x="1363" y="245"/>
                    <a:pt x="1350" y="231"/>
                    <a:pt x="1317" y="192"/>
                  </a:cubicBezTo>
                  <a:cubicBezTo>
                    <a:pt x="1291" y="152"/>
                    <a:pt x="1172" y="93"/>
                    <a:pt x="1172" y="93"/>
                  </a:cubicBezTo>
                  <a:cubicBezTo>
                    <a:pt x="1172" y="93"/>
                    <a:pt x="1088" y="76"/>
                    <a:pt x="1031" y="76"/>
                  </a:cubicBezTo>
                  <a:cubicBezTo>
                    <a:pt x="1008" y="76"/>
                    <a:pt x="989" y="79"/>
                    <a:pt x="981" y="87"/>
                  </a:cubicBezTo>
                  <a:cubicBezTo>
                    <a:pt x="948" y="113"/>
                    <a:pt x="876" y="133"/>
                    <a:pt x="843" y="139"/>
                  </a:cubicBezTo>
                  <a:cubicBezTo>
                    <a:pt x="838" y="140"/>
                    <a:pt x="833" y="141"/>
                    <a:pt x="827" y="141"/>
                  </a:cubicBezTo>
                  <a:cubicBezTo>
                    <a:pt x="788" y="141"/>
                    <a:pt x="723" y="125"/>
                    <a:pt x="672" y="120"/>
                  </a:cubicBezTo>
                  <a:cubicBezTo>
                    <a:pt x="646" y="120"/>
                    <a:pt x="553" y="93"/>
                    <a:pt x="455" y="67"/>
                  </a:cubicBezTo>
                  <a:cubicBezTo>
                    <a:pt x="442" y="80"/>
                    <a:pt x="428" y="100"/>
                    <a:pt x="415" y="120"/>
                  </a:cubicBezTo>
                  <a:cubicBezTo>
                    <a:pt x="389" y="172"/>
                    <a:pt x="369" y="238"/>
                    <a:pt x="369" y="264"/>
                  </a:cubicBezTo>
                  <a:cubicBezTo>
                    <a:pt x="369" y="291"/>
                    <a:pt x="395" y="324"/>
                    <a:pt x="428" y="376"/>
                  </a:cubicBezTo>
                  <a:cubicBezTo>
                    <a:pt x="461" y="429"/>
                    <a:pt x="461" y="587"/>
                    <a:pt x="461" y="587"/>
                  </a:cubicBezTo>
                  <a:cubicBezTo>
                    <a:pt x="461" y="587"/>
                    <a:pt x="461" y="593"/>
                    <a:pt x="455" y="607"/>
                  </a:cubicBezTo>
                  <a:cubicBezTo>
                    <a:pt x="442" y="640"/>
                    <a:pt x="409" y="718"/>
                    <a:pt x="376" y="758"/>
                  </a:cubicBezTo>
                  <a:cubicBezTo>
                    <a:pt x="336" y="811"/>
                    <a:pt x="270" y="857"/>
                    <a:pt x="152" y="942"/>
                  </a:cubicBezTo>
                  <a:cubicBezTo>
                    <a:pt x="27" y="1028"/>
                    <a:pt x="14" y="1054"/>
                    <a:pt x="14" y="1054"/>
                  </a:cubicBezTo>
                  <a:lnTo>
                    <a:pt x="1" y="1067"/>
                  </a:lnTo>
                  <a:cubicBezTo>
                    <a:pt x="7" y="1087"/>
                    <a:pt x="27" y="1100"/>
                    <a:pt x="40" y="1120"/>
                  </a:cubicBezTo>
                  <a:cubicBezTo>
                    <a:pt x="119" y="1186"/>
                    <a:pt x="152" y="1166"/>
                    <a:pt x="211" y="1225"/>
                  </a:cubicBezTo>
                  <a:cubicBezTo>
                    <a:pt x="264" y="1278"/>
                    <a:pt x="349" y="1403"/>
                    <a:pt x="356" y="1423"/>
                  </a:cubicBezTo>
                  <a:cubicBezTo>
                    <a:pt x="363" y="1442"/>
                    <a:pt x="382" y="1456"/>
                    <a:pt x="356" y="1482"/>
                  </a:cubicBezTo>
                  <a:cubicBezTo>
                    <a:pt x="330" y="1515"/>
                    <a:pt x="310" y="1554"/>
                    <a:pt x="310" y="1567"/>
                  </a:cubicBezTo>
                  <a:cubicBezTo>
                    <a:pt x="310" y="1587"/>
                    <a:pt x="372" y="1686"/>
                    <a:pt x="400" y="1686"/>
                  </a:cubicBezTo>
                  <a:cubicBezTo>
                    <a:pt x="400" y="1686"/>
                    <a:pt x="401" y="1686"/>
                    <a:pt x="402" y="1686"/>
                  </a:cubicBezTo>
                  <a:cubicBezTo>
                    <a:pt x="422" y="1673"/>
                    <a:pt x="580" y="1574"/>
                    <a:pt x="580" y="1574"/>
                  </a:cubicBezTo>
                  <a:cubicBezTo>
                    <a:pt x="580" y="1574"/>
                    <a:pt x="619" y="1561"/>
                    <a:pt x="639" y="1535"/>
                  </a:cubicBezTo>
                  <a:cubicBezTo>
                    <a:pt x="659" y="1515"/>
                    <a:pt x="692" y="1475"/>
                    <a:pt x="692" y="1423"/>
                  </a:cubicBezTo>
                  <a:cubicBezTo>
                    <a:pt x="692" y="1370"/>
                    <a:pt x="659" y="1350"/>
                    <a:pt x="692" y="1344"/>
                  </a:cubicBezTo>
                  <a:lnTo>
                    <a:pt x="784" y="1344"/>
                  </a:lnTo>
                  <a:cubicBezTo>
                    <a:pt x="810" y="1344"/>
                    <a:pt x="863" y="1324"/>
                    <a:pt x="882" y="1311"/>
                  </a:cubicBezTo>
                  <a:cubicBezTo>
                    <a:pt x="896" y="1298"/>
                    <a:pt x="915" y="1311"/>
                    <a:pt x="948" y="1258"/>
                  </a:cubicBezTo>
                  <a:cubicBezTo>
                    <a:pt x="981" y="1212"/>
                    <a:pt x="1040" y="1153"/>
                    <a:pt x="1080" y="1107"/>
                  </a:cubicBezTo>
                  <a:cubicBezTo>
                    <a:pt x="1119" y="1067"/>
                    <a:pt x="1179" y="1015"/>
                    <a:pt x="1212" y="1001"/>
                  </a:cubicBezTo>
                  <a:cubicBezTo>
                    <a:pt x="1240" y="992"/>
                    <a:pt x="1266" y="947"/>
                    <a:pt x="1296" y="947"/>
                  </a:cubicBezTo>
                  <a:cubicBezTo>
                    <a:pt x="1306" y="947"/>
                    <a:pt x="1318" y="953"/>
                    <a:pt x="1330" y="969"/>
                  </a:cubicBezTo>
                  <a:cubicBezTo>
                    <a:pt x="1369" y="1034"/>
                    <a:pt x="1389" y="1087"/>
                    <a:pt x="1416" y="1107"/>
                  </a:cubicBezTo>
                  <a:cubicBezTo>
                    <a:pt x="1448" y="1120"/>
                    <a:pt x="1422" y="1120"/>
                    <a:pt x="1514" y="1133"/>
                  </a:cubicBezTo>
                  <a:cubicBezTo>
                    <a:pt x="1606" y="1146"/>
                    <a:pt x="1666" y="1140"/>
                    <a:pt x="1679" y="1146"/>
                  </a:cubicBezTo>
                  <a:cubicBezTo>
                    <a:pt x="1692" y="1153"/>
                    <a:pt x="1731" y="1212"/>
                    <a:pt x="1764" y="1232"/>
                  </a:cubicBezTo>
                  <a:cubicBezTo>
                    <a:pt x="1804" y="1252"/>
                    <a:pt x="1850" y="1265"/>
                    <a:pt x="1870" y="1265"/>
                  </a:cubicBezTo>
                  <a:cubicBezTo>
                    <a:pt x="1896" y="1265"/>
                    <a:pt x="1982" y="1265"/>
                    <a:pt x="2028" y="1311"/>
                  </a:cubicBezTo>
                  <a:cubicBezTo>
                    <a:pt x="2074" y="1350"/>
                    <a:pt x="2093" y="1442"/>
                    <a:pt x="2093" y="1462"/>
                  </a:cubicBezTo>
                  <a:cubicBezTo>
                    <a:pt x="2093" y="1475"/>
                    <a:pt x="2100" y="1489"/>
                    <a:pt x="2113" y="1521"/>
                  </a:cubicBezTo>
                  <a:cubicBezTo>
                    <a:pt x="2113" y="1521"/>
                    <a:pt x="2199" y="1482"/>
                    <a:pt x="2218" y="1442"/>
                  </a:cubicBezTo>
                  <a:cubicBezTo>
                    <a:pt x="2232" y="1410"/>
                    <a:pt x="2251" y="1396"/>
                    <a:pt x="2258" y="1390"/>
                  </a:cubicBezTo>
                  <a:cubicBezTo>
                    <a:pt x="2265" y="1390"/>
                    <a:pt x="2324" y="1377"/>
                    <a:pt x="2337" y="1363"/>
                  </a:cubicBezTo>
                  <a:cubicBezTo>
                    <a:pt x="2344" y="1357"/>
                    <a:pt x="2363" y="1337"/>
                    <a:pt x="2376" y="1324"/>
                  </a:cubicBezTo>
                  <a:lnTo>
                    <a:pt x="2376" y="1317"/>
                  </a:lnTo>
                  <a:cubicBezTo>
                    <a:pt x="2376" y="1311"/>
                    <a:pt x="2383" y="1311"/>
                    <a:pt x="2383" y="1304"/>
                  </a:cubicBezTo>
                  <a:cubicBezTo>
                    <a:pt x="2390" y="1298"/>
                    <a:pt x="2390" y="1291"/>
                    <a:pt x="2396" y="1284"/>
                  </a:cubicBezTo>
                  <a:cubicBezTo>
                    <a:pt x="2409" y="1259"/>
                    <a:pt x="2457" y="1198"/>
                    <a:pt x="2473" y="1198"/>
                  </a:cubicBezTo>
                  <a:cubicBezTo>
                    <a:pt x="2474" y="1198"/>
                    <a:pt x="2475" y="1199"/>
                    <a:pt x="2475" y="1199"/>
                  </a:cubicBezTo>
                  <a:cubicBezTo>
                    <a:pt x="2482" y="1199"/>
                    <a:pt x="2574" y="1278"/>
                    <a:pt x="2580" y="1284"/>
                  </a:cubicBezTo>
                  <a:cubicBezTo>
                    <a:pt x="2587" y="1291"/>
                    <a:pt x="2611" y="1357"/>
                    <a:pt x="2631" y="1357"/>
                  </a:cubicBezTo>
                  <a:cubicBezTo>
                    <a:pt x="2631" y="1357"/>
                    <a:pt x="2632" y="1357"/>
                    <a:pt x="2633" y="1357"/>
                  </a:cubicBezTo>
                  <a:cubicBezTo>
                    <a:pt x="2637" y="1355"/>
                    <a:pt x="2647" y="1354"/>
                    <a:pt x="2660" y="1354"/>
                  </a:cubicBezTo>
                  <a:cubicBezTo>
                    <a:pt x="2696" y="1354"/>
                    <a:pt x="2755" y="1360"/>
                    <a:pt x="2765" y="1370"/>
                  </a:cubicBezTo>
                  <a:cubicBezTo>
                    <a:pt x="2771" y="1390"/>
                    <a:pt x="2844" y="1429"/>
                    <a:pt x="2857" y="1449"/>
                  </a:cubicBezTo>
                  <a:cubicBezTo>
                    <a:pt x="2870" y="1475"/>
                    <a:pt x="2916" y="1515"/>
                    <a:pt x="2936" y="1521"/>
                  </a:cubicBezTo>
                  <a:cubicBezTo>
                    <a:pt x="2952" y="1527"/>
                    <a:pt x="2955" y="1536"/>
                    <a:pt x="2980" y="1536"/>
                  </a:cubicBezTo>
                  <a:cubicBezTo>
                    <a:pt x="2986" y="1536"/>
                    <a:pt x="2993" y="1536"/>
                    <a:pt x="3002" y="1535"/>
                  </a:cubicBezTo>
                  <a:cubicBezTo>
                    <a:pt x="3032" y="1535"/>
                    <a:pt x="3075" y="1543"/>
                    <a:pt x="3107" y="1543"/>
                  </a:cubicBezTo>
                  <a:cubicBezTo>
                    <a:pt x="3124" y="1543"/>
                    <a:pt x="3138" y="1541"/>
                    <a:pt x="3146" y="1535"/>
                  </a:cubicBezTo>
                  <a:cubicBezTo>
                    <a:pt x="3173" y="1521"/>
                    <a:pt x="3272" y="1475"/>
                    <a:pt x="3298" y="1475"/>
                  </a:cubicBezTo>
                  <a:cubicBezTo>
                    <a:pt x="3303" y="1474"/>
                    <a:pt x="3309" y="1474"/>
                    <a:pt x="3315" y="1474"/>
                  </a:cubicBezTo>
                  <a:cubicBezTo>
                    <a:pt x="3334" y="1474"/>
                    <a:pt x="3359" y="1478"/>
                    <a:pt x="3382" y="1478"/>
                  </a:cubicBezTo>
                  <a:cubicBezTo>
                    <a:pt x="3399" y="1478"/>
                    <a:pt x="3415" y="1476"/>
                    <a:pt x="3429" y="1469"/>
                  </a:cubicBezTo>
                  <a:cubicBezTo>
                    <a:pt x="3476" y="1442"/>
                    <a:pt x="3515" y="1436"/>
                    <a:pt x="3541" y="1403"/>
                  </a:cubicBezTo>
                  <a:cubicBezTo>
                    <a:pt x="3568" y="1363"/>
                    <a:pt x="3614" y="1324"/>
                    <a:pt x="3640" y="1291"/>
                  </a:cubicBezTo>
                  <a:cubicBezTo>
                    <a:pt x="3673" y="1265"/>
                    <a:pt x="3686" y="1232"/>
                    <a:pt x="3732" y="1225"/>
                  </a:cubicBezTo>
                  <a:cubicBezTo>
                    <a:pt x="3778" y="1219"/>
                    <a:pt x="3838" y="1219"/>
                    <a:pt x="3844" y="1219"/>
                  </a:cubicBezTo>
                  <a:cubicBezTo>
                    <a:pt x="3857" y="1219"/>
                    <a:pt x="3969" y="1179"/>
                    <a:pt x="3969" y="1179"/>
                  </a:cubicBezTo>
                  <a:cubicBezTo>
                    <a:pt x="3969" y="1179"/>
                    <a:pt x="4035" y="1133"/>
                    <a:pt x="4068" y="1133"/>
                  </a:cubicBezTo>
                  <a:cubicBezTo>
                    <a:pt x="4101" y="1133"/>
                    <a:pt x="4186" y="1159"/>
                    <a:pt x="4193" y="1173"/>
                  </a:cubicBezTo>
                  <a:cubicBezTo>
                    <a:pt x="4206" y="1179"/>
                    <a:pt x="4311" y="1219"/>
                    <a:pt x="4311" y="1219"/>
                  </a:cubicBezTo>
                  <a:lnTo>
                    <a:pt x="4364" y="1284"/>
                  </a:lnTo>
                  <a:cubicBezTo>
                    <a:pt x="4417" y="1199"/>
                    <a:pt x="4456" y="1133"/>
                    <a:pt x="4463" y="1113"/>
                  </a:cubicBezTo>
                  <a:cubicBezTo>
                    <a:pt x="4489" y="1061"/>
                    <a:pt x="4588" y="442"/>
                    <a:pt x="4588" y="251"/>
                  </a:cubicBezTo>
                  <a:cubicBezTo>
                    <a:pt x="4542" y="231"/>
                    <a:pt x="4482" y="205"/>
                    <a:pt x="4476" y="205"/>
                  </a:cubicBezTo>
                  <a:cubicBezTo>
                    <a:pt x="4469" y="205"/>
                    <a:pt x="4305" y="120"/>
                    <a:pt x="4305" y="120"/>
                  </a:cubicBezTo>
                  <a:cubicBezTo>
                    <a:pt x="4305" y="120"/>
                    <a:pt x="4287" y="108"/>
                    <a:pt x="4260" y="108"/>
                  </a:cubicBezTo>
                  <a:cubicBezTo>
                    <a:pt x="4246" y="108"/>
                    <a:pt x="4230" y="111"/>
                    <a:pt x="4213" y="120"/>
                  </a:cubicBezTo>
                  <a:cubicBezTo>
                    <a:pt x="4160" y="146"/>
                    <a:pt x="4088" y="179"/>
                    <a:pt x="4081" y="199"/>
                  </a:cubicBezTo>
                  <a:cubicBezTo>
                    <a:pt x="4074" y="212"/>
                    <a:pt x="4088" y="231"/>
                    <a:pt x="4061" y="284"/>
                  </a:cubicBezTo>
                  <a:cubicBezTo>
                    <a:pt x="4028" y="337"/>
                    <a:pt x="3963" y="343"/>
                    <a:pt x="3949" y="343"/>
                  </a:cubicBezTo>
                  <a:cubicBezTo>
                    <a:pt x="3943" y="343"/>
                    <a:pt x="3831" y="363"/>
                    <a:pt x="3805" y="376"/>
                  </a:cubicBezTo>
                  <a:cubicBezTo>
                    <a:pt x="3772" y="396"/>
                    <a:pt x="3739" y="396"/>
                    <a:pt x="3699" y="396"/>
                  </a:cubicBezTo>
                  <a:cubicBezTo>
                    <a:pt x="3677" y="396"/>
                    <a:pt x="3641" y="402"/>
                    <a:pt x="3597" y="402"/>
                  </a:cubicBezTo>
                  <a:cubicBezTo>
                    <a:pt x="3576" y="402"/>
                    <a:pt x="3552" y="400"/>
                    <a:pt x="3528" y="396"/>
                  </a:cubicBezTo>
                  <a:cubicBezTo>
                    <a:pt x="3495" y="389"/>
                    <a:pt x="3474" y="384"/>
                    <a:pt x="3457" y="384"/>
                  </a:cubicBezTo>
                  <a:cubicBezTo>
                    <a:pt x="3439" y="384"/>
                    <a:pt x="3426" y="389"/>
                    <a:pt x="3410" y="403"/>
                  </a:cubicBezTo>
                  <a:cubicBezTo>
                    <a:pt x="3377" y="435"/>
                    <a:pt x="3357" y="442"/>
                    <a:pt x="3331" y="482"/>
                  </a:cubicBezTo>
                  <a:cubicBezTo>
                    <a:pt x="3304" y="514"/>
                    <a:pt x="3278" y="561"/>
                    <a:pt x="3278" y="607"/>
                  </a:cubicBezTo>
                  <a:cubicBezTo>
                    <a:pt x="3278" y="653"/>
                    <a:pt x="3212" y="705"/>
                    <a:pt x="3193" y="705"/>
                  </a:cubicBezTo>
                  <a:cubicBezTo>
                    <a:pt x="3179" y="705"/>
                    <a:pt x="3152" y="697"/>
                    <a:pt x="3127" y="697"/>
                  </a:cubicBezTo>
                  <a:cubicBezTo>
                    <a:pt x="3114" y="697"/>
                    <a:pt x="3103" y="699"/>
                    <a:pt x="3094" y="705"/>
                  </a:cubicBezTo>
                  <a:cubicBezTo>
                    <a:pt x="3067" y="725"/>
                    <a:pt x="3048" y="758"/>
                    <a:pt x="3008" y="758"/>
                  </a:cubicBezTo>
                  <a:cubicBezTo>
                    <a:pt x="2969" y="758"/>
                    <a:pt x="2916" y="732"/>
                    <a:pt x="2903" y="718"/>
                  </a:cubicBezTo>
                  <a:cubicBezTo>
                    <a:pt x="2896" y="699"/>
                    <a:pt x="2896" y="593"/>
                    <a:pt x="2877" y="574"/>
                  </a:cubicBezTo>
                  <a:cubicBezTo>
                    <a:pt x="2850" y="554"/>
                    <a:pt x="2811" y="514"/>
                    <a:pt x="2804" y="508"/>
                  </a:cubicBezTo>
                  <a:cubicBezTo>
                    <a:pt x="2804" y="495"/>
                    <a:pt x="2817" y="442"/>
                    <a:pt x="2844" y="422"/>
                  </a:cubicBezTo>
                  <a:cubicBezTo>
                    <a:pt x="2877" y="396"/>
                    <a:pt x="2910" y="383"/>
                    <a:pt x="2910" y="357"/>
                  </a:cubicBezTo>
                  <a:cubicBezTo>
                    <a:pt x="2910" y="337"/>
                    <a:pt x="2890" y="310"/>
                    <a:pt x="2910" y="284"/>
                  </a:cubicBezTo>
                  <a:cubicBezTo>
                    <a:pt x="2929" y="258"/>
                    <a:pt x="2982" y="231"/>
                    <a:pt x="2995" y="231"/>
                  </a:cubicBezTo>
                  <a:cubicBezTo>
                    <a:pt x="3008" y="225"/>
                    <a:pt x="3028" y="199"/>
                    <a:pt x="3028" y="172"/>
                  </a:cubicBezTo>
                  <a:cubicBezTo>
                    <a:pt x="3028" y="139"/>
                    <a:pt x="2982" y="41"/>
                    <a:pt x="2936" y="34"/>
                  </a:cubicBezTo>
                  <a:cubicBezTo>
                    <a:pt x="2898" y="34"/>
                    <a:pt x="2857" y="0"/>
                    <a:pt x="2815"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575;p19">
              <a:extLst>
                <a:ext uri="{FF2B5EF4-FFF2-40B4-BE49-F238E27FC236}">
                  <a16:creationId xmlns:a16="http://schemas.microsoft.com/office/drawing/2014/main" id="{03E80B92-A8CA-334A-AB84-C77D85CB3ED0}"/>
                </a:ext>
              </a:extLst>
            </p:cNvPr>
            <p:cNvSpPr/>
            <p:nvPr/>
          </p:nvSpPr>
          <p:spPr>
            <a:xfrm>
              <a:off x="8093459" y="1939609"/>
              <a:ext cx="322625" cy="406010"/>
            </a:xfrm>
            <a:custGeom>
              <a:avLst/>
              <a:gdLst/>
              <a:ahLst/>
              <a:cxnLst/>
              <a:rect l="l" t="t" r="r" b="b"/>
              <a:pathLst>
                <a:path w="2956" h="3720" extrusionOk="0">
                  <a:moveTo>
                    <a:pt x="662" y="0"/>
                  </a:moveTo>
                  <a:cubicBezTo>
                    <a:pt x="617" y="0"/>
                    <a:pt x="575" y="2"/>
                    <a:pt x="540" y="5"/>
                  </a:cubicBezTo>
                  <a:cubicBezTo>
                    <a:pt x="527" y="5"/>
                    <a:pt x="507" y="5"/>
                    <a:pt x="494" y="11"/>
                  </a:cubicBezTo>
                  <a:lnTo>
                    <a:pt x="468" y="11"/>
                  </a:lnTo>
                  <a:cubicBezTo>
                    <a:pt x="448" y="18"/>
                    <a:pt x="428" y="18"/>
                    <a:pt x="409" y="25"/>
                  </a:cubicBezTo>
                  <a:cubicBezTo>
                    <a:pt x="389" y="25"/>
                    <a:pt x="363" y="31"/>
                    <a:pt x="343" y="31"/>
                  </a:cubicBezTo>
                  <a:cubicBezTo>
                    <a:pt x="330" y="38"/>
                    <a:pt x="316" y="38"/>
                    <a:pt x="303" y="38"/>
                  </a:cubicBezTo>
                  <a:cubicBezTo>
                    <a:pt x="277" y="44"/>
                    <a:pt x="251" y="51"/>
                    <a:pt x="224" y="51"/>
                  </a:cubicBezTo>
                  <a:cubicBezTo>
                    <a:pt x="211" y="57"/>
                    <a:pt x="198" y="57"/>
                    <a:pt x="178" y="64"/>
                  </a:cubicBezTo>
                  <a:cubicBezTo>
                    <a:pt x="145" y="64"/>
                    <a:pt x="119" y="71"/>
                    <a:pt x="86" y="77"/>
                  </a:cubicBezTo>
                  <a:lnTo>
                    <a:pt x="60" y="77"/>
                  </a:lnTo>
                  <a:cubicBezTo>
                    <a:pt x="53" y="117"/>
                    <a:pt x="47" y="150"/>
                    <a:pt x="40" y="176"/>
                  </a:cubicBezTo>
                  <a:cubicBezTo>
                    <a:pt x="27" y="222"/>
                    <a:pt x="1" y="452"/>
                    <a:pt x="1" y="544"/>
                  </a:cubicBezTo>
                  <a:cubicBezTo>
                    <a:pt x="1" y="630"/>
                    <a:pt x="33" y="709"/>
                    <a:pt x="60" y="762"/>
                  </a:cubicBezTo>
                  <a:cubicBezTo>
                    <a:pt x="86" y="814"/>
                    <a:pt x="145" y="893"/>
                    <a:pt x="185" y="972"/>
                  </a:cubicBezTo>
                  <a:cubicBezTo>
                    <a:pt x="224" y="1045"/>
                    <a:pt x="152" y="1143"/>
                    <a:pt x="119" y="1216"/>
                  </a:cubicBezTo>
                  <a:cubicBezTo>
                    <a:pt x="86" y="1282"/>
                    <a:pt x="73" y="1433"/>
                    <a:pt x="73" y="1453"/>
                  </a:cubicBezTo>
                  <a:cubicBezTo>
                    <a:pt x="80" y="1472"/>
                    <a:pt x="86" y="1591"/>
                    <a:pt x="126" y="1637"/>
                  </a:cubicBezTo>
                  <a:cubicBezTo>
                    <a:pt x="172" y="1683"/>
                    <a:pt x="277" y="1782"/>
                    <a:pt x="310" y="1834"/>
                  </a:cubicBezTo>
                  <a:cubicBezTo>
                    <a:pt x="336" y="1887"/>
                    <a:pt x="303" y="1992"/>
                    <a:pt x="290" y="2071"/>
                  </a:cubicBezTo>
                  <a:cubicBezTo>
                    <a:pt x="277" y="2144"/>
                    <a:pt x="290" y="2249"/>
                    <a:pt x="316" y="2302"/>
                  </a:cubicBezTo>
                  <a:cubicBezTo>
                    <a:pt x="343" y="2348"/>
                    <a:pt x="369" y="2381"/>
                    <a:pt x="369" y="2453"/>
                  </a:cubicBezTo>
                  <a:cubicBezTo>
                    <a:pt x="369" y="2525"/>
                    <a:pt x="395" y="2644"/>
                    <a:pt x="448" y="2776"/>
                  </a:cubicBezTo>
                  <a:cubicBezTo>
                    <a:pt x="494" y="2907"/>
                    <a:pt x="586" y="2848"/>
                    <a:pt x="639" y="2907"/>
                  </a:cubicBezTo>
                  <a:cubicBezTo>
                    <a:pt x="692" y="2973"/>
                    <a:pt x="606" y="3203"/>
                    <a:pt x="599" y="3230"/>
                  </a:cubicBezTo>
                  <a:cubicBezTo>
                    <a:pt x="586" y="3249"/>
                    <a:pt x="560" y="3289"/>
                    <a:pt x="534" y="3328"/>
                  </a:cubicBezTo>
                  <a:cubicBezTo>
                    <a:pt x="626" y="3361"/>
                    <a:pt x="725" y="3388"/>
                    <a:pt x="751" y="3388"/>
                  </a:cubicBezTo>
                  <a:cubicBezTo>
                    <a:pt x="802" y="3393"/>
                    <a:pt x="867" y="3409"/>
                    <a:pt x="906" y="3409"/>
                  </a:cubicBezTo>
                  <a:cubicBezTo>
                    <a:pt x="912" y="3409"/>
                    <a:pt x="917" y="3408"/>
                    <a:pt x="922" y="3407"/>
                  </a:cubicBezTo>
                  <a:cubicBezTo>
                    <a:pt x="948" y="3401"/>
                    <a:pt x="1027" y="3381"/>
                    <a:pt x="1060" y="3355"/>
                  </a:cubicBezTo>
                  <a:cubicBezTo>
                    <a:pt x="1068" y="3347"/>
                    <a:pt x="1087" y="3344"/>
                    <a:pt x="1110" y="3344"/>
                  </a:cubicBezTo>
                  <a:cubicBezTo>
                    <a:pt x="1167" y="3344"/>
                    <a:pt x="1251" y="3361"/>
                    <a:pt x="1251" y="3361"/>
                  </a:cubicBezTo>
                  <a:cubicBezTo>
                    <a:pt x="1251" y="3361"/>
                    <a:pt x="1363" y="3420"/>
                    <a:pt x="1396" y="3460"/>
                  </a:cubicBezTo>
                  <a:cubicBezTo>
                    <a:pt x="1429" y="3499"/>
                    <a:pt x="1442" y="3513"/>
                    <a:pt x="1501" y="3605"/>
                  </a:cubicBezTo>
                  <a:cubicBezTo>
                    <a:pt x="1560" y="3690"/>
                    <a:pt x="1620" y="3697"/>
                    <a:pt x="1666" y="3717"/>
                  </a:cubicBezTo>
                  <a:cubicBezTo>
                    <a:pt x="1673" y="3719"/>
                    <a:pt x="1678" y="3720"/>
                    <a:pt x="1684" y="3720"/>
                  </a:cubicBezTo>
                  <a:cubicBezTo>
                    <a:pt x="1713" y="3720"/>
                    <a:pt x="1718" y="3689"/>
                    <a:pt x="1751" y="3644"/>
                  </a:cubicBezTo>
                  <a:cubicBezTo>
                    <a:pt x="1784" y="3592"/>
                    <a:pt x="1824" y="3565"/>
                    <a:pt x="1857" y="3526"/>
                  </a:cubicBezTo>
                  <a:cubicBezTo>
                    <a:pt x="1857" y="3519"/>
                    <a:pt x="1863" y="3519"/>
                    <a:pt x="1863" y="3513"/>
                  </a:cubicBezTo>
                  <a:cubicBezTo>
                    <a:pt x="1896" y="3467"/>
                    <a:pt x="1936" y="3420"/>
                    <a:pt x="1955" y="3361"/>
                  </a:cubicBezTo>
                  <a:cubicBezTo>
                    <a:pt x="1982" y="3309"/>
                    <a:pt x="1909" y="3190"/>
                    <a:pt x="1876" y="3138"/>
                  </a:cubicBezTo>
                  <a:cubicBezTo>
                    <a:pt x="1850" y="3078"/>
                    <a:pt x="1824" y="3065"/>
                    <a:pt x="1830" y="3032"/>
                  </a:cubicBezTo>
                  <a:cubicBezTo>
                    <a:pt x="1837" y="3006"/>
                    <a:pt x="1876" y="3006"/>
                    <a:pt x="1916" y="2966"/>
                  </a:cubicBezTo>
                  <a:cubicBezTo>
                    <a:pt x="1949" y="2920"/>
                    <a:pt x="1896" y="2914"/>
                    <a:pt x="1896" y="2868"/>
                  </a:cubicBezTo>
                  <a:cubicBezTo>
                    <a:pt x="1889" y="2822"/>
                    <a:pt x="1922" y="2776"/>
                    <a:pt x="1942" y="2729"/>
                  </a:cubicBezTo>
                  <a:cubicBezTo>
                    <a:pt x="1955" y="2683"/>
                    <a:pt x="1949" y="2637"/>
                    <a:pt x="1942" y="2598"/>
                  </a:cubicBezTo>
                  <a:cubicBezTo>
                    <a:pt x="1942" y="2598"/>
                    <a:pt x="1942" y="2591"/>
                    <a:pt x="1942" y="2591"/>
                  </a:cubicBezTo>
                  <a:cubicBezTo>
                    <a:pt x="1936" y="2552"/>
                    <a:pt x="1968" y="2493"/>
                    <a:pt x="2074" y="2420"/>
                  </a:cubicBezTo>
                  <a:cubicBezTo>
                    <a:pt x="2186" y="2348"/>
                    <a:pt x="2172" y="2354"/>
                    <a:pt x="2238" y="2308"/>
                  </a:cubicBezTo>
                  <a:cubicBezTo>
                    <a:pt x="2304" y="2269"/>
                    <a:pt x="2297" y="2229"/>
                    <a:pt x="2337" y="2170"/>
                  </a:cubicBezTo>
                  <a:cubicBezTo>
                    <a:pt x="2376" y="2111"/>
                    <a:pt x="2396" y="2045"/>
                    <a:pt x="2455" y="1940"/>
                  </a:cubicBezTo>
                  <a:cubicBezTo>
                    <a:pt x="2521" y="1834"/>
                    <a:pt x="2554" y="1808"/>
                    <a:pt x="2567" y="1755"/>
                  </a:cubicBezTo>
                  <a:cubicBezTo>
                    <a:pt x="2580" y="1696"/>
                    <a:pt x="2613" y="1611"/>
                    <a:pt x="2640" y="1565"/>
                  </a:cubicBezTo>
                  <a:cubicBezTo>
                    <a:pt x="2654" y="1540"/>
                    <a:pt x="2666" y="1534"/>
                    <a:pt x="2685" y="1534"/>
                  </a:cubicBezTo>
                  <a:cubicBezTo>
                    <a:pt x="2701" y="1534"/>
                    <a:pt x="2721" y="1538"/>
                    <a:pt x="2752" y="1538"/>
                  </a:cubicBezTo>
                  <a:cubicBezTo>
                    <a:pt x="2817" y="1532"/>
                    <a:pt x="2956" y="1505"/>
                    <a:pt x="2956" y="1505"/>
                  </a:cubicBezTo>
                  <a:cubicBezTo>
                    <a:pt x="2910" y="1472"/>
                    <a:pt x="2857" y="1433"/>
                    <a:pt x="2831" y="1400"/>
                  </a:cubicBezTo>
                  <a:cubicBezTo>
                    <a:pt x="2817" y="1380"/>
                    <a:pt x="2785" y="1354"/>
                    <a:pt x="2758" y="1328"/>
                  </a:cubicBezTo>
                  <a:cubicBezTo>
                    <a:pt x="2745" y="1314"/>
                    <a:pt x="2732" y="1301"/>
                    <a:pt x="2719" y="1295"/>
                  </a:cubicBezTo>
                  <a:cubicBezTo>
                    <a:pt x="2712" y="1288"/>
                    <a:pt x="2706" y="1282"/>
                    <a:pt x="2699" y="1275"/>
                  </a:cubicBezTo>
                  <a:cubicBezTo>
                    <a:pt x="2679" y="1255"/>
                    <a:pt x="2659" y="1235"/>
                    <a:pt x="2646" y="1222"/>
                  </a:cubicBezTo>
                  <a:cubicBezTo>
                    <a:pt x="2607" y="1176"/>
                    <a:pt x="2508" y="1104"/>
                    <a:pt x="2436" y="1071"/>
                  </a:cubicBezTo>
                  <a:cubicBezTo>
                    <a:pt x="2357" y="1038"/>
                    <a:pt x="2304" y="1012"/>
                    <a:pt x="2265" y="966"/>
                  </a:cubicBezTo>
                  <a:cubicBezTo>
                    <a:pt x="2219" y="913"/>
                    <a:pt x="2061" y="735"/>
                    <a:pt x="2061" y="735"/>
                  </a:cubicBezTo>
                  <a:cubicBezTo>
                    <a:pt x="2061" y="735"/>
                    <a:pt x="2001" y="656"/>
                    <a:pt x="1982" y="650"/>
                  </a:cubicBezTo>
                  <a:cubicBezTo>
                    <a:pt x="1962" y="643"/>
                    <a:pt x="1857" y="597"/>
                    <a:pt x="1830" y="577"/>
                  </a:cubicBezTo>
                  <a:cubicBezTo>
                    <a:pt x="1797" y="558"/>
                    <a:pt x="1593" y="393"/>
                    <a:pt x="1455" y="308"/>
                  </a:cubicBezTo>
                  <a:cubicBezTo>
                    <a:pt x="1310" y="215"/>
                    <a:pt x="1060" y="18"/>
                    <a:pt x="1008" y="18"/>
                  </a:cubicBezTo>
                  <a:cubicBezTo>
                    <a:pt x="968" y="13"/>
                    <a:pt x="802" y="0"/>
                    <a:pt x="662"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576;p19">
              <a:extLst>
                <a:ext uri="{FF2B5EF4-FFF2-40B4-BE49-F238E27FC236}">
                  <a16:creationId xmlns:a16="http://schemas.microsoft.com/office/drawing/2014/main" id="{849D8E5C-7055-6E5C-0119-1BE0F2C8B892}"/>
                </a:ext>
              </a:extLst>
            </p:cNvPr>
            <p:cNvSpPr/>
            <p:nvPr/>
          </p:nvSpPr>
          <p:spPr>
            <a:xfrm>
              <a:off x="5554273" y="2292794"/>
              <a:ext cx="559683" cy="315858"/>
            </a:xfrm>
            <a:custGeom>
              <a:avLst/>
              <a:gdLst/>
              <a:ahLst/>
              <a:cxnLst/>
              <a:rect l="l" t="t" r="r" b="b"/>
              <a:pathLst>
                <a:path w="5128" h="2894" extrusionOk="0">
                  <a:moveTo>
                    <a:pt x="99" y="0"/>
                  </a:moveTo>
                  <a:lnTo>
                    <a:pt x="99" y="0"/>
                  </a:lnTo>
                  <a:cubicBezTo>
                    <a:pt x="93" y="40"/>
                    <a:pt x="125" y="59"/>
                    <a:pt x="66" y="112"/>
                  </a:cubicBezTo>
                  <a:cubicBezTo>
                    <a:pt x="14" y="165"/>
                    <a:pt x="0" y="191"/>
                    <a:pt x="0" y="244"/>
                  </a:cubicBezTo>
                  <a:cubicBezTo>
                    <a:pt x="0" y="296"/>
                    <a:pt x="73" y="395"/>
                    <a:pt x="112" y="421"/>
                  </a:cubicBezTo>
                  <a:cubicBezTo>
                    <a:pt x="152" y="454"/>
                    <a:pt x="158" y="514"/>
                    <a:pt x="158" y="553"/>
                  </a:cubicBezTo>
                  <a:cubicBezTo>
                    <a:pt x="158" y="593"/>
                    <a:pt x="152" y="632"/>
                    <a:pt x="185" y="685"/>
                  </a:cubicBezTo>
                  <a:cubicBezTo>
                    <a:pt x="211" y="744"/>
                    <a:pt x="251" y="843"/>
                    <a:pt x="270" y="876"/>
                  </a:cubicBezTo>
                  <a:cubicBezTo>
                    <a:pt x="290" y="915"/>
                    <a:pt x="382" y="961"/>
                    <a:pt x="402" y="987"/>
                  </a:cubicBezTo>
                  <a:cubicBezTo>
                    <a:pt x="428" y="1020"/>
                    <a:pt x="547" y="1119"/>
                    <a:pt x="606" y="1211"/>
                  </a:cubicBezTo>
                  <a:cubicBezTo>
                    <a:pt x="665" y="1297"/>
                    <a:pt x="705" y="1336"/>
                    <a:pt x="659" y="1409"/>
                  </a:cubicBezTo>
                  <a:cubicBezTo>
                    <a:pt x="619" y="1474"/>
                    <a:pt x="501" y="1560"/>
                    <a:pt x="534" y="1599"/>
                  </a:cubicBezTo>
                  <a:cubicBezTo>
                    <a:pt x="566" y="1632"/>
                    <a:pt x="757" y="1626"/>
                    <a:pt x="856" y="1646"/>
                  </a:cubicBezTo>
                  <a:cubicBezTo>
                    <a:pt x="955" y="1665"/>
                    <a:pt x="1086" y="1639"/>
                    <a:pt x="1126" y="1718"/>
                  </a:cubicBezTo>
                  <a:cubicBezTo>
                    <a:pt x="1165" y="1790"/>
                    <a:pt x="1172" y="2027"/>
                    <a:pt x="1244" y="2060"/>
                  </a:cubicBezTo>
                  <a:cubicBezTo>
                    <a:pt x="1290" y="2088"/>
                    <a:pt x="1426" y="2099"/>
                    <a:pt x="1541" y="2099"/>
                  </a:cubicBezTo>
                  <a:cubicBezTo>
                    <a:pt x="1592" y="2099"/>
                    <a:pt x="1638" y="2097"/>
                    <a:pt x="1672" y="2093"/>
                  </a:cubicBezTo>
                  <a:cubicBezTo>
                    <a:pt x="1777" y="2080"/>
                    <a:pt x="1902" y="2034"/>
                    <a:pt x="1955" y="1968"/>
                  </a:cubicBezTo>
                  <a:cubicBezTo>
                    <a:pt x="2001" y="1902"/>
                    <a:pt x="2126" y="1810"/>
                    <a:pt x="2185" y="1764"/>
                  </a:cubicBezTo>
                  <a:cubicBezTo>
                    <a:pt x="2238" y="1718"/>
                    <a:pt x="2324" y="1639"/>
                    <a:pt x="2357" y="1639"/>
                  </a:cubicBezTo>
                  <a:cubicBezTo>
                    <a:pt x="2383" y="1639"/>
                    <a:pt x="2409" y="1678"/>
                    <a:pt x="2409" y="1718"/>
                  </a:cubicBezTo>
                  <a:cubicBezTo>
                    <a:pt x="2409" y="1764"/>
                    <a:pt x="2363" y="1784"/>
                    <a:pt x="2363" y="1856"/>
                  </a:cubicBezTo>
                  <a:cubicBezTo>
                    <a:pt x="2370" y="1929"/>
                    <a:pt x="2403" y="1961"/>
                    <a:pt x="2396" y="2021"/>
                  </a:cubicBezTo>
                  <a:cubicBezTo>
                    <a:pt x="2383" y="2087"/>
                    <a:pt x="2357" y="2159"/>
                    <a:pt x="2357" y="2291"/>
                  </a:cubicBezTo>
                  <a:cubicBezTo>
                    <a:pt x="2357" y="2429"/>
                    <a:pt x="2363" y="2685"/>
                    <a:pt x="2376" y="2731"/>
                  </a:cubicBezTo>
                  <a:cubicBezTo>
                    <a:pt x="2389" y="2784"/>
                    <a:pt x="2561" y="2797"/>
                    <a:pt x="2613" y="2797"/>
                  </a:cubicBezTo>
                  <a:cubicBezTo>
                    <a:pt x="2628" y="2797"/>
                    <a:pt x="2641" y="2798"/>
                    <a:pt x="2653" y="2798"/>
                  </a:cubicBezTo>
                  <a:cubicBezTo>
                    <a:pt x="2684" y="2798"/>
                    <a:pt x="2711" y="2792"/>
                    <a:pt x="2758" y="2745"/>
                  </a:cubicBezTo>
                  <a:cubicBezTo>
                    <a:pt x="2804" y="2689"/>
                    <a:pt x="2857" y="2676"/>
                    <a:pt x="2888" y="2676"/>
                  </a:cubicBezTo>
                  <a:cubicBezTo>
                    <a:pt x="2897" y="2676"/>
                    <a:pt x="2905" y="2677"/>
                    <a:pt x="2909" y="2679"/>
                  </a:cubicBezTo>
                  <a:cubicBezTo>
                    <a:pt x="2929" y="2685"/>
                    <a:pt x="3015" y="2718"/>
                    <a:pt x="3048" y="2738"/>
                  </a:cubicBezTo>
                  <a:cubicBezTo>
                    <a:pt x="3053" y="2742"/>
                    <a:pt x="3063" y="2743"/>
                    <a:pt x="3074" y="2743"/>
                  </a:cubicBezTo>
                  <a:cubicBezTo>
                    <a:pt x="3128" y="2743"/>
                    <a:pt x="3228" y="2712"/>
                    <a:pt x="3238" y="2712"/>
                  </a:cubicBezTo>
                  <a:cubicBezTo>
                    <a:pt x="3248" y="2712"/>
                    <a:pt x="3270" y="2710"/>
                    <a:pt x="3293" y="2710"/>
                  </a:cubicBezTo>
                  <a:cubicBezTo>
                    <a:pt x="3316" y="2710"/>
                    <a:pt x="3340" y="2712"/>
                    <a:pt x="3357" y="2718"/>
                  </a:cubicBezTo>
                  <a:cubicBezTo>
                    <a:pt x="3383" y="2738"/>
                    <a:pt x="3489" y="2797"/>
                    <a:pt x="3508" y="2797"/>
                  </a:cubicBezTo>
                  <a:cubicBezTo>
                    <a:pt x="3524" y="2797"/>
                    <a:pt x="3586" y="2750"/>
                    <a:pt x="3626" y="2750"/>
                  </a:cubicBezTo>
                  <a:cubicBezTo>
                    <a:pt x="3638" y="2750"/>
                    <a:pt x="3647" y="2754"/>
                    <a:pt x="3653" y="2764"/>
                  </a:cubicBezTo>
                  <a:cubicBezTo>
                    <a:pt x="3677" y="2805"/>
                    <a:pt x="3585" y="2894"/>
                    <a:pt x="3677" y="2894"/>
                  </a:cubicBezTo>
                  <a:cubicBezTo>
                    <a:pt x="3688" y="2894"/>
                    <a:pt x="3702" y="2892"/>
                    <a:pt x="3719" y="2889"/>
                  </a:cubicBezTo>
                  <a:cubicBezTo>
                    <a:pt x="3877" y="2870"/>
                    <a:pt x="4101" y="2685"/>
                    <a:pt x="4107" y="2646"/>
                  </a:cubicBezTo>
                  <a:cubicBezTo>
                    <a:pt x="4107" y="2606"/>
                    <a:pt x="4061" y="2508"/>
                    <a:pt x="4134" y="2495"/>
                  </a:cubicBezTo>
                  <a:cubicBezTo>
                    <a:pt x="4206" y="2481"/>
                    <a:pt x="4318" y="2468"/>
                    <a:pt x="4344" y="2468"/>
                  </a:cubicBezTo>
                  <a:cubicBezTo>
                    <a:pt x="4357" y="2468"/>
                    <a:pt x="4379" y="2480"/>
                    <a:pt x="4400" y="2480"/>
                  </a:cubicBezTo>
                  <a:cubicBezTo>
                    <a:pt x="4411" y="2480"/>
                    <a:pt x="4421" y="2477"/>
                    <a:pt x="4430" y="2468"/>
                  </a:cubicBezTo>
                  <a:cubicBezTo>
                    <a:pt x="4456" y="2442"/>
                    <a:pt x="4509" y="2409"/>
                    <a:pt x="4528" y="2370"/>
                  </a:cubicBezTo>
                  <a:cubicBezTo>
                    <a:pt x="4555" y="2330"/>
                    <a:pt x="4588" y="2291"/>
                    <a:pt x="4627" y="2284"/>
                  </a:cubicBezTo>
                  <a:cubicBezTo>
                    <a:pt x="4660" y="2284"/>
                    <a:pt x="4831" y="2277"/>
                    <a:pt x="4844" y="2271"/>
                  </a:cubicBezTo>
                  <a:cubicBezTo>
                    <a:pt x="4851" y="2264"/>
                    <a:pt x="4963" y="2192"/>
                    <a:pt x="4983" y="2165"/>
                  </a:cubicBezTo>
                  <a:cubicBezTo>
                    <a:pt x="4983" y="2165"/>
                    <a:pt x="4983" y="2165"/>
                    <a:pt x="4983" y="2159"/>
                  </a:cubicBezTo>
                  <a:cubicBezTo>
                    <a:pt x="5002" y="2133"/>
                    <a:pt x="5042" y="2093"/>
                    <a:pt x="5075" y="2034"/>
                  </a:cubicBezTo>
                  <a:cubicBezTo>
                    <a:pt x="5094" y="2014"/>
                    <a:pt x="5108" y="2001"/>
                    <a:pt x="5127" y="1981"/>
                  </a:cubicBezTo>
                  <a:lnTo>
                    <a:pt x="5042" y="1942"/>
                  </a:lnTo>
                  <a:lnTo>
                    <a:pt x="4910" y="1876"/>
                  </a:lnTo>
                  <a:cubicBezTo>
                    <a:pt x="4910" y="1876"/>
                    <a:pt x="4601" y="1764"/>
                    <a:pt x="4390" y="1665"/>
                  </a:cubicBezTo>
                  <a:cubicBezTo>
                    <a:pt x="4186" y="1573"/>
                    <a:pt x="3265" y="1191"/>
                    <a:pt x="3094" y="1040"/>
                  </a:cubicBezTo>
                  <a:cubicBezTo>
                    <a:pt x="2923" y="889"/>
                    <a:pt x="2580" y="737"/>
                    <a:pt x="2488" y="658"/>
                  </a:cubicBezTo>
                  <a:cubicBezTo>
                    <a:pt x="2396" y="579"/>
                    <a:pt x="1995" y="520"/>
                    <a:pt x="1810" y="500"/>
                  </a:cubicBezTo>
                  <a:cubicBezTo>
                    <a:pt x="1633" y="474"/>
                    <a:pt x="915" y="310"/>
                    <a:pt x="823" y="257"/>
                  </a:cubicBezTo>
                  <a:cubicBezTo>
                    <a:pt x="731" y="211"/>
                    <a:pt x="99" y="0"/>
                    <a:pt x="99"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577;p19">
              <a:extLst>
                <a:ext uri="{FF2B5EF4-FFF2-40B4-BE49-F238E27FC236}">
                  <a16:creationId xmlns:a16="http://schemas.microsoft.com/office/drawing/2014/main" id="{F3333B86-9ED1-533E-59E7-AB75688C03CB}"/>
                </a:ext>
              </a:extLst>
            </p:cNvPr>
            <p:cNvSpPr/>
            <p:nvPr/>
          </p:nvSpPr>
          <p:spPr>
            <a:xfrm>
              <a:off x="7037511" y="1366176"/>
              <a:ext cx="388002" cy="441045"/>
            </a:xfrm>
            <a:custGeom>
              <a:avLst/>
              <a:gdLst/>
              <a:ahLst/>
              <a:cxnLst/>
              <a:rect l="l" t="t" r="r" b="b"/>
              <a:pathLst>
                <a:path w="3555" h="4041" extrusionOk="0">
                  <a:moveTo>
                    <a:pt x="40" y="1435"/>
                  </a:moveTo>
                  <a:lnTo>
                    <a:pt x="40" y="1442"/>
                  </a:lnTo>
                  <a:cubicBezTo>
                    <a:pt x="42" y="1443"/>
                    <a:pt x="43" y="1443"/>
                    <a:pt x="44" y="1444"/>
                  </a:cubicBezTo>
                  <a:lnTo>
                    <a:pt x="44" y="1444"/>
                  </a:lnTo>
                  <a:cubicBezTo>
                    <a:pt x="42" y="1440"/>
                    <a:pt x="41" y="1437"/>
                    <a:pt x="40" y="1435"/>
                  </a:cubicBezTo>
                  <a:close/>
                  <a:moveTo>
                    <a:pt x="2403" y="0"/>
                  </a:moveTo>
                  <a:cubicBezTo>
                    <a:pt x="2403" y="0"/>
                    <a:pt x="2337" y="13"/>
                    <a:pt x="2331" y="86"/>
                  </a:cubicBezTo>
                  <a:cubicBezTo>
                    <a:pt x="2324" y="158"/>
                    <a:pt x="2252" y="336"/>
                    <a:pt x="2193" y="382"/>
                  </a:cubicBezTo>
                  <a:cubicBezTo>
                    <a:pt x="2133" y="435"/>
                    <a:pt x="1844" y="843"/>
                    <a:pt x="1798" y="1034"/>
                  </a:cubicBezTo>
                  <a:cubicBezTo>
                    <a:pt x="1745" y="1231"/>
                    <a:pt x="1613" y="1369"/>
                    <a:pt x="1561" y="1435"/>
                  </a:cubicBezTo>
                  <a:cubicBezTo>
                    <a:pt x="1502" y="1501"/>
                    <a:pt x="1251" y="1580"/>
                    <a:pt x="1225" y="1580"/>
                  </a:cubicBezTo>
                  <a:cubicBezTo>
                    <a:pt x="1199" y="1580"/>
                    <a:pt x="1028" y="1534"/>
                    <a:pt x="1028" y="1534"/>
                  </a:cubicBezTo>
                  <a:cubicBezTo>
                    <a:pt x="1028" y="1534"/>
                    <a:pt x="899" y="1520"/>
                    <a:pt x="813" y="1520"/>
                  </a:cubicBezTo>
                  <a:cubicBezTo>
                    <a:pt x="781" y="1520"/>
                    <a:pt x="755" y="1522"/>
                    <a:pt x="745" y="1527"/>
                  </a:cubicBezTo>
                  <a:cubicBezTo>
                    <a:pt x="705" y="1540"/>
                    <a:pt x="462" y="1573"/>
                    <a:pt x="435" y="1580"/>
                  </a:cubicBezTo>
                  <a:cubicBezTo>
                    <a:pt x="434" y="1580"/>
                    <a:pt x="432" y="1580"/>
                    <a:pt x="429" y="1580"/>
                  </a:cubicBezTo>
                  <a:cubicBezTo>
                    <a:pt x="384" y="1580"/>
                    <a:pt x="139" y="1534"/>
                    <a:pt x="139" y="1534"/>
                  </a:cubicBezTo>
                  <a:cubicBezTo>
                    <a:pt x="139" y="1534"/>
                    <a:pt x="95" y="1490"/>
                    <a:pt x="44" y="1444"/>
                  </a:cubicBezTo>
                  <a:lnTo>
                    <a:pt x="44" y="1444"/>
                  </a:lnTo>
                  <a:cubicBezTo>
                    <a:pt x="54" y="1479"/>
                    <a:pt x="75" y="1593"/>
                    <a:pt x="40" y="1646"/>
                  </a:cubicBezTo>
                  <a:cubicBezTo>
                    <a:pt x="1" y="1718"/>
                    <a:pt x="14" y="1889"/>
                    <a:pt x="60" y="1896"/>
                  </a:cubicBezTo>
                  <a:cubicBezTo>
                    <a:pt x="99" y="1896"/>
                    <a:pt x="216" y="1836"/>
                    <a:pt x="288" y="1836"/>
                  </a:cubicBezTo>
                  <a:cubicBezTo>
                    <a:pt x="302" y="1836"/>
                    <a:pt x="314" y="1838"/>
                    <a:pt x="323" y="1843"/>
                  </a:cubicBezTo>
                  <a:cubicBezTo>
                    <a:pt x="389" y="1876"/>
                    <a:pt x="521" y="2041"/>
                    <a:pt x="567" y="2060"/>
                  </a:cubicBezTo>
                  <a:cubicBezTo>
                    <a:pt x="606" y="2087"/>
                    <a:pt x="764" y="2133"/>
                    <a:pt x="764" y="2133"/>
                  </a:cubicBezTo>
                  <a:cubicBezTo>
                    <a:pt x="764" y="2133"/>
                    <a:pt x="909" y="2172"/>
                    <a:pt x="936" y="2205"/>
                  </a:cubicBezTo>
                  <a:cubicBezTo>
                    <a:pt x="962" y="2231"/>
                    <a:pt x="1067" y="2429"/>
                    <a:pt x="1067" y="2455"/>
                  </a:cubicBezTo>
                  <a:cubicBezTo>
                    <a:pt x="1067" y="2475"/>
                    <a:pt x="1153" y="2554"/>
                    <a:pt x="1186" y="2600"/>
                  </a:cubicBezTo>
                  <a:cubicBezTo>
                    <a:pt x="1225" y="2639"/>
                    <a:pt x="1278" y="2685"/>
                    <a:pt x="1278" y="2745"/>
                  </a:cubicBezTo>
                  <a:cubicBezTo>
                    <a:pt x="1278" y="2804"/>
                    <a:pt x="1298" y="2975"/>
                    <a:pt x="1278" y="3008"/>
                  </a:cubicBezTo>
                  <a:cubicBezTo>
                    <a:pt x="1258" y="3041"/>
                    <a:pt x="1284" y="3080"/>
                    <a:pt x="1324" y="3153"/>
                  </a:cubicBezTo>
                  <a:cubicBezTo>
                    <a:pt x="1357" y="3225"/>
                    <a:pt x="1613" y="3396"/>
                    <a:pt x="1613" y="3462"/>
                  </a:cubicBezTo>
                  <a:cubicBezTo>
                    <a:pt x="1613" y="3521"/>
                    <a:pt x="1646" y="3627"/>
                    <a:pt x="1659" y="3640"/>
                  </a:cubicBezTo>
                  <a:cubicBezTo>
                    <a:pt x="1679" y="3660"/>
                    <a:pt x="1725" y="3692"/>
                    <a:pt x="1732" y="3725"/>
                  </a:cubicBezTo>
                  <a:cubicBezTo>
                    <a:pt x="1732" y="3752"/>
                    <a:pt x="1745" y="3903"/>
                    <a:pt x="1791" y="3929"/>
                  </a:cubicBezTo>
                  <a:cubicBezTo>
                    <a:pt x="1837" y="3956"/>
                    <a:pt x="2068" y="4008"/>
                    <a:pt x="2068" y="4008"/>
                  </a:cubicBezTo>
                  <a:cubicBezTo>
                    <a:pt x="2068" y="4008"/>
                    <a:pt x="2110" y="4041"/>
                    <a:pt x="2158" y="4041"/>
                  </a:cubicBezTo>
                  <a:cubicBezTo>
                    <a:pt x="2199" y="4041"/>
                    <a:pt x="2244" y="4017"/>
                    <a:pt x="2272" y="3929"/>
                  </a:cubicBezTo>
                  <a:cubicBezTo>
                    <a:pt x="2331" y="3738"/>
                    <a:pt x="2377" y="3640"/>
                    <a:pt x="2410" y="3607"/>
                  </a:cubicBezTo>
                  <a:cubicBezTo>
                    <a:pt x="2449" y="3567"/>
                    <a:pt x="2561" y="3482"/>
                    <a:pt x="2561" y="3482"/>
                  </a:cubicBezTo>
                  <a:cubicBezTo>
                    <a:pt x="2561" y="3482"/>
                    <a:pt x="2620" y="3298"/>
                    <a:pt x="2647" y="3245"/>
                  </a:cubicBezTo>
                  <a:cubicBezTo>
                    <a:pt x="2666" y="3199"/>
                    <a:pt x="2732" y="3153"/>
                    <a:pt x="2785" y="3120"/>
                  </a:cubicBezTo>
                  <a:cubicBezTo>
                    <a:pt x="2838" y="3087"/>
                    <a:pt x="2903" y="3080"/>
                    <a:pt x="2943" y="3054"/>
                  </a:cubicBezTo>
                  <a:cubicBezTo>
                    <a:pt x="2989" y="3021"/>
                    <a:pt x="3042" y="2955"/>
                    <a:pt x="3061" y="2916"/>
                  </a:cubicBezTo>
                  <a:cubicBezTo>
                    <a:pt x="3074" y="2883"/>
                    <a:pt x="3147" y="2758"/>
                    <a:pt x="3200" y="2738"/>
                  </a:cubicBezTo>
                  <a:cubicBezTo>
                    <a:pt x="3259" y="2718"/>
                    <a:pt x="3311" y="2692"/>
                    <a:pt x="3371" y="2685"/>
                  </a:cubicBezTo>
                  <a:cubicBezTo>
                    <a:pt x="3397" y="2679"/>
                    <a:pt x="3423" y="2672"/>
                    <a:pt x="3443" y="2666"/>
                  </a:cubicBezTo>
                  <a:cubicBezTo>
                    <a:pt x="3436" y="2587"/>
                    <a:pt x="3489" y="2534"/>
                    <a:pt x="3509" y="2455"/>
                  </a:cubicBezTo>
                  <a:cubicBezTo>
                    <a:pt x="3509" y="2455"/>
                    <a:pt x="3555" y="2225"/>
                    <a:pt x="3548" y="2152"/>
                  </a:cubicBezTo>
                  <a:cubicBezTo>
                    <a:pt x="3535" y="2080"/>
                    <a:pt x="3522" y="1929"/>
                    <a:pt x="3489" y="1909"/>
                  </a:cubicBezTo>
                  <a:cubicBezTo>
                    <a:pt x="3463" y="1883"/>
                    <a:pt x="3325" y="1823"/>
                    <a:pt x="3311" y="1817"/>
                  </a:cubicBezTo>
                  <a:cubicBezTo>
                    <a:pt x="3305" y="1817"/>
                    <a:pt x="3296" y="1827"/>
                    <a:pt x="3286" y="1827"/>
                  </a:cubicBezTo>
                  <a:cubicBezTo>
                    <a:pt x="3274" y="1827"/>
                    <a:pt x="3260" y="1814"/>
                    <a:pt x="3246" y="1758"/>
                  </a:cubicBezTo>
                  <a:cubicBezTo>
                    <a:pt x="3213" y="1659"/>
                    <a:pt x="3206" y="1573"/>
                    <a:pt x="3186" y="1553"/>
                  </a:cubicBezTo>
                  <a:cubicBezTo>
                    <a:pt x="3160" y="1534"/>
                    <a:pt x="3088" y="1507"/>
                    <a:pt x="3068" y="1507"/>
                  </a:cubicBezTo>
                  <a:cubicBezTo>
                    <a:pt x="3058" y="1507"/>
                    <a:pt x="3035" y="1509"/>
                    <a:pt x="3012" y="1509"/>
                  </a:cubicBezTo>
                  <a:cubicBezTo>
                    <a:pt x="2989" y="1509"/>
                    <a:pt x="2966" y="1507"/>
                    <a:pt x="2956" y="1501"/>
                  </a:cubicBezTo>
                  <a:cubicBezTo>
                    <a:pt x="2943" y="1488"/>
                    <a:pt x="2923" y="1409"/>
                    <a:pt x="2910" y="1363"/>
                  </a:cubicBezTo>
                  <a:cubicBezTo>
                    <a:pt x="2897" y="1317"/>
                    <a:pt x="2831" y="1264"/>
                    <a:pt x="2831" y="1218"/>
                  </a:cubicBezTo>
                  <a:cubicBezTo>
                    <a:pt x="2831" y="1178"/>
                    <a:pt x="2739" y="1001"/>
                    <a:pt x="2726" y="856"/>
                  </a:cubicBezTo>
                  <a:cubicBezTo>
                    <a:pt x="2706" y="718"/>
                    <a:pt x="2680" y="586"/>
                    <a:pt x="2680" y="540"/>
                  </a:cubicBezTo>
                  <a:cubicBezTo>
                    <a:pt x="2680" y="487"/>
                    <a:pt x="2686" y="415"/>
                    <a:pt x="2686" y="375"/>
                  </a:cubicBezTo>
                  <a:cubicBezTo>
                    <a:pt x="2686" y="336"/>
                    <a:pt x="2666" y="237"/>
                    <a:pt x="2666" y="237"/>
                  </a:cubicBezTo>
                  <a:lnTo>
                    <a:pt x="2640" y="165"/>
                  </a:lnTo>
                  <a:lnTo>
                    <a:pt x="2403" y="0"/>
                  </a:ln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578;p19">
              <a:extLst>
                <a:ext uri="{FF2B5EF4-FFF2-40B4-BE49-F238E27FC236}">
                  <a16:creationId xmlns:a16="http://schemas.microsoft.com/office/drawing/2014/main" id="{35E63FF0-9F96-1FF3-DB6D-78AD492A96AC}"/>
                </a:ext>
              </a:extLst>
            </p:cNvPr>
            <p:cNvSpPr/>
            <p:nvPr/>
          </p:nvSpPr>
          <p:spPr>
            <a:xfrm>
              <a:off x="6253872" y="1294251"/>
              <a:ext cx="472805" cy="545494"/>
            </a:xfrm>
            <a:custGeom>
              <a:avLst/>
              <a:gdLst/>
              <a:ahLst/>
              <a:cxnLst/>
              <a:rect l="l" t="t" r="r" b="b"/>
              <a:pathLst>
                <a:path w="4332" h="4998" extrusionOk="0">
                  <a:moveTo>
                    <a:pt x="3253" y="1"/>
                  </a:moveTo>
                  <a:cubicBezTo>
                    <a:pt x="3227" y="1"/>
                    <a:pt x="3206" y="3"/>
                    <a:pt x="3199" y="8"/>
                  </a:cubicBezTo>
                  <a:cubicBezTo>
                    <a:pt x="3180" y="21"/>
                    <a:pt x="3087" y="34"/>
                    <a:pt x="3074" y="41"/>
                  </a:cubicBezTo>
                  <a:cubicBezTo>
                    <a:pt x="3061" y="47"/>
                    <a:pt x="3041" y="93"/>
                    <a:pt x="3054" y="113"/>
                  </a:cubicBezTo>
                  <a:cubicBezTo>
                    <a:pt x="3068" y="133"/>
                    <a:pt x="3094" y="159"/>
                    <a:pt x="3094" y="185"/>
                  </a:cubicBezTo>
                  <a:cubicBezTo>
                    <a:pt x="3094" y="218"/>
                    <a:pt x="3081" y="258"/>
                    <a:pt x="3048" y="284"/>
                  </a:cubicBezTo>
                  <a:cubicBezTo>
                    <a:pt x="3015" y="310"/>
                    <a:pt x="2837" y="422"/>
                    <a:pt x="2824" y="455"/>
                  </a:cubicBezTo>
                  <a:cubicBezTo>
                    <a:pt x="2818" y="488"/>
                    <a:pt x="2850" y="541"/>
                    <a:pt x="2785" y="547"/>
                  </a:cubicBezTo>
                  <a:cubicBezTo>
                    <a:pt x="2725" y="561"/>
                    <a:pt x="2594" y="561"/>
                    <a:pt x="2574" y="574"/>
                  </a:cubicBezTo>
                  <a:cubicBezTo>
                    <a:pt x="2548" y="587"/>
                    <a:pt x="2416" y="620"/>
                    <a:pt x="2396" y="659"/>
                  </a:cubicBezTo>
                  <a:cubicBezTo>
                    <a:pt x="2377" y="692"/>
                    <a:pt x="2311" y="738"/>
                    <a:pt x="2278" y="745"/>
                  </a:cubicBezTo>
                  <a:cubicBezTo>
                    <a:pt x="2245" y="758"/>
                    <a:pt x="2120" y="797"/>
                    <a:pt x="2087" y="817"/>
                  </a:cubicBezTo>
                  <a:cubicBezTo>
                    <a:pt x="2071" y="824"/>
                    <a:pt x="2031" y="825"/>
                    <a:pt x="1996" y="825"/>
                  </a:cubicBezTo>
                  <a:cubicBezTo>
                    <a:pt x="1960" y="825"/>
                    <a:pt x="1929" y="824"/>
                    <a:pt x="1929" y="824"/>
                  </a:cubicBezTo>
                  <a:cubicBezTo>
                    <a:pt x="1929" y="824"/>
                    <a:pt x="1804" y="797"/>
                    <a:pt x="1766" y="797"/>
                  </a:cubicBezTo>
                  <a:cubicBezTo>
                    <a:pt x="1763" y="797"/>
                    <a:pt x="1760" y="797"/>
                    <a:pt x="1758" y="797"/>
                  </a:cubicBezTo>
                  <a:cubicBezTo>
                    <a:pt x="1732" y="811"/>
                    <a:pt x="1567" y="890"/>
                    <a:pt x="1567" y="923"/>
                  </a:cubicBezTo>
                  <a:cubicBezTo>
                    <a:pt x="1574" y="949"/>
                    <a:pt x="1587" y="1133"/>
                    <a:pt x="1560" y="1146"/>
                  </a:cubicBezTo>
                  <a:cubicBezTo>
                    <a:pt x="1556" y="1148"/>
                    <a:pt x="1551" y="1149"/>
                    <a:pt x="1546" y="1149"/>
                  </a:cubicBezTo>
                  <a:cubicBezTo>
                    <a:pt x="1520" y="1149"/>
                    <a:pt x="1487" y="1127"/>
                    <a:pt x="1482" y="1127"/>
                  </a:cubicBezTo>
                  <a:cubicBezTo>
                    <a:pt x="1475" y="1133"/>
                    <a:pt x="1435" y="1153"/>
                    <a:pt x="1429" y="1166"/>
                  </a:cubicBezTo>
                  <a:cubicBezTo>
                    <a:pt x="1416" y="1186"/>
                    <a:pt x="1376" y="1206"/>
                    <a:pt x="1376" y="1206"/>
                  </a:cubicBezTo>
                  <a:cubicBezTo>
                    <a:pt x="1376" y="1206"/>
                    <a:pt x="1337" y="1166"/>
                    <a:pt x="1330" y="1133"/>
                  </a:cubicBezTo>
                  <a:cubicBezTo>
                    <a:pt x="1324" y="1107"/>
                    <a:pt x="1199" y="995"/>
                    <a:pt x="1192" y="988"/>
                  </a:cubicBezTo>
                  <a:cubicBezTo>
                    <a:pt x="1180" y="977"/>
                    <a:pt x="1148" y="934"/>
                    <a:pt x="1122" y="934"/>
                  </a:cubicBezTo>
                  <a:cubicBezTo>
                    <a:pt x="1119" y="934"/>
                    <a:pt x="1116" y="934"/>
                    <a:pt x="1113" y="936"/>
                  </a:cubicBezTo>
                  <a:cubicBezTo>
                    <a:pt x="1087" y="942"/>
                    <a:pt x="1001" y="1008"/>
                    <a:pt x="981" y="1015"/>
                  </a:cubicBezTo>
                  <a:cubicBezTo>
                    <a:pt x="962" y="1015"/>
                    <a:pt x="876" y="1002"/>
                    <a:pt x="863" y="995"/>
                  </a:cubicBezTo>
                  <a:cubicBezTo>
                    <a:pt x="851" y="995"/>
                    <a:pt x="743" y="947"/>
                    <a:pt x="707" y="947"/>
                  </a:cubicBezTo>
                  <a:cubicBezTo>
                    <a:pt x="703" y="947"/>
                    <a:pt x="700" y="948"/>
                    <a:pt x="698" y="949"/>
                  </a:cubicBezTo>
                  <a:cubicBezTo>
                    <a:pt x="686" y="955"/>
                    <a:pt x="636" y="983"/>
                    <a:pt x="617" y="983"/>
                  </a:cubicBezTo>
                  <a:cubicBezTo>
                    <a:pt x="616" y="983"/>
                    <a:pt x="614" y="982"/>
                    <a:pt x="613" y="982"/>
                  </a:cubicBezTo>
                  <a:cubicBezTo>
                    <a:pt x="606" y="975"/>
                    <a:pt x="514" y="883"/>
                    <a:pt x="514" y="876"/>
                  </a:cubicBezTo>
                  <a:cubicBezTo>
                    <a:pt x="507" y="863"/>
                    <a:pt x="514" y="824"/>
                    <a:pt x="448" y="824"/>
                  </a:cubicBezTo>
                  <a:cubicBezTo>
                    <a:pt x="382" y="824"/>
                    <a:pt x="303" y="817"/>
                    <a:pt x="244" y="797"/>
                  </a:cubicBezTo>
                  <a:cubicBezTo>
                    <a:pt x="192" y="778"/>
                    <a:pt x="47" y="686"/>
                    <a:pt x="47" y="686"/>
                  </a:cubicBezTo>
                  <a:lnTo>
                    <a:pt x="47" y="686"/>
                  </a:lnTo>
                  <a:cubicBezTo>
                    <a:pt x="47" y="686"/>
                    <a:pt x="1" y="732"/>
                    <a:pt x="86" y="817"/>
                  </a:cubicBezTo>
                  <a:cubicBezTo>
                    <a:pt x="172" y="909"/>
                    <a:pt x="277" y="982"/>
                    <a:pt x="350" y="1041"/>
                  </a:cubicBezTo>
                  <a:cubicBezTo>
                    <a:pt x="415" y="1094"/>
                    <a:pt x="534" y="1179"/>
                    <a:pt x="540" y="1199"/>
                  </a:cubicBezTo>
                  <a:cubicBezTo>
                    <a:pt x="547" y="1219"/>
                    <a:pt x="547" y="1252"/>
                    <a:pt x="534" y="1285"/>
                  </a:cubicBezTo>
                  <a:cubicBezTo>
                    <a:pt x="514" y="1311"/>
                    <a:pt x="481" y="1324"/>
                    <a:pt x="481" y="1350"/>
                  </a:cubicBezTo>
                  <a:cubicBezTo>
                    <a:pt x="481" y="1370"/>
                    <a:pt x="488" y="1449"/>
                    <a:pt x="488" y="1456"/>
                  </a:cubicBezTo>
                  <a:cubicBezTo>
                    <a:pt x="488" y="1462"/>
                    <a:pt x="488" y="1574"/>
                    <a:pt x="534" y="1614"/>
                  </a:cubicBezTo>
                  <a:cubicBezTo>
                    <a:pt x="580" y="1653"/>
                    <a:pt x="646" y="1699"/>
                    <a:pt x="652" y="1745"/>
                  </a:cubicBezTo>
                  <a:cubicBezTo>
                    <a:pt x="665" y="1791"/>
                    <a:pt x="672" y="1844"/>
                    <a:pt x="659" y="1870"/>
                  </a:cubicBezTo>
                  <a:cubicBezTo>
                    <a:pt x="646" y="1897"/>
                    <a:pt x="646" y="1969"/>
                    <a:pt x="652" y="1989"/>
                  </a:cubicBezTo>
                  <a:lnTo>
                    <a:pt x="659" y="1989"/>
                  </a:lnTo>
                  <a:cubicBezTo>
                    <a:pt x="659" y="1989"/>
                    <a:pt x="659" y="1995"/>
                    <a:pt x="659" y="1995"/>
                  </a:cubicBezTo>
                  <a:cubicBezTo>
                    <a:pt x="659" y="1995"/>
                    <a:pt x="659" y="2002"/>
                    <a:pt x="665" y="2002"/>
                  </a:cubicBezTo>
                  <a:cubicBezTo>
                    <a:pt x="665" y="2008"/>
                    <a:pt x="665" y="2008"/>
                    <a:pt x="672" y="2008"/>
                  </a:cubicBezTo>
                  <a:cubicBezTo>
                    <a:pt x="672" y="2015"/>
                    <a:pt x="679" y="2022"/>
                    <a:pt x="685" y="2028"/>
                  </a:cubicBezTo>
                  <a:cubicBezTo>
                    <a:pt x="692" y="2028"/>
                    <a:pt x="692" y="2035"/>
                    <a:pt x="692" y="2035"/>
                  </a:cubicBezTo>
                  <a:lnTo>
                    <a:pt x="698" y="2035"/>
                  </a:lnTo>
                  <a:cubicBezTo>
                    <a:pt x="698" y="2035"/>
                    <a:pt x="705" y="2041"/>
                    <a:pt x="705" y="2041"/>
                  </a:cubicBezTo>
                  <a:lnTo>
                    <a:pt x="711" y="2041"/>
                  </a:lnTo>
                  <a:cubicBezTo>
                    <a:pt x="711" y="2041"/>
                    <a:pt x="718" y="2048"/>
                    <a:pt x="718" y="2048"/>
                  </a:cubicBezTo>
                  <a:lnTo>
                    <a:pt x="725" y="2048"/>
                  </a:lnTo>
                  <a:cubicBezTo>
                    <a:pt x="731" y="2048"/>
                    <a:pt x="738" y="2055"/>
                    <a:pt x="744" y="2055"/>
                  </a:cubicBezTo>
                  <a:cubicBezTo>
                    <a:pt x="789" y="2059"/>
                    <a:pt x="853" y="2070"/>
                    <a:pt x="895" y="2070"/>
                  </a:cubicBezTo>
                  <a:cubicBezTo>
                    <a:pt x="914" y="2070"/>
                    <a:pt x="929" y="2067"/>
                    <a:pt x="935" y="2061"/>
                  </a:cubicBezTo>
                  <a:cubicBezTo>
                    <a:pt x="958" y="2044"/>
                    <a:pt x="1030" y="2027"/>
                    <a:pt x="1053" y="2027"/>
                  </a:cubicBezTo>
                  <a:cubicBezTo>
                    <a:pt x="1057" y="2027"/>
                    <a:pt x="1059" y="2027"/>
                    <a:pt x="1060" y="2028"/>
                  </a:cubicBezTo>
                  <a:cubicBezTo>
                    <a:pt x="1067" y="2035"/>
                    <a:pt x="1120" y="2068"/>
                    <a:pt x="1113" y="2094"/>
                  </a:cubicBezTo>
                  <a:cubicBezTo>
                    <a:pt x="1106" y="2114"/>
                    <a:pt x="1100" y="2173"/>
                    <a:pt x="1093" y="2219"/>
                  </a:cubicBezTo>
                  <a:cubicBezTo>
                    <a:pt x="1113" y="2219"/>
                    <a:pt x="1212" y="2272"/>
                    <a:pt x="1212" y="2272"/>
                  </a:cubicBezTo>
                  <a:cubicBezTo>
                    <a:pt x="1212" y="2272"/>
                    <a:pt x="1337" y="2311"/>
                    <a:pt x="1356" y="2311"/>
                  </a:cubicBezTo>
                  <a:cubicBezTo>
                    <a:pt x="1383" y="2318"/>
                    <a:pt x="1488" y="2370"/>
                    <a:pt x="1528" y="2410"/>
                  </a:cubicBezTo>
                  <a:cubicBezTo>
                    <a:pt x="1574" y="2443"/>
                    <a:pt x="1541" y="2495"/>
                    <a:pt x="1508" y="2574"/>
                  </a:cubicBezTo>
                  <a:cubicBezTo>
                    <a:pt x="1475" y="2653"/>
                    <a:pt x="1468" y="2752"/>
                    <a:pt x="1468" y="2752"/>
                  </a:cubicBezTo>
                  <a:cubicBezTo>
                    <a:pt x="1468" y="2752"/>
                    <a:pt x="1659" y="2904"/>
                    <a:pt x="1679" y="2910"/>
                  </a:cubicBezTo>
                  <a:cubicBezTo>
                    <a:pt x="1705" y="2923"/>
                    <a:pt x="1765" y="3061"/>
                    <a:pt x="1784" y="3094"/>
                  </a:cubicBezTo>
                  <a:cubicBezTo>
                    <a:pt x="1804" y="3127"/>
                    <a:pt x="1732" y="3219"/>
                    <a:pt x="1699" y="3279"/>
                  </a:cubicBezTo>
                  <a:cubicBezTo>
                    <a:pt x="1659" y="3331"/>
                    <a:pt x="1699" y="3410"/>
                    <a:pt x="1699" y="3450"/>
                  </a:cubicBezTo>
                  <a:cubicBezTo>
                    <a:pt x="1692" y="3496"/>
                    <a:pt x="1725" y="3529"/>
                    <a:pt x="1732" y="3595"/>
                  </a:cubicBezTo>
                  <a:cubicBezTo>
                    <a:pt x="1732" y="3660"/>
                    <a:pt x="1804" y="3884"/>
                    <a:pt x="1883" y="3957"/>
                  </a:cubicBezTo>
                  <a:cubicBezTo>
                    <a:pt x="1969" y="4029"/>
                    <a:pt x="1936" y="4114"/>
                    <a:pt x="1936" y="4154"/>
                  </a:cubicBezTo>
                  <a:cubicBezTo>
                    <a:pt x="1936" y="4193"/>
                    <a:pt x="1909" y="4259"/>
                    <a:pt x="1870" y="4292"/>
                  </a:cubicBezTo>
                  <a:cubicBezTo>
                    <a:pt x="1830" y="4319"/>
                    <a:pt x="1712" y="4384"/>
                    <a:pt x="1699" y="4411"/>
                  </a:cubicBezTo>
                  <a:cubicBezTo>
                    <a:pt x="1679" y="4437"/>
                    <a:pt x="1804" y="4490"/>
                    <a:pt x="1883" y="4523"/>
                  </a:cubicBezTo>
                  <a:cubicBezTo>
                    <a:pt x="1955" y="4562"/>
                    <a:pt x="2028" y="4667"/>
                    <a:pt x="2034" y="4680"/>
                  </a:cubicBezTo>
                  <a:cubicBezTo>
                    <a:pt x="2041" y="4694"/>
                    <a:pt x="2126" y="4825"/>
                    <a:pt x="2146" y="4845"/>
                  </a:cubicBezTo>
                  <a:cubicBezTo>
                    <a:pt x="2152" y="4853"/>
                    <a:pt x="2160" y="4856"/>
                    <a:pt x="2172" y="4856"/>
                  </a:cubicBezTo>
                  <a:cubicBezTo>
                    <a:pt x="2189" y="4856"/>
                    <a:pt x="2214" y="4852"/>
                    <a:pt x="2252" y="4852"/>
                  </a:cubicBezTo>
                  <a:cubicBezTo>
                    <a:pt x="2311" y="4852"/>
                    <a:pt x="2324" y="4950"/>
                    <a:pt x="2357" y="4970"/>
                  </a:cubicBezTo>
                  <a:cubicBezTo>
                    <a:pt x="2380" y="4984"/>
                    <a:pt x="2407" y="4998"/>
                    <a:pt x="2430" y="4998"/>
                  </a:cubicBezTo>
                  <a:cubicBezTo>
                    <a:pt x="2439" y="4998"/>
                    <a:pt x="2448" y="4996"/>
                    <a:pt x="2456" y="4990"/>
                  </a:cubicBezTo>
                  <a:cubicBezTo>
                    <a:pt x="2475" y="4970"/>
                    <a:pt x="2442" y="4944"/>
                    <a:pt x="2403" y="4885"/>
                  </a:cubicBezTo>
                  <a:cubicBezTo>
                    <a:pt x="2363" y="4819"/>
                    <a:pt x="2357" y="4806"/>
                    <a:pt x="2357" y="4759"/>
                  </a:cubicBezTo>
                  <a:cubicBezTo>
                    <a:pt x="2357" y="4713"/>
                    <a:pt x="2370" y="4700"/>
                    <a:pt x="2390" y="4674"/>
                  </a:cubicBezTo>
                  <a:cubicBezTo>
                    <a:pt x="2409" y="4648"/>
                    <a:pt x="2429" y="4628"/>
                    <a:pt x="2423" y="4569"/>
                  </a:cubicBezTo>
                  <a:cubicBezTo>
                    <a:pt x="2409" y="4509"/>
                    <a:pt x="2377" y="4470"/>
                    <a:pt x="2390" y="4397"/>
                  </a:cubicBezTo>
                  <a:cubicBezTo>
                    <a:pt x="2409" y="4325"/>
                    <a:pt x="2561" y="4253"/>
                    <a:pt x="2594" y="4226"/>
                  </a:cubicBezTo>
                  <a:cubicBezTo>
                    <a:pt x="2598" y="4221"/>
                    <a:pt x="2608" y="4218"/>
                    <a:pt x="2620" y="4218"/>
                  </a:cubicBezTo>
                  <a:cubicBezTo>
                    <a:pt x="2684" y="4218"/>
                    <a:pt x="2832" y="4277"/>
                    <a:pt x="2870" y="4299"/>
                  </a:cubicBezTo>
                  <a:cubicBezTo>
                    <a:pt x="2916" y="4319"/>
                    <a:pt x="2962" y="4430"/>
                    <a:pt x="2962" y="4430"/>
                  </a:cubicBezTo>
                  <a:cubicBezTo>
                    <a:pt x="2962" y="4430"/>
                    <a:pt x="3041" y="4490"/>
                    <a:pt x="3068" y="4490"/>
                  </a:cubicBezTo>
                  <a:cubicBezTo>
                    <a:pt x="3094" y="4490"/>
                    <a:pt x="3160" y="4463"/>
                    <a:pt x="3199" y="4450"/>
                  </a:cubicBezTo>
                  <a:cubicBezTo>
                    <a:pt x="3232" y="4437"/>
                    <a:pt x="3298" y="4391"/>
                    <a:pt x="3285" y="4358"/>
                  </a:cubicBezTo>
                  <a:cubicBezTo>
                    <a:pt x="3278" y="4325"/>
                    <a:pt x="3232" y="4312"/>
                    <a:pt x="3199" y="4286"/>
                  </a:cubicBezTo>
                  <a:cubicBezTo>
                    <a:pt x="3173" y="4259"/>
                    <a:pt x="3291" y="4068"/>
                    <a:pt x="3337" y="3989"/>
                  </a:cubicBezTo>
                  <a:cubicBezTo>
                    <a:pt x="3390" y="3910"/>
                    <a:pt x="3462" y="3674"/>
                    <a:pt x="3462" y="3674"/>
                  </a:cubicBezTo>
                  <a:cubicBezTo>
                    <a:pt x="3476" y="3621"/>
                    <a:pt x="3601" y="3614"/>
                    <a:pt x="3745" y="3614"/>
                  </a:cubicBezTo>
                  <a:cubicBezTo>
                    <a:pt x="3765" y="3621"/>
                    <a:pt x="3792" y="3621"/>
                    <a:pt x="3811" y="3621"/>
                  </a:cubicBezTo>
                  <a:lnTo>
                    <a:pt x="3838" y="3621"/>
                  </a:lnTo>
                  <a:cubicBezTo>
                    <a:pt x="3851" y="3621"/>
                    <a:pt x="3871" y="3621"/>
                    <a:pt x="3890" y="3627"/>
                  </a:cubicBezTo>
                  <a:lnTo>
                    <a:pt x="3950" y="3627"/>
                  </a:lnTo>
                  <a:cubicBezTo>
                    <a:pt x="3969" y="3634"/>
                    <a:pt x="3989" y="3634"/>
                    <a:pt x="4009" y="3634"/>
                  </a:cubicBezTo>
                  <a:cubicBezTo>
                    <a:pt x="4015" y="3634"/>
                    <a:pt x="4028" y="3641"/>
                    <a:pt x="4035" y="3641"/>
                  </a:cubicBezTo>
                  <a:cubicBezTo>
                    <a:pt x="4101" y="3647"/>
                    <a:pt x="4160" y="3654"/>
                    <a:pt x="4200" y="3660"/>
                  </a:cubicBezTo>
                  <a:lnTo>
                    <a:pt x="4219" y="3660"/>
                  </a:lnTo>
                  <a:cubicBezTo>
                    <a:pt x="4226" y="3660"/>
                    <a:pt x="4226" y="3660"/>
                    <a:pt x="4233" y="3667"/>
                  </a:cubicBezTo>
                  <a:lnTo>
                    <a:pt x="4259" y="3667"/>
                  </a:lnTo>
                  <a:cubicBezTo>
                    <a:pt x="4272" y="3667"/>
                    <a:pt x="4285" y="3674"/>
                    <a:pt x="4285" y="3674"/>
                  </a:cubicBezTo>
                  <a:lnTo>
                    <a:pt x="4331" y="2917"/>
                  </a:lnTo>
                  <a:cubicBezTo>
                    <a:pt x="4279" y="2904"/>
                    <a:pt x="4213" y="2890"/>
                    <a:pt x="4206" y="2890"/>
                  </a:cubicBezTo>
                  <a:cubicBezTo>
                    <a:pt x="4186" y="2884"/>
                    <a:pt x="4061" y="2831"/>
                    <a:pt x="4042" y="2811"/>
                  </a:cubicBezTo>
                  <a:cubicBezTo>
                    <a:pt x="4015" y="2798"/>
                    <a:pt x="3890" y="2713"/>
                    <a:pt x="3877" y="2680"/>
                  </a:cubicBezTo>
                  <a:cubicBezTo>
                    <a:pt x="3857" y="2653"/>
                    <a:pt x="3739" y="2548"/>
                    <a:pt x="3732" y="2528"/>
                  </a:cubicBezTo>
                  <a:cubicBezTo>
                    <a:pt x="3719" y="2502"/>
                    <a:pt x="3653" y="2370"/>
                    <a:pt x="3653" y="2370"/>
                  </a:cubicBezTo>
                  <a:cubicBezTo>
                    <a:pt x="3653" y="2370"/>
                    <a:pt x="3693" y="2265"/>
                    <a:pt x="3673" y="2212"/>
                  </a:cubicBezTo>
                  <a:cubicBezTo>
                    <a:pt x="3653" y="2153"/>
                    <a:pt x="3522" y="2081"/>
                    <a:pt x="3509" y="2041"/>
                  </a:cubicBezTo>
                  <a:cubicBezTo>
                    <a:pt x="3495" y="2002"/>
                    <a:pt x="3482" y="1857"/>
                    <a:pt x="3489" y="1844"/>
                  </a:cubicBezTo>
                  <a:cubicBezTo>
                    <a:pt x="3489" y="1831"/>
                    <a:pt x="3509" y="1594"/>
                    <a:pt x="3522" y="1535"/>
                  </a:cubicBezTo>
                  <a:cubicBezTo>
                    <a:pt x="3535" y="1469"/>
                    <a:pt x="3601" y="1403"/>
                    <a:pt x="3607" y="1363"/>
                  </a:cubicBezTo>
                  <a:cubicBezTo>
                    <a:pt x="3614" y="1317"/>
                    <a:pt x="3601" y="1245"/>
                    <a:pt x="3601" y="1232"/>
                  </a:cubicBezTo>
                  <a:cubicBezTo>
                    <a:pt x="3601" y="1225"/>
                    <a:pt x="3614" y="1113"/>
                    <a:pt x="3614" y="1113"/>
                  </a:cubicBezTo>
                  <a:cubicBezTo>
                    <a:pt x="3614" y="1113"/>
                    <a:pt x="3805" y="1015"/>
                    <a:pt x="3811" y="962"/>
                  </a:cubicBezTo>
                  <a:cubicBezTo>
                    <a:pt x="3811" y="909"/>
                    <a:pt x="3686" y="817"/>
                    <a:pt x="3680" y="784"/>
                  </a:cubicBezTo>
                  <a:cubicBezTo>
                    <a:pt x="3667" y="751"/>
                    <a:pt x="3653" y="679"/>
                    <a:pt x="3653" y="646"/>
                  </a:cubicBezTo>
                  <a:cubicBezTo>
                    <a:pt x="3653" y="613"/>
                    <a:pt x="3653" y="580"/>
                    <a:pt x="3634" y="574"/>
                  </a:cubicBezTo>
                  <a:cubicBezTo>
                    <a:pt x="3620" y="567"/>
                    <a:pt x="3377" y="514"/>
                    <a:pt x="3377" y="514"/>
                  </a:cubicBezTo>
                  <a:cubicBezTo>
                    <a:pt x="3377" y="514"/>
                    <a:pt x="3377" y="449"/>
                    <a:pt x="3410" y="409"/>
                  </a:cubicBezTo>
                  <a:cubicBezTo>
                    <a:pt x="3436" y="363"/>
                    <a:pt x="3482" y="245"/>
                    <a:pt x="3489" y="238"/>
                  </a:cubicBezTo>
                  <a:cubicBezTo>
                    <a:pt x="3489" y="225"/>
                    <a:pt x="3423" y="41"/>
                    <a:pt x="3390" y="21"/>
                  </a:cubicBezTo>
                  <a:cubicBezTo>
                    <a:pt x="3365" y="8"/>
                    <a:pt x="3301" y="1"/>
                    <a:pt x="3253"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579;p19">
              <a:extLst>
                <a:ext uri="{FF2B5EF4-FFF2-40B4-BE49-F238E27FC236}">
                  <a16:creationId xmlns:a16="http://schemas.microsoft.com/office/drawing/2014/main" id="{55A34833-DA3F-AC00-B86D-48004B6B6C6F}"/>
                </a:ext>
              </a:extLst>
            </p:cNvPr>
            <p:cNvSpPr/>
            <p:nvPr/>
          </p:nvSpPr>
          <p:spPr>
            <a:xfrm>
              <a:off x="7541092" y="2957579"/>
              <a:ext cx="84913" cy="50206"/>
            </a:xfrm>
            <a:custGeom>
              <a:avLst/>
              <a:gdLst/>
              <a:ahLst/>
              <a:cxnLst/>
              <a:rect l="l" t="t" r="r" b="b"/>
              <a:pathLst>
                <a:path w="778" h="460" extrusionOk="0">
                  <a:moveTo>
                    <a:pt x="415" y="1"/>
                  </a:moveTo>
                  <a:cubicBezTo>
                    <a:pt x="363" y="1"/>
                    <a:pt x="290" y="4"/>
                    <a:pt x="264" y="4"/>
                  </a:cubicBezTo>
                  <a:cubicBezTo>
                    <a:pt x="224" y="4"/>
                    <a:pt x="185" y="56"/>
                    <a:pt x="158" y="96"/>
                  </a:cubicBezTo>
                  <a:cubicBezTo>
                    <a:pt x="132" y="135"/>
                    <a:pt x="152" y="194"/>
                    <a:pt x="152" y="208"/>
                  </a:cubicBezTo>
                  <a:cubicBezTo>
                    <a:pt x="152" y="214"/>
                    <a:pt x="112" y="234"/>
                    <a:pt x="99" y="247"/>
                  </a:cubicBezTo>
                  <a:cubicBezTo>
                    <a:pt x="86" y="260"/>
                    <a:pt x="73" y="267"/>
                    <a:pt x="40" y="306"/>
                  </a:cubicBezTo>
                  <a:cubicBezTo>
                    <a:pt x="1" y="346"/>
                    <a:pt x="40" y="412"/>
                    <a:pt x="66" y="418"/>
                  </a:cubicBezTo>
                  <a:cubicBezTo>
                    <a:pt x="93" y="425"/>
                    <a:pt x="185" y="425"/>
                    <a:pt x="303" y="438"/>
                  </a:cubicBezTo>
                  <a:cubicBezTo>
                    <a:pt x="400" y="449"/>
                    <a:pt x="470" y="459"/>
                    <a:pt x="518" y="459"/>
                  </a:cubicBezTo>
                  <a:cubicBezTo>
                    <a:pt x="529" y="459"/>
                    <a:pt x="538" y="459"/>
                    <a:pt x="547" y="458"/>
                  </a:cubicBezTo>
                  <a:cubicBezTo>
                    <a:pt x="586" y="458"/>
                    <a:pt x="665" y="444"/>
                    <a:pt x="711" y="431"/>
                  </a:cubicBezTo>
                  <a:cubicBezTo>
                    <a:pt x="757" y="418"/>
                    <a:pt x="718" y="392"/>
                    <a:pt x="718" y="372"/>
                  </a:cubicBezTo>
                  <a:cubicBezTo>
                    <a:pt x="718" y="352"/>
                    <a:pt x="718" y="273"/>
                    <a:pt x="738" y="254"/>
                  </a:cubicBezTo>
                  <a:cubicBezTo>
                    <a:pt x="757" y="240"/>
                    <a:pt x="777" y="234"/>
                    <a:pt x="777" y="214"/>
                  </a:cubicBezTo>
                  <a:lnTo>
                    <a:pt x="777" y="115"/>
                  </a:lnTo>
                  <a:lnTo>
                    <a:pt x="698" y="36"/>
                  </a:lnTo>
                  <a:cubicBezTo>
                    <a:pt x="698" y="36"/>
                    <a:pt x="586" y="30"/>
                    <a:pt x="573" y="30"/>
                  </a:cubicBezTo>
                  <a:cubicBezTo>
                    <a:pt x="553" y="30"/>
                    <a:pt x="488" y="10"/>
                    <a:pt x="468" y="4"/>
                  </a:cubicBezTo>
                  <a:cubicBezTo>
                    <a:pt x="461" y="1"/>
                    <a:pt x="441" y="1"/>
                    <a:pt x="415"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580;p19">
              <a:extLst>
                <a:ext uri="{FF2B5EF4-FFF2-40B4-BE49-F238E27FC236}">
                  <a16:creationId xmlns:a16="http://schemas.microsoft.com/office/drawing/2014/main" id="{659B8348-CD16-5CEB-2241-861A5D4C9D93}"/>
                </a:ext>
              </a:extLst>
            </p:cNvPr>
            <p:cNvSpPr/>
            <p:nvPr/>
          </p:nvSpPr>
          <p:spPr>
            <a:xfrm>
              <a:off x="8333353" y="2419944"/>
              <a:ext cx="245134" cy="141558"/>
            </a:xfrm>
            <a:custGeom>
              <a:avLst/>
              <a:gdLst/>
              <a:ahLst/>
              <a:cxnLst/>
              <a:rect l="l" t="t" r="r" b="b"/>
              <a:pathLst>
                <a:path w="2246" h="1297" extrusionOk="0">
                  <a:moveTo>
                    <a:pt x="1949" y="0"/>
                  </a:moveTo>
                  <a:cubicBezTo>
                    <a:pt x="1916" y="0"/>
                    <a:pt x="1850" y="53"/>
                    <a:pt x="1850" y="53"/>
                  </a:cubicBezTo>
                  <a:cubicBezTo>
                    <a:pt x="1850" y="53"/>
                    <a:pt x="1738" y="86"/>
                    <a:pt x="1732" y="86"/>
                  </a:cubicBezTo>
                  <a:cubicBezTo>
                    <a:pt x="1719" y="86"/>
                    <a:pt x="1666" y="92"/>
                    <a:pt x="1620" y="99"/>
                  </a:cubicBezTo>
                  <a:cubicBezTo>
                    <a:pt x="1574" y="105"/>
                    <a:pt x="1554" y="132"/>
                    <a:pt x="1528" y="165"/>
                  </a:cubicBezTo>
                  <a:cubicBezTo>
                    <a:pt x="1495" y="191"/>
                    <a:pt x="1449" y="237"/>
                    <a:pt x="1422" y="270"/>
                  </a:cubicBezTo>
                  <a:cubicBezTo>
                    <a:pt x="1396" y="303"/>
                    <a:pt x="1357" y="309"/>
                    <a:pt x="1317" y="336"/>
                  </a:cubicBezTo>
                  <a:cubicBezTo>
                    <a:pt x="1299" y="346"/>
                    <a:pt x="1278" y="349"/>
                    <a:pt x="1258" y="349"/>
                  </a:cubicBezTo>
                  <a:cubicBezTo>
                    <a:pt x="1229" y="349"/>
                    <a:pt x="1201" y="342"/>
                    <a:pt x="1185" y="342"/>
                  </a:cubicBezTo>
                  <a:cubicBezTo>
                    <a:pt x="1153" y="342"/>
                    <a:pt x="1060" y="388"/>
                    <a:pt x="1034" y="408"/>
                  </a:cubicBezTo>
                  <a:cubicBezTo>
                    <a:pt x="1025" y="412"/>
                    <a:pt x="1014" y="413"/>
                    <a:pt x="1001" y="413"/>
                  </a:cubicBezTo>
                  <a:cubicBezTo>
                    <a:pt x="972" y="413"/>
                    <a:pt x="936" y="407"/>
                    <a:pt x="905" y="407"/>
                  </a:cubicBezTo>
                  <a:cubicBezTo>
                    <a:pt x="897" y="407"/>
                    <a:pt x="890" y="407"/>
                    <a:pt x="883" y="408"/>
                  </a:cubicBezTo>
                  <a:cubicBezTo>
                    <a:pt x="837" y="408"/>
                    <a:pt x="837" y="402"/>
                    <a:pt x="817" y="388"/>
                  </a:cubicBezTo>
                  <a:cubicBezTo>
                    <a:pt x="797" y="382"/>
                    <a:pt x="751" y="342"/>
                    <a:pt x="738" y="323"/>
                  </a:cubicBezTo>
                  <a:cubicBezTo>
                    <a:pt x="725" y="296"/>
                    <a:pt x="652" y="257"/>
                    <a:pt x="646" y="244"/>
                  </a:cubicBezTo>
                  <a:cubicBezTo>
                    <a:pt x="637" y="231"/>
                    <a:pt x="595" y="227"/>
                    <a:pt x="559" y="227"/>
                  </a:cubicBezTo>
                  <a:cubicBezTo>
                    <a:pt x="539" y="227"/>
                    <a:pt x="521" y="228"/>
                    <a:pt x="514" y="230"/>
                  </a:cubicBezTo>
                  <a:cubicBezTo>
                    <a:pt x="513" y="231"/>
                    <a:pt x="513" y="231"/>
                    <a:pt x="512" y="231"/>
                  </a:cubicBezTo>
                  <a:cubicBezTo>
                    <a:pt x="493" y="231"/>
                    <a:pt x="474" y="158"/>
                    <a:pt x="461" y="151"/>
                  </a:cubicBezTo>
                  <a:cubicBezTo>
                    <a:pt x="455" y="145"/>
                    <a:pt x="363" y="73"/>
                    <a:pt x="356" y="66"/>
                  </a:cubicBezTo>
                  <a:cubicBezTo>
                    <a:pt x="343" y="66"/>
                    <a:pt x="290" y="132"/>
                    <a:pt x="277" y="158"/>
                  </a:cubicBezTo>
                  <a:cubicBezTo>
                    <a:pt x="277" y="158"/>
                    <a:pt x="271" y="165"/>
                    <a:pt x="271" y="171"/>
                  </a:cubicBezTo>
                  <a:cubicBezTo>
                    <a:pt x="264" y="178"/>
                    <a:pt x="257" y="184"/>
                    <a:pt x="257" y="191"/>
                  </a:cubicBezTo>
                  <a:cubicBezTo>
                    <a:pt x="244" y="211"/>
                    <a:pt x="231" y="230"/>
                    <a:pt x="218" y="237"/>
                  </a:cubicBezTo>
                  <a:cubicBezTo>
                    <a:pt x="211" y="250"/>
                    <a:pt x="146" y="257"/>
                    <a:pt x="139" y="263"/>
                  </a:cubicBezTo>
                  <a:cubicBezTo>
                    <a:pt x="132" y="263"/>
                    <a:pt x="113" y="277"/>
                    <a:pt x="99" y="316"/>
                  </a:cubicBezTo>
                  <a:cubicBezTo>
                    <a:pt x="86" y="349"/>
                    <a:pt x="1" y="388"/>
                    <a:pt x="1" y="388"/>
                  </a:cubicBezTo>
                  <a:cubicBezTo>
                    <a:pt x="1" y="395"/>
                    <a:pt x="7" y="402"/>
                    <a:pt x="14" y="408"/>
                  </a:cubicBezTo>
                  <a:cubicBezTo>
                    <a:pt x="40" y="454"/>
                    <a:pt x="99" y="500"/>
                    <a:pt x="99" y="533"/>
                  </a:cubicBezTo>
                  <a:cubicBezTo>
                    <a:pt x="99" y="540"/>
                    <a:pt x="99" y="540"/>
                    <a:pt x="99" y="546"/>
                  </a:cubicBezTo>
                  <a:cubicBezTo>
                    <a:pt x="178" y="560"/>
                    <a:pt x="277" y="573"/>
                    <a:pt x="336" y="619"/>
                  </a:cubicBezTo>
                  <a:cubicBezTo>
                    <a:pt x="343" y="625"/>
                    <a:pt x="356" y="632"/>
                    <a:pt x="369" y="639"/>
                  </a:cubicBezTo>
                  <a:cubicBezTo>
                    <a:pt x="369" y="639"/>
                    <a:pt x="376" y="645"/>
                    <a:pt x="376" y="645"/>
                  </a:cubicBezTo>
                  <a:cubicBezTo>
                    <a:pt x="389" y="652"/>
                    <a:pt x="402" y="658"/>
                    <a:pt x="415" y="665"/>
                  </a:cubicBezTo>
                  <a:cubicBezTo>
                    <a:pt x="442" y="678"/>
                    <a:pt x="468" y="691"/>
                    <a:pt x="494" y="704"/>
                  </a:cubicBezTo>
                  <a:cubicBezTo>
                    <a:pt x="514" y="711"/>
                    <a:pt x="534" y="717"/>
                    <a:pt x="554" y="731"/>
                  </a:cubicBezTo>
                  <a:cubicBezTo>
                    <a:pt x="567" y="737"/>
                    <a:pt x="573" y="737"/>
                    <a:pt x="587" y="744"/>
                  </a:cubicBezTo>
                  <a:cubicBezTo>
                    <a:pt x="613" y="757"/>
                    <a:pt x="639" y="777"/>
                    <a:pt x="652" y="790"/>
                  </a:cubicBezTo>
                  <a:cubicBezTo>
                    <a:pt x="718" y="849"/>
                    <a:pt x="889" y="922"/>
                    <a:pt x="922" y="948"/>
                  </a:cubicBezTo>
                  <a:cubicBezTo>
                    <a:pt x="955" y="968"/>
                    <a:pt x="1106" y="1053"/>
                    <a:pt x="1120" y="1079"/>
                  </a:cubicBezTo>
                  <a:cubicBezTo>
                    <a:pt x="1133" y="1106"/>
                    <a:pt x="1212" y="1172"/>
                    <a:pt x="1231" y="1205"/>
                  </a:cubicBezTo>
                  <a:cubicBezTo>
                    <a:pt x="1238" y="1218"/>
                    <a:pt x="1278" y="1257"/>
                    <a:pt x="1317" y="1297"/>
                  </a:cubicBezTo>
                  <a:cubicBezTo>
                    <a:pt x="1317" y="1290"/>
                    <a:pt x="1324" y="1283"/>
                    <a:pt x="1330" y="1277"/>
                  </a:cubicBezTo>
                  <a:cubicBezTo>
                    <a:pt x="1416" y="1152"/>
                    <a:pt x="1666" y="849"/>
                    <a:pt x="1719" y="790"/>
                  </a:cubicBezTo>
                  <a:cubicBezTo>
                    <a:pt x="1771" y="737"/>
                    <a:pt x="1995" y="573"/>
                    <a:pt x="2028" y="520"/>
                  </a:cubicBezTo>
                  <a:cubicBezTo>
                    <a:pt x="2048" y="487"/>
                    <a:pt x="2159" y="303"/>
                    <a:pt x="2245" y="151"/>
                  </a:cubicBezTo>
                  <a:lnTo>
                    <a:pt x="2192" y="86"/>
                  </a:lnTo>
                  <a:cubicBezTo>
                    <a:pt x="2192" y="86"/>
                    <a:pt x="2087" y="46"/>
                    <a:pt x="2080" y="40"/>
                  </a:cubicBezTo>
                  <a:cubicBezTo>
                    <a:pt x="2067" y="33"/>
                    <a:pt x="1982" y="0"/>
                    <a:pt x="1949"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81;p19">
              <a:extLst>
                <a:ext uri="{FF2B5EF4-FFF2-40B4-BE49-F238E27FC236}">
                  <a16:creationId xmlns:a16="http://schemas.microsoft.com/office/drawing/2014/main" id="{63A59575-CEE2-7766-A14A-A871AAAE7562}"/>
                </a:ext>
              </a:extLst>
            </p:cNvPr>
            <p:cNvSpPr/>
            <p:nvPr/>
          </p:nvSpPr>
          <p:spPr>
            <a:xfrm>
              <a:off x="8293189" y="2195330"/>
              <a:ext cx="309637" cy="183687"/>
            </a:xfrm>
            <a:custGeom>
              <a:avLst/>
              <a:gdLst/>
              <a:ahLst/>
              <a:cxnLst/>
              <a:rect l="l" t="t" r="r" b="b"/>
              <a:pathLst>
                <a:path w="2837" h="1683" extrusionOk="0">
                  <a:moveTo>
                    <a:pt x="1149" y="1"/>
                  </a:moveTo>
                  <a:cubicBezTo>
                    <a:pt x="1143" y="1"/>
                    <a:pt x="1135" y="2"/>
                    <a:pt x="1126" y="5"/>
                  </a:cubicBezTo>
                  <a:cubicBezTo>
                    <a:pt x="1047" y="31"/>
                    <a:pt x="974" y="38"/>
                    <a:pt x="948" y="71"/>
                  </a:cubicBezTo>
                  <a:cubicBezTo>
                    <a:pt x="922" y="110"/>
                    <a:pt x="889" y="110"/>
                    <a:pt x="856" y="130"/>
                  </a:cubicBezTo>
                  <a:cubicBezTo>
                    <a:pt x="829" y="150"/>
                    <a:pt x="770" y="143"/>
                    <a:pt x="737" y="163"/>
                  </a:cubicBezTo>
                  <a:cubicBezTo>
                    <a:pt x="698" y="182"/>
                    <a:pt x="691" y="202"/>
                    <a:pt x="658" y="248"/>
                  </a:cubicBezTo>
                  <a:cubicBezTo>
                    <a:pt x="625" y="294"/>
                    <a:pt x="665" y="281"/>
                    <a:pt x="593" y="327"/>
                  </a:cubicBezTo>
                  <a:cubicBezTo>
                    <a:pt x="527" y="373"/>
                    <a:pt x="467" y="400"/>
                    <a:pt x="448" y="400"/>
                  </a:cubicBezTo>
                  <a:cubicBezTo>
                    <a:pt x="428" y="400"/>
                    <a:pt x="329" y="380"/>
                    <a:pt x="323" y="367"/>
                  </a:cubicBezTo>
                  <a:cubicBezTo>
                    <a:pt x="316" y="360"/>
                    <a:pt x="211" y="261"/>
                    <a:pt x="211" y="261"/>
                  </a:cubicBezTo>
                  <a:cubicBezTo>
                    <a:pt x="211" y="261"/>
                    <a:pt x="202" y="239"/>
                    <a:pt x="172" y="239"/>
                  </a:cubicBezTo>
                  <a:cubicBezTo>
                    <a:pt x="166" y="239"/>
                    <a:pt x="159" y="239"/>
                    <a:pt x="152" y="242"/>
                  </a:cubicBezTo>
                  <a:cubicBezTo>
                    <a:pt x="138" y="248"/>
                    <a:pt x="125" y="248"/>
                    <a:pt x="112" y="248"/>
                  </a:cubicBezTo>
                  <a:cubicBezTo>
                    <a:pt x="112" y="248"/>
                    <a:pt x="112" y="248"/>
                    <a:pt x="112" y="255"/>
                  </a:cubicBezTo>
                  <a:cubicBezTo>
                    <a:pt x="125" y="294"/>
                    <a:pt x="132" y="340"/>
                    <a:pt x="112" y="386"/>
                  </a:cubicBezTo>
                  <a:cubicBezTo>
                    <a:pt x="92" y="433"/>
                    <a:pt x="59" y="479"/>
                    <a:pt x="66" y="525"/>
                  </a:cubicBezTo>
                  <a:cubicBezTo>
                    <a:pt x="66" y="571"/>
                    <a:pt x="125" y="577"/>
                    <a:pt x="86" y="617"/>
                  </a:cubicBezTo>
                  <a:cubicBezTo>
                    <a:pt x="46" y="663"/>
                    <a:pt x="7" y="656"/>
                    <a:pt x="7" y="689"/>
                  </a:cubicBezTo>
                  <a:cubicBezTo>
                    <a:pt x="0" y="722"/>
                    <a:pt x="20" y="729"/>
                    <a:pt x="46" y="788"/>
                  </a:cubicBezTo>
                  <a:cubicBezTo>
                    <a:pt x="79" y="847"/>
                    <a:pt x="152" y="966"/>
                    <a:pt x="132" y="1018"/>
                  </a:cubicBezTo>
                  <a:cubicBezTo>
                    <a:pt x="106" y="1071"/>
                    <a:pt x="73" y="1124"/>
                    <a:pt x="40" y="1170"/>
                  </a:cubicBezTo>
                  <a:cubicBezTo>
                    <a:pt x="33" y="1170"/>
                    <a:pt x="33" y="1176"/>
                    <a:pt x="27" y="1176"/>
                  </a:cubicBezTo>
                  <a:cubicBezTo>
                    <a:pt x="33" y="1189"/>
                    <a:pt x="40" y="1189"/>
                    <a:pt x="40" y="1196"/>
                  </a:cubicBezTo>
                  <a:cubicBezTo>
                    <a:pt x="40" y="1222"/>
                    <a:pt x="132" y="1262"/>
                    <a:pt x="145" y="1262"/>
                  </a:cubicBezTo>
                  <a:cubicBezTo>
                    <a:pt x="152" y="1262"/>
                    <a:pt x="198" y="1242"/>
                    <a:pt x="244" y="1216"/>
                  </a:cubicBezTo>
                  <a:cubicBezTo>
                    <a:pt x="252" y="1212"/>
                    <a:pt x="259" y="1210"/>
                    <a:pt x="265" y="1210"/>
                  </a:cubicBezTo>
                  <a:cubicBezTo>
                    <a:pt x="302" y="1210"/>
                    <a:pt x="317" y="1265"/>
                    <a:pt x="323" y="1282"/>
                  </a:cubicBezTo>
                  <a:cubicBezTo>
                    <a:pt x="336" y="1295"/>
                    <a:pt x="382" y="1347"/>
                    <a:pt x="435" y="1360"/>
                  </a:cubicBezTo>
                  <a:cubicBezTo>
                    <a:pt x="437" y="1361"/>
                    <a:pt x="440" y="1361"/>
                    <a:pt x="443" y="1361"/>
                  </a:cubicBezTo>
                  <a:cubicBezTo>
                    <a:pt x="501" y="1361"/>
                    <a:pt x="687" y="1247"/>
                    <a:pt x="737" y="1209"/>
                  </a:cubicBezTo>
                  <a:cubicBezTo>
                    <a:pt x="797" y="1170"/>
                    <a:pt x="836" y="1124"/>
                    <a:pt x="876" y="1058"/>
                  </a:cubicBezTo>
                  <a:cubicBezTo>
                    <a:pt x="915" y="999"/>
                    <a:pt x="955" y="999"/>
                    <a:pt x="1014" y="946"/>
                  </a:cubicBezTo>
                  <a:cubicBezTo>
                    <a:pt x="1031" y="929"/>
                    <a:pt x="1048" y="923"/>
                    <a:pt x="1065" y="923"/>
                  </a:cubicBezTo>
                  <a:cubicBezTo>
                    <a:pt x="1107" y="923"/>
                    <a:pt x="1147" y="959"/>
                    <a:pt x="1185" y="959"/>
                  </a:cubicBezTo>
                  <a:cubicBezTo>
                    <a:pt x="1231" y="959"/>
                    <a:pt x="1277" y="1064"/>
                    <a:pt x="1277" y="1091"/>
                  </a:cubicBezTo>
                  <a:cubicBezTo>
                    <a:pt x="1277" y="1124"/>
                    <a:pt x="1257" y="1143"/>
                    <a:pt x="1244" y="1150"/>
                  </a:cubicBezTo>
                  <a:cubicBezTo>
                    <a:pt x="1231" y="1156"/>
                    <a:pt x="1178" y="1183"/>
                    <a:pt x="1159" y="1209"/>
                  </a:cubicBezTo>
                  <a:cubicBezTo>
                    <a:pt x="1139" y="1235"/>
                    <a:pt x="1159" y="1255"/>
                    <a:pt x="1159" y="1282"/>
                  </a:cubicBezTo>
                  <a:cubicBezTo>
                    <a:pt x="1159" y="1308"/>
                    <a:pt x="1126" y="1321"/>
                    <a:pt x="1093" y="1341"/>
                  </a:cubicBezTo>
                  <a:cubicBezTo>
                    <a:pt x="1066" y="1367"/>
                    <a:pt x="1053" y="1420"/>
                    <a:pt x="1053" y="1426"/>
                  </a:cubicBezTo>
                  <a:cubicBezTo>
                    <a:pt x="1060" y="1439"/>
                    <a:pt x="1106" y="1479"/>
                    <a:pt x="1126" y="1499"/>
                  </a:cubicBezTo>
                  <a:cubicBezTo>
                    <a:pt x="1145" y="1512"/>
                    <a:pt x="1145" y="1624"/>
                    <a:pt x="1152" y="1637"/>
                  </a:cubicBezTo>
                  <a:cubicBezTo>
                    <a:pt x="1165" y="1657"/>
                    <a:pt x="1218" y="1683"/>
                    <a:pt x="1257" y="1683"/>
                  </a:cubicBezTo>
                  <a:cubicBezTo>
                    <a:pt x="1297" y="1683"/>
                    <a:pt x="1316" y="1643"/>
                    <a:pt x="1343" y="1630"/>
                  </a:cubicBezTo>
                  <a:cubicBezTo>
                    <a:pt x="1352" y="1624"/>
                    <a:pt x="1363" y="1622"/>
                    <a:pt x="1376" y="1622"/>
                  </a:cubicBezTo>
                  <a:cubicBezTo>
                    <a:pt x="1401" y="1622"/>
                    <a:pt x="1428" y="1630"/>
                    <a:pt x="1442" y="1630"/>
                  </a:cubicBezTo>
                  <a:cubicBezTo>
                    <a:pt x="1461" y="1630"/>
                    <a:pt x="1527" y="1578"/>
                    <a:pt x="1527" y="1532"/>
                  </a:cubicBezTo>
                  <a:cubicBezTo>
                    <a:pt x="1527" y="1486"/>
                    <a:pt x="1553" y="1439"/>
                    <a:pt x="1580" y="1400"/>
                  </a:cubicBezTo>
                  <a:cubicBezTo>
                    <a:pt x="1606" y="1367"/>
                    <a:pt x="1626" y="1354"/>
                    <a:pt x="1659" y="1328"/>
                  </a:cubicBezTo>
                  <a:cubicBezTo>
                    <a:pt x="1674" y="1312"/>
                    <a:pt x="1687" y="1307"/>
                    <a:pt x="1702" y="1307"/>
                  </a:cubicBezTo>
                  <a:cubicBezTo>
                    <a:pt x="1720" y="1307"/>
                    <a:pt x="1742" y="1314"/>
                    <a:pt x="1777" y="1321"/>
                  </a:cubicBezTo>
                  <a:cubicBezTo>
                    <a:pt x="1801" y="1325"/>
                    <a:pt x="1825" y="1327"/>
                    <a:pt x="1846" y="1327"/>
                  </a:cubicBezTo>
                  <a:cubicBezTo>
                    <a:pt x="1890" y="1327"/>
                    <a:pt x="1926" y="1321"/>
                    <a:pt x="1948" y="1321"/>
                  </a:cubicBezTo>
                  <a:cubicBezTo>
                    <a:pt x="1988" y="1321"/>
                    <a:pt x="2021" y="1314"/>
                    <a:pt x="2054" y="1301"/>
                  </a:cubicBezTo>
                  <a:cubicBezTo>
                    <a:pt x="2080" y="1288"/>
                    <a:pt x="2192" y="1268"/>
                    <a:pt x="2198" y="1268"/>
                  </a:cubicBezTo>
                  <a:cubicBezTo>
                    <a:pt x="2212" y="1268"/>
                    <a:pt x="2277" y="1262"/>
                    <a:pt x="2310" y="1209"/>
                  </a:cubicBezTo>
                  <a:cubicBezTo>
                    <a:pt x="2337" y="1156"/>
                    <a:pt x="2323" y="1137"/>
                    <a:pt x="2330" y="1117"/>
                  </a:cubicBezTo>
                  <a:cubicBezTo>
                    <a:pt x="2337" y="1104"/>
                    <a:pt x="2409" y="1064"/>
                    <a:pt x="2462" y="1045"/>
                  </a:cubicBezTo>
                  <a:cubicBezTo>
                    <a:pt x="2479" y="1036"/>
                    <a:pt x="2495" y="1033"/>
                    <a:pt x="2509" y="1033"/>
                  </a:cubicBezTo>
                  <a:cubicBezTo>
                    <a:pt x="2536" y="1033"/>
                    <a:pt x="2554" y="1045"/>
                    <a:pt x="2554" y="1045"/>
                  </a:cubicBezTo>
                  <a:cubicBezTo>
                    <a:pt x="2554" y="1045"/>
                    <a:pt x="2718" y="1130"/>
                    <a:pt x="2725" y="1130"/>
                  </a:cubicBezTo>
                  <a:cubicBezTo>
                    <a:pt x="2731" y="1130"/>
                    <a:pt x="2784" y="1156"/>
                    <a:pt x="2837" y="1176"/>
                  </a:cubicBezTo>
                  <a:cubicBezTo>
                    <a:pt x="2837" y="1156"/>
                    <a:pt x="2837" y="1143"/>
                    <a:pt x="2837" y="1137"/>
                  </a:cubicBezTo>
                  <a:cubicBezTo>
                    <a:pt x="2824" y="1012"/>
                    <a:pt x="2824" y="860"/>
                    <a:pt x="2791" y="689"/>
                  </a:cubicBezTo>
                  <a:cubicBezTo>
                    <a:pt x="2771" y="617"/>
                    <a:pt x="2745" y="505"/>
                    <a:pt x="2712" y="386"/>
                  </a:cubicBezTo>
                  <a:cubicBezTo>
                    <a:pt x="2666" y="400"/>
                    <a:pt x="2613" y="419"/>
                    <a:pt x="2567" y="419"/>
                  </a:cubicBezTo>
                  <a:cubicBezTo>
                    <a:pt x="2488" y="426"/>
                    <a:pt x="2416" y="433"/>
                    <a:pt x="2416" y="433"/>
                  </a:cubicBezTo>
                  <a:cubicBezTo>
                    <a:pt x="2416" y="433"/>
                    <a:pt x="2324" y="353"/>
                    <a:pt x="2305" y="353"/>
                  </a:cubicBezTo>
                  <a:cubicBezTo>
                    <a:pt x="2305" y="353"/>
                    <a:pt x="2304" y="353"/>
                    <a:pt x="2304" y="354"/>
                  </a:cubicBezTo>
                  <a:cubicBezTo>
                    <a:pt x="2303" y="355"/>
                    <a:pt x="2300" y="355"/>
                    <a:pt x="2297" y="355"/>
                  </a:cubicBezTo>
                  <a:cubicBezTo>
                    <a:pt x="2284" y="355"/>
                    <a:pt x="2257" y="349"/>
                    <a:pt x="2237" y="349"/>
                  </a:cubicBezTo>
                  <a:cubicBezTo>
                    <a:pt x="2229" y="349"/>
                    <a:pt x="2222" y="350"/>
                    <a:pt x="2218" y="354"/>
                  </a:cubicBezTo>
                  <a:cubicBezTo>
                    <a:pt x="2212" y="360"/>
                    <a:pt x="2174" y="362"/>
                    <a:pt x="2135" y="362"/>
                  </a:cubicBezTo>
                  <a:cubicBezTo>
                    <a:pt x="2096" y="362"/>
                    <a:pt x="2057" y="360"/>
                    <a:pt x="2047" y="360"/>
                  </a:cubicBezTo>
                  <a:cubicBezTo>
                    <a:pt x="2034" y="360"/>
                    <a:pt x="1948" y="314"/>
                    <a:pt x="1948" y="314"/>
                  </a:cubicBezTo>
                  <a:cubicBezTo>
                    <a:pt x="1948" y="314"/>
                    <a:pt x="1942" y="317"/>
                    <a:pt x="1927" y="317"/>
                  </a:cubicBezTo>
                  <a:cubicBezTo>
                    <a:pt x="1919" y="317"/>
                    <a:pt x="1909" y="316"/>
                    <a:pt x="1896" y="314"/>
                  </a:cubicBezTo>
                  <a:lnTo>
                    <a:pt x="1804" y="314"/>
                  </a:lnTo>
                  <a:cubicBezTo>
                    <a:pt x="1804" y="314"/>
                    <a:pt x="1784" y="307"/>
                    <a:pt x="1764" y="288"/>
                  </a:cubicBezTo>
                  <a:cubicBezTo>
                    <a:pt x="1745" y="269"/>
                    <a:pt x="1709" y="221"/>
                    <a:pt x="1678" y="221"/>
                  </a:cubicBezTo>
                  <a:cubicBezTo>
                    <a:pt x="1676" y="221"/>
                    <a:pt x="1674" y="222"/>
                    <a:pt x="1672" y="222"/>
                  </a:cubicBezTo>
                  <a:cubicBezTo>
                    <a:pt x="1646" y="229"/>
                    <a:pt x="1606" y="222"/>
                    <a:pt x="1593" y="268"/>
                  </a:cubicBezTo>
                  <a:cubicBezTo>
                    <a:pt x="1586" y="307"/>
                    <a:pt x="1573" y="321"/>
                    <a:pt x="1593" y="354"/>
                  </a:cubicBezTo>
                  <a:cubicBezTo>
                    <a:pt x="1603" y="360"/>
                    <a:pt x="1606" y="362"/>
                    <a:pt x="1607" y="362"/>
                  </a:cubicBezTo>
                  <a:cubicBezTo>
                    <a:pt x="1608" y="362"/>
                    <a:pt x="1606" y="360"/>
                    <a:pt x="1606" y="360"/>
                  </a:cubicBezTo>
                  <a:lnTo>
                    <a:pt x="1606" y="360"/>
                  </a:lnTo>
                  <a:cubicBezTo>
                    <a:pt x="1606" y="360"/>
                    <a:pt x="1613" y="367"/>
                    <a:pt x="1619" y="380"/>
                  </a:cubicBezTo>
                  <a:cubicBezTo>
                    <a:pt x="1646" y="419"/>
                    <a:pt x="1659" y="433"/>
                    <a:pt x="1646" y="452"/>
                  </a:cubicBezTo>
                  <a:cubicBezTo>
                    <a:pt x="1639" y="472"/>
                    <a:pt x="1613" y="479"/>
                    <a:pt x="1606" y="498"/>
                  </a:cubicBezTo>
                  <a:cubicBezTo>
                    <a:pt x="1606" y="518"/>
                    <a:pt x="1626" y="577"/>
                    <a:pt x="1632" y="584"/>
                  </a:cubicBezTo>
                  <a:cubicBezTo>
                    <a:pt x="1639" y="590"/>
                    <a:pt x="1659" y="610"/>
                    <a:pt x="1639" y="630"/>
                  </a:cubicBezTo>
                  <a:cubicBezTo>
                    <a:pt x="1626" y="650"/>
                    <a:pt x="1593" y="656"/>
                    <a:pt x="1580" y="676"/>
                  </a:cubicBezTo>
                  <a:cubicBezTo>
                    <a:pt x="1573" y="696"/>
                    <a:pt x="1534" y="735"/>
                    <a:pt x="1514" y="735"/>
                  </a:cubicBezTo>
                  <a:cubicBezTo>
                    <a:pt x="1501" y="735"/>
                    <a:pt x="1448" y="722"/>
                    <a:pt x="1442" y="696"/>
                  </a:cubicBezTo>
                  <a:cubicBezTo>
                    <a:pt x="1435" y="663"/>
                    <a:pt x="1448" y="584"/>
                    <a:pt x="1422" y="571"/>
                  </a:cubicBezTo>
                  <a:cubicBezTo>
                    <a:pt x="1401" y="560"/>
                    <a:pt x="1388" y="532"/>
                    <a:pt x="1367" y="532"/>
                  </a:cubicBezTo>
                  <a:cubicBezTo>
                    <a:pt x="1361" y="532"/>
                    <a:pt x="1356" y="534"/>
                    <a:pt x="1349" y="538"/>
                  </a:cubicBezTo>
                  <a:cubicBezTo>
                    <a:pt x="1310" y="564"/>
                    <a:pt x="1297" y="597"/>
                    <a:pt x="1277" y="597"/>
                  </a:cubicBezTo>
                  <a:cubicBezTo>
                    <a:pt x="1275" y="597"/>
                    <a:pt x="1274" y="598"/>
                    <a:pt x="1272" y="598"/>
                  </a:cubicBezTo>
                  <a:cubicBezTo>
                    <a:pt x="1243" y="598"/>
                    <a:pt x="1184" y="551"/>
                    <a:pt x="1172" y="551"/>
                  </a:cubicBezTo>
                  <a:cubicBezTo>
                    <a:pt x="1159" y="551"/>
                    <a:pt x="1066" y="584"/>
                    <a:pt x="1066" y="584"/>
                  </a:cubicBezTo>
                  <a:cubicBezTo>
                    <a:pt x="1066" y="584"/>
                    <a:pt x="1055" y="590"/>
                    <a:pt x="1041" y="590"/>
                  </a:cubicBezTo>
                  <a:cubicBezTo>
                    <a:pt x="1034" y="590"/>
                    <a:pt x="1027" y="588"/>
                    <a:pt x="1020" y="584"/>
                  </a:cubicBezTo>
                  <a:cubicBezTo>
                    <a:pt x="1007" y="571"/>
                    <a:pt x="974" y="485"/>
                    <a:pt x="968" y="479"/>
                  </a:cubicBezTo>
                  <a:cubicBezTo>
                    <a:pt x="955" y="472"/>
                    <a:pt x="948" y="393"/>
                    <a:pt x="948" y="373"/>
                  </a:cubicBezTo>
                  <a:cubicBezTo>
                    <a:pt x="948" y="354"/>
                    <a:pt x="935" y="360"/>
                    <a:pt x="974" y="314"/>
                  </a:cubicBezTo>
                  <a:cubicBezTo>
                    <a:pt x="1014" y="261"/>
                    <a:pt x="994" y="229"/>
                    <a:pt x="1020" y="222"/>
                  </a:cubicBezTo>
                  <a:cubicBezTo>
                    <a:pt x="1047" y="209"/>
                    <a:pt x="1126" y="215"/>
                    <a:pt x="1126" y="196"/>
                  </a:cubicBezTo>
                  <a:cubicBezTo>
                    <a:pt x="1126" y="169"/>
                    <a:pt x="1145" y="103"/>
                    <a:pt x="1145" y="97"/>
                  </a:cubicBezTo>
                  <a:cubicBezTo>
                    <a:pt x="1145" y="85"/>
                    <a:pt x="1197" y="1"/>
                    <a:pt x="1149"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82;p19">
              <a:extLst>
                <a:ext uri="{FF2B5EF4-FFF2-40B4-BE49-F238E27FC236}">
                  <a16:creationId xmlns:a16="http://schemas.microsoft.com/office/drawing/2014/main" id="{6C55CCFE-2BCE-6235-FA0F-147DB5123835}"/>
                </a:ext>
              </a:extLst>
            </p:cNvPr>
            <p:cNvSpPr/>
            <p:nvPr/>
          </p:nvSpPr>
          <p:spPr>
            <a:xfrm>
              <a:off x="8304649" y="2103868"/>
              <a:ext cx="283880" cy="172445"/>
            </a:xfrm>
            <a:custGeom>
              <a:avLst/>
              <a:gdLst/>
              <a:ahLst/>
              <a:cxnLst/>
              <a:rect l="l" t="t" r="r" b="b"/>
              <a:pathLst>
                <a:path w="2601" h="1580" extrusionOk="0">
                  <a:moveTo>
                    <a:pt x="1021" y="0"/>
                  </a:moveTo>
                  <a:cubicBezTo>
                    <a:pt x="1021" y="0"/>
                    <a:pt x="882" y="27"/>
                    <a:pt x="817" y="33"/>
                  </a:cubicBezTo>
                  <a:cubicBezTo>
                    <a:pt x="780" y="33"/>
                    <a:pt x="759" y="27"/>
                    <a:pt x="743" y="27"/>
                  </a:cubicBezTo>
                  <a:cubicBezTo>
                    <a:pt x="728" y="27"/>
                    <a:pt x="718" y="33"/>
                    <a:pt x="705" y="60"/>
                  </a:cubicBezTo>
                  <a:cubicBezTo>
                    <a:pt x="678" y="106"/>
                    <a:pt x="645" y="191"/>
                    <a:pt x="632" y="244"/>
                  </a:cubicBezTo>
                  <a:cubicBezTo>
                    <a:pt x="619" y="303"/>
                    <a:pt x="586" y="329"/>
                    <a:pt x="520" y="435"/>
                  </a:cubicBezTo>
                  <a:cubicBezTo>
                    <a:pt x="461" y="533"/>
                    <a:pt x="435" y="606"/>
                    <a:pt x="402" y="665"/>
                  </a:cubicBezTo>
                  <a:cubicBezTo>
                    <a:pt x="362" y="724"/>
                    <a:pt x="369" y="764"/>
                    <a:pt x="303" y="803"/>
                  </a:cubicBezTo>
                  <a:cubicBezTo>
                    <a:pt x="237" y="849"/>
                    <a:pt x="244" y="836"/>
                    <a:pt x="139" y="915"/>
                  </a:cubicBezTo>
                  <a:cubicBezTo>
                    <a:pt x="33" y="988"/>
                    <a:pt x="1" y="1047"/>
                    <a:pt x="7" y="1086"/>
                  </a:cubicBezTo>
                  <a:cubicBezTo>
                    <a:pt x="14" y="1086"/>
                    <a:pt x="27" y="1086"/>
                    <a:pt x="47" y="1080"/>
                  </a:cubicBezTo>
                  <a:cubicBezTo>
                    <a:pt x="53" y="1077"/>
                    <a:pt x="59" y="1077"/>
                    <a:pt x="64" y="1077"/>
                  </a:cubicBezTo>
                  <a:cubicBezTo>
                    <a:pt x="90" y="1077"/>
                    <a:pt x="99" y="1099"/>
                    <a:pt x="99" y="1099"/>
                  </a:cubicBezTo>
                  <a:cubicBezTo>
                    <a:pt x="99" y="1099"/>
                    <a:pt x="205" y="1198"/>
                    <a:pt x="211" y="1205"/>
                  </a:cubicBezTo>
                  <a:cubicBezTo>
                    <a:pt x="218" y="1218"/>
                    <a:pt x="323" y="1238"/>
                    <a:pt x="336" y="1238"/>
                  </a:cubicBezTo>
                  <a:cubicBezTo>
                    <a:pt x="356" y="1238"/>
                    <a:pt x="415" y="1211"/>
                    <a:pt x="488" y="1165"/>
                  </a:cubicBezTo>
                  <a:cubicBezTo>
                    <a:pt x="553" y="1119"/>
                    <a:pt x="520" y="1132"/>
                    <a:pt x="547" y="1086"/>
                  </a:cubicBezTo>
                  <a:cubicBezTo>
                    <a:pt x="580" y="1040"/>
                    <a:pt x="593" y="1020"/>
                    <a:pt x="626" y="1001"/>
                  </a:cubicBezTo>
                  <a:cubicBezTo>
                    <a:pt x="659" y="988"/>
                    <a:pt x="718" y="988"/>
                    <a:pt x="751" y="968"/>
                  </a:cubicBezTo>
                  <a:cubicBezTo>
                    <a:pt x="784" y="948"/>
                    <a:pt x="810" y="948"/>
                    <a:pt x="836" y="909"/>
                  </a:cubicBezTo>
                  <a:cubicBezTo>
                    <a:pt x="863" y="876"/>
                    <a:pt x="935" y="869"/>
                    <a:pt x="1021" y="843"/>
                  </a:cubicBezTo>
                  <a:cubicBezTo>
                    <a:pt x="1029" y="840"/>
                    <a:pt x="1036" y="839"/>
                    <a:pt x="1042" y="839"/>
                  </a:cubicBezTo>
                  <a:cubicBezTo>
                    <a:pt x="1087" y="839"/>
                    <a:pt x="1040" y="923"/>
                    <a:pt x="1040" y="935"/>
                  </a:cubicBezTo>
                  <a:cubicBezTo>
                    <a:pt x="1040" y="941"/>
                    <a:pt x="1021" y="1007"/>
                    <a:pt x="1021" y="1034"/>
                  </a:cubicBezTo>
                  <a:cubicBezTo>
                    <a:pt x="1021" y="1053"/>
                    <a:pt x="942" y="1047"/>
                    <a:pt x="915" y="1060"/>
                  </a:cubicBezTo>
                  <a:cubicBezTo>
                    <a:pt x="882" y="1067"/>
                    <a:pt x="902" y="1099"/>
                    <a:pt x="869" y="1152"/>
                  </a:cubicBezTo>
                  <a:cubicBezTo>
                    <a:pt x="830" y="1198"/>
                    <a:pt x="836" y="1192"/>
                    <a:pt x="836" y="1211"/>
                  </a:cubicBezTo>
                  <a:cubicBezTo>
                    <a:pt x="836" y="1231"/>
                    <a:pt x="843" y="1310"/>
                    <a:pt x="856" y="1317"/>
                  </a:cubicBezTo>
                  <a:cubicBezTo>
                    <a:pt x="869" y="1323"/>
                    <a:pt x="896" y="1409"/>
                    <a:pt x="915" y="1422"/>
                  </a:cubicBezTo>
                  <a:cubicBezTo>
                    <a:pt x="922" y="1426"/>
                    <a:pt x="929" y="1428"/>
                    <a:pt x="936" y="1428"/>
                  </a:cubicBezTo>
                  <a:cubicBezTo>
                    <a:pt x="950" y="1428"/>
                    <a:pt x="961" y="1422"/>
                    <a:pt x="961" y="1422"/>
                  </a:cubicBezTo>
                  <a:cubicBezTo>
                    <a:pt x="961" y="1422"/>
                    <a:pt x="1054" y="1389"/>
                    <a:pt x="1067" y="1389"/>
                  </a:cubicBezTo>
                  <a:cubicBezTo>
                    <a:pt x="1079" y="1389"/>
                    <a:pt x="1132" y="1436"/>
                    <a:pt x="1160" y="1436"/>
                  </a:cubicBezTo>
                  <a:cubicBezTo>
                    <a:pt x="1162" y="1436"/>
                    <a:pt x="1164" y="1435"/>
                    <a:pt x="1165" y="1435"/>
                  </a:cubicBezTo>
                  <a:cubicBezTo>
                    <a:pt x="1192" y="1435"/>
                    <a:pt x="1205" y="1402"/>
                    <a:pt x="1238" y="1376"/>
                  </a:cubicBezTo>
                  <a:cubicBezTo>
                    <a:pt x="1245" y="1372"/>
                    <a:pt x="1252" y="1370"/>
                    <a:pt x="1258" y="1370"/>
                  </a:cubicBezTo>
                  <a:cubicBezTo>
                    <a:pt x="1283" y="1370"/>
                    <a:pt x="1296" y="1398"/>
                    <a:pt x="1317" y="1409"/>
                  </a:cubicBezTo>
                  <a:cubicBezTo>
                    <a:pt x="1343" y="1422"/>
                    <a:pt x="1330" y="1501"/>
                    <a:pt x="1337" y="1534"/>
                  </a:cubicBezTo>
                  <a:cubicBezTo>
                    <a:pt x="1343" y="1560"/>
                    <a:pt x="1389" y="1580"/>
                    <a:pt x="1409" y="1580"/>
                  </a:cubicBezTo>
                  <a:cubicBezTo>
                    <a:pt x="1429" y="1580"/>
                    <a:pt x="1462" y="1534"/>
                    <a:pt x="1475" y="1514"/>
                  </a:cubicBezTo>
                  <a:cubicBezTo>
                    <a:pt x="1488" y="1494"/>
                    <a:pt x="1521" y="1488"/>
                    <a:pt x="1534" y="1468"/>
                  </a:cubicBezTo>
                  <a:cubicBezTo>
                    <a:pt x="1547" y="1448"/>
                    <a:pt x="1534" y="1428"/>
                    <a:pt x="1527" y="1422"/>
                  </a:cubicBezTo>
                  <a:cubicBezTo>
                    <a:pt x="1514" y="1415"/>
                    <a:pt x="1494" y="1356"/>
                    <a:pt x="1501" y="1336"/>
                  </a:cubicBezTo>
                  <a:cubicBezTo>
                    <a:pt x="1501" y="1317"/>
                    <a:pt x="1527" y="1310"/>
                    <a:pt x="1541" y="1290"/>
                  </a:cubicBezTo>
                  <a:cubicBezTo>
                    <a:pt x="1547" y="1271"/>
                    <a:pt x="1541" y="1257"/>
                    <a:pt x="1514" y="1218"/>
                  </a:cubicBezTo>
                  <a:cubicBezTo>
                    <a:pt x="1501" y="1205"/>
                    <a:pt x="1501" y="1198"/>
                    <a:pt x="1501" y="1198"/>
                  </a:cubicBezTo>
                  <a:cubicBezTo>
                    <a:pt x="1501" y="1198"/>
                    <a:pt x="1501" y="1200"/>
                    <a:pt x="1499" y="1200"/>
                  </a:cubicBezTo>
                  <a:cubicBezTo>
                    <a:pt x="1498" y="1200"/>
                    <a:pt x="1494" y="1198"/>
                    <a:pt x="1488" y="1192"/>
                  </a:cubicBezTo>
                  <a:cubicBezTo>
                    <a:pt x="1462" y="1165"/>
                    <a:pt x="1481" y="1145"/>
                    <a:pt x="1488" y="1106"/>
                  </a:cubicBezTo>
                  <a:cubicBezTo>
                    <a:pt x="1494" y="1060"/>
                    <a:pt x="1541" y="1067"/>
                    <a:pt x="1567" y="1060"/>
                  </a:cubicBezTo>
                  <a:cubicBezTo>
                    <a:pt x="1568" y="1060"/>
                    <a:pt x="1570" y="1059"/>
                    <a:pt x="1572" y="1059"/>
                  </a:cubicBezTo>
                  <a:cubicBezTo>
                    <a:pt x="1598" y="1059"/>
                    <a:pt x="1634" y="1107"/>
                    <a:pt x="1652" y="1126"/>
                  </a:cubicBezTo>
                  <a:cubicBezTo>
                    <a:pt x="1679" y="1145"/>
                    <a:pt x="1699" y="1159"/>
                    <a:pt x="1699" y="1159"/>
                  </a:cubicBezTo>
                  <a:cubicBezTo>
                    <a:pt x="1699" y="1159"/>
                    <a:pt x="1722" y="1156"/>
                    <a:pt x="1749" y="1156"/>
                  </a:cubicBezTo>
                  <a:cubicBezTo>
                    <a:pt x="1763" y="1156"/>
                    <a:pt x="1777" y="1156"/>
                    <a:pt x="1791" y="1159"/>
                  </a:cubicBezTo>
                  <a:cubicBezTo>
                    <a:pt x="1804" y="1161"/>
                    <a:pt x="1813" y="1162"/>
                    <a:pt x="1820" y="1162"/>
                  </a:cubicBezTo>
                  <a:cubicBezTo>
                    <a:pt x="1834" y="1162"/>
                    <a:pt x="1837" y="1159"/>
                    <a:pt x="1837" y="1159"/>
                  </a:cubicBezTo>
                  <a:cubicBezTo>
                    <a:pt x="1837" y="1159"/>
                    <a:pt x="1929" y="1205"/>
                    <a:pt x="1942" y="1205"/>
                  </a:cubicBezTo>
                  <a:cubicBezTo>
                    <a:pt x="1955" y="1205"/>
                    <a:pt x="2100" y="1205"/>
                    <a:pt x="2107" y="1192"/>
                  </a:cubicBezTo>
                  <a:cubicBezTo>
                    <a:pt x="2110" y="1188"/>
                    <a:pt x="2117" y="1187"/>
                    <a:pt x="2126" y="1187"/>
                  </a:cubicBezTo>
                  <a:cubicBezTo>
                    <a:pt x="2146" y="1187"/>
                    <a:pt x="2174" y="1193"/>
                    <a:pt x="2190" y="1193"/>
                  </a:cubicBezTo>
                  <a:cubicBezTo>
                    <a:pt x="2194" y="1193"/>
                    <a:pt x="2197" y="1193"/>
                    <a:pt x="2199" y="1192"/>
                  </a:cubicBezTo>
                  <a:cubicBezTo>
                    <a:pt x="2199" y="1191"/>
                    <a:pt x="2199" y="1191"/>
                    <a:pt x="2200" y="1191"/>
                  </a:cubicBezTo>
                  <a:cubicBezTo>
                    <a:pt x="2212" y="1191"/>
                    <a:pt x="2304" y="1271"/>
                    <a:pt x="2304" y="1271"/>
                  </a:cubicBezTo>
                  <a:cubicBezTo>
                    <a:pt x="2304" y="1271"/>
                    <a:pt x="2383" y="1264"/>
                    <a:pt x="2462" y="1257"/>
                  </a:cubicBezTo>
                  <a:cubicBezTo>
                    <a:pt x="2501" y="1257"/>
                    <a:pt x="2561" y="1244"/>
                    <a:pt x="2600" y="1224"/>
                  </a:cubicBezTo>
                  <a:cubicBezTo>
                    <a:pt x="2561" y="1067"/>
                    <a:pt x="2508" y="902"/>
                    <a:pt x="2488" y="836"/>
                  </a:cubicBezTo>
                  <a:cubicBezTo>
                    <a:pt x="2449" y="724"/>
                    <a:pt x="2376" y="448"/>
                    <a:pt x="2343" y="395"/>
                  </a:cubicBezTo>
                  <a:cubicBezTo>
                    <a:pt x="2304" y="336"/>
                    <a:pt x="2179" y="158"/>
                    <a:pt x="2120" y="152"/>
                  </a:cubicBezTo>
                  <a:cubicBezTo>
                    <a:pt x="2077" y="142"/>
                    <a:pt x="1977" y="122"/>
                    <a:pt x="1884" y="122"/>
                  </a:cubicBezTo>
                  <a:cubicBezTo>
                    <a:pt x="1849" y="122"/>
                    <a:pt x="1814" y="125"/>
                    <a:pt x="1784" y="132"/>
                  </a:cubicBezTo>
                  <a:cubicBezTo>
                    <a:pt x="1705" y="146"/>
                    <a:pt x="1669" y="160"/>
                    <a:pt x="1610" y="160"/>
                  </a:cubicBezTo>
                  <a:cubicBezTo>
                    <a:pt x="1586" y="160"/>
                    <a:pt x="1557" y="157"/>
                    <a:pt x="1521" y="152"/>
                  </a:cubicBezTo>
                  <a:cubicBezTo>
                    <a:pt x="1389" y="139"/>
                    <a:pt x="1310" y="152"/>
                    <a:pt x="1271" y="112"/>
                  </a:cubicBezTo>
                  <a:cubicBezTo>
                    <a:pt x="1225" y="66"/>
                    <a:pt x="1133" y="60"/>
                    <a:pt x="1093" y="40"/>
                  </a:cubicBezTo>
                  <a:cubicBezTo>
                    <a:pt x="1073" y="33"/>
                    <a:pt x="1047" y="20"/>
                    <a:pt x="1021"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583;p19">
              <a:extLst>
                <a:ext uri="{FF2B5EF4-FFF2-40B4-BE49-F238E27FC236}">
                  <a16:creationId xmlns:a16="http://schemas.microsoft.com/office/drawing/2014/main" id="{A635A635-7B86-CF0F-F404-E6290F585E64}"/>
                </a:ext>
              </a:extLst>
            </p:cNvPr>
            <p:cNvSpPr/>
            <p:nvPr/>
          </p:nvSpPr>
          <p:spPr>
            <a:xfrm>
              <a:off x="8330515" y="2479536"/>
              <a:ext cx="146688" cy="163823"/>
            </a:xfrm>
            <a:custGeom>
              <a:avLst/>
              <a:gdLst/>
              <a:ahLst/>
              <a:cxnLst/>
              <a:rect l="l" t="t" r="r" b="b"/>
              <a:pathLst>
                <a:path w="1344" h="1501" extrusionOk="0">
                  <a:moveTo>
                    <a:pt x="132" y="0"/>
                  </a:moveTo>
                  <a:lnTo>
                    <a:pt x="132" y="0"/>
                  </a:lnTo>
                  <a:cubicBezTo>
                    <a:pt x="139" y="40"/>
                    <a:pt x="158" y="106"/>
                    <a:pt x="158" y="145"/>
                  </a:cubicBezTo>
                  <a:cubicBezTo>
                    <a:pt x="158" y="185"/>
                    <a:pt x="178" y="270"/>
                    <a:pt x="211" y="290"/>
                  </a:cubicBezTo>
                  <a:cubicBezTo>
                    <a:pt x="224" y="303"/>
                    <a:pt x="264" y="343"/>
                    <a:pt x="290" y="382"/>
                  </a:cubicBezTo>
                  <a:cubicBezTo>
                    <a:pt x="310" y="408"/>
                    <a:pt x="323" y="428"/>
                    <a:pt x="336" y="435"/>
                  </a:cubicBezTo>
                  <a:cubicBezTo>
                    <a:pt x="356" y="461"/>
                    <a:pt x="369" y="487"/>
                    <a:pt x="369" y="514"/>
                  </a:cubicBezTo>
                  <a:cubicBezTo>
                    <a:pt x="369" y="540"/>
                    <a:pt x="316" y="639"/>
                    <a:pt x="316" y="639"/>
                  </a:cubicBezTo>
                  <a:cubicBezTo>
                    <a:pt x="316" y="639"/>
                    <a:pt x="315" y="638"/>
                    <a:pt x="313" y="638"/>
                  </a:cubicBezTo>
                  <a:cubicBezTo>
                    <a:pt x="309" y="638"/>
                    <a:pt x="302" y="645"/>
                    <a:pt x="316" y="698"/>
                  </a:cubicBezTo>
                  <a:cubicBezTo>
                    <a:pt x="336" y="770"/>
                    <a:pt x="349" y="784"/>
                    <a:pt x="349" y="823"/>
                  </a:cubicBezTo>
                  <a:cubicBezTo>
                    <a:pt x="343" y="858"/>
                    <a:pt x="274" y="883"/>
                    <a:pt x="250" y="883"/>
                  </a:cubicBezTo>
                  <a:cubicBezTo>
                    <a:pt x="247" y="883"/>
                    <a:pt x="245" y="883"/>
                    <a:pt x="244" y="882"/>
                  </a:cubicBezTo>
                  <a:cubicBezTo>
                    <a:pt x="231" y="882"/>
                    <a:pt x="172" y="843"/>
                    <a:pt x="172" y="843"/>
                  </a:cubicBezTo>
                  <a:cubicBezTo>
                    <a:pt x="172" y="843"/>
                    <a:pt x="174" y="837"/>
                    <a:pt x="161" y="837"/>
                  </a:cubicBezTo>
                  <a:cubicBezTo>
                    <a:pt x="154" y="837"/>
                    <a:pt x="143" y="838"/>
                    <a:pt x="125" y="843"/>
                  </a:cubicBezTo>
                  <a:cubicBezTo>
                    <a:pt x="112" y="848"/>
                    <a:pt x="98" y="849"/>
                    <a:pt x="84" y="849"/>
                  </a:cubicBezTo>
                  <a:cubicBezTo>
                    <a:pt x="70" y="849"/>
                    <a:pt x="56" y="848"/>
                    <a:pt x="43" y="848"/>
                  </a:cubicBezTo>
                  <a:cubicBezTo>
                    <a:pt x="19" y="848"/>
                    <a:pt x="0" y="853"/>
                    <a:pt x="0" y="882"/>
                  </a:cubicBezTo>
                  <a:cubicBezTo>
                    <a:pt x="0" y="948"/>
                    <a:pt x="27" y="1001"/>
                    <a:pt x="47" y="1047"/>
                  </a:cubicBezTo>
                  <a:cubicBezTo>
                    <a:pt x="73" y="1093"/>
                    <a:pt x="86" y="1093"/>
                    <a:pt x="112" y="1139"/>
                  </a:cubicBezTo>
                  <a:cubicBezTo>
                    <a:pt x="132" y="1192"/>
                    <a:pt x="139" y="1218"/>
                    <a:pt x="152" y="1264"/>
                  </a:cubicBezTo>
                  <a:cubicBezTo>
                    <a:pt x="165" y="1310"/>
                    <a:pt x="145" y="1277"/>
                    <a:pt x="191" y="1356"/>
                  </a:cubicBezTo>
                  <a:cubicBezTo>
                    <a:pt x="237" y="1435"/>
                    <a:pt x="316" y="1488"/>
                    <a:pt x="316" y="1488"/>
                  </a:cubicBezTo>
                  <a:cubicBezTo>
                    <a:pt x="316" y="1488"/>
                    <a:pt x="387" y="1479"/>
                    <a:pt x="437" y="1479"/>
                  </a:cubicBezTo>
                  <a:cubicBezTo>
                    <a:pt x="463" y="1479"/>
                    <a:pt x="483" y="1481"/>
                    <a:pt x="487" y="1488"/>
                  </a:cubicBezTo>
                  <a:cubicBezTo>
                    <a:pt x="492" y="1491"/>
                    <a:pt x="498" y="1492"/>
                    <a:pt x="505" y="1492"/>
                  </a:cubicBezTo>
                  <a:cubicBezTo>
                    <a:pt x="526" y="1492"/>
                    <a:pt x="557" y="1484"/>
                    <a:pt x="585" y="1484"/>
                  </a:cubicBezTo>
                  <a:cubicBezTo>
                    <a:pt x="595" y="1484"/>
                    <a:pt x="604" y="1485"/>
                    <a:pt x="613" y="1488"/>
                  </a:cubicBezTo>
                  <a:cubicBezTo>
                    <a:pt x="619" y="1488"/>
                    <a:pt x="652" y="1494"/>
                    <a:pt x="685" y="1501"/>
                  </a:cubicBezTo>
                  <a:cubicBezTo>
                    <a:pt x="698" y="1481"/>
                    <a:pt x="705" y="1461"/>
                    <a:pt x="718" y="1448"/>
                  </a:cubicBezTo>
                  <a:cubicBezTo>
                    <a:pt x="718" y="1435"/>
                    <a:pt x="724" y="1429"/>
                    <a:pt x="731" y="1415"/>
                  </a:cubicBezTo>
                  <a:cubicBezTo>
                    <a:pt x="744" y="1402"/>
                    <a:pt x="751" y="1382"/>
                    <a:pt x="764" y="1363"/>
                  </a:cubicBezTo>
                  <a:cubicBezTo>
                    <a:pt x="784" y="1323"/>
                    <a:pt x="803" y="1284"/>
                    <a:pt x="817" y="1257"/>
                  </a:cubicBezTo>
                  <a:cubicBezTo>
                    <a:pt x="823" y="1251"/>
                    <a:pt x="823" y="1244"/>
                    <a:pt x="823" y="1244"/>
                  </a:cubicBezTo>
                  <a:cubicBezTo>
                    <a:pt x="823" y="1238"/>
                    <a:pt x="830" y="1238"/>
                    <a:pt x="830" y="1238"/>
                  </a:cubicBezTo>
                  <a:cubicBezTo>
                    <a:pt x="830" y="1231"/>
                    <a:pt x="836" y="1225"/>
                    <a:pt x="836" y="1218"/>
                  </a:cubicBezTo>
                  <a:cubicBezTo>
                    <a:pt x="843" y="1205"/>
                    <a:pt x="849" y="1192"/>
                    <a:pt x="856" y="1185"/>
                  </a:cubicBezTo>
                  <a:cubicBezTo>
                    <a:pt x="869" y="1152"/>
                    <a:pt x="915" y="1073"/>
                    <a:pt x="955" y="1020"/>
                  </a:cubicBezTo>
                  <a:cubicBezTo>
                    <a:pt x="974" y="988"/>
                    <a:pt x="994" y="968"/>
                    <a:pt x="1001" y="961"/>
                  </a:cubicBezTo>
                  <a:cubicBezTo>
                    <a:pt x="1014" y="948"/>
                    <a:pt x="1047" y="922"/>
                    <a:pt x="1080" y="895"/>
                  </a:cubicBezTo>
                  <a:cubicBezTo>
                    <a:pt x="1126" y="849"/>
                    <a:pt x="1179" y="803"/>
                    <a:pt x="1205" y="797"/>
                  </a:cubicBezTo>
                  <a:cubicBezTo>
                    <a:pt x="1212" y="793"/>
                    <a:pt x="1218" y="792"/>
                    <a:pt x="1223" y="792"/>
                  </a:cubicBezTo>
                  <a:cubicBezTo>
                    <a:pt x="1236" y="792"/>
                    <a:pt x="1246" y="798"/>
                    <a:pt x="1260" y="798"/>
                  </a:cubicBezTo>
                  <a:cubicBezTo>
                    <a:pt x="1263" y="798"/>
                    <a:pt x="1267" y="798"/>
                    <a:pt x="1271" y="797"/>
                  </a:cubicBezTo>
                  <a:lnTo>
                    <a:pt x="1290" y="797"/>
                  </a:lnTo>
                  <a:cubicBezTo>
                    <a:pt x="1297" y="790"/>
                    <a:pt x="1304" y="790"/>
                    <a:pt x="1310" y="784"/>
                  </a:cubicBezTo>
                  <a:cubicBezTo>
                    <a:pt x="1310" y="777"/>
                    <a:pt x="1317" y="777"/>
                    <a:pt x="1323" y="770"/>
                  </a:cubicBezTo>
                  <a:cubicBezTo>
                    <a:pt x="1330" y="764"/>
                    <a:pt x="1336" y="757"/>
                    <a:pt x="1343" y="751"/>
                  </a:cubicBezTo>
                  <a:cubicBezTo>
                    <a:pt x="1304" y="711"/>
                    <a:pt x="1264" y="672"/>
                    <a:pt x="1257" y="652"/>
                  </a:cubicBezTo>
                  <a:cubicBezTo>
                    <a:pt x="1238" y="626"/>
                    <a:pt x="1159" y="553"/>
                    <a:pt x="1146" y="533"/>
                  </a:cubicBezTo>
                  <a:cubicBezTo>
                    <a:pt x="1132" y="507"/>
                    <a:pt x="981" y="422"/>
                    <a:pt x="948" y="395"/>
                  </a:cubicBezTo>
                  <a:cubicBezTo>
                    <a:pt x="915" y="376"/>
                    <a:pt x="744" y="303"/>
                    <a:pt x="678" y="244"/>
                  </a:cubicBezTo>
                  <a:cubicBezTo>
                    <a:pt x="665" y="224"/>
                    <a:pt x="639" y="211"/>
                    <a:pt x="613" y="198"/>
                  </a:cubicBezTo>
                  <a:cubicBezTo>
                    <a:pt x="599" y="191"/>
                    <a:pt x="593" y="185"/>
                    <a:pt x="580" y="178"/>
                  </a:cubicBezTo>
                  <a:cubicBezTo>
                    <a:pt x="560" y="171"/>
                    <a:pt x="540" y="165"/>
                    <a:pt x="520" y="152"/>
                  </a:cubicBezTo>
                  <a:cubicBezTo>
                    <a:pt x="494" y="145"/>
                    <a:pt x="468" y="132"/>
                    <a:pt x="441" y="119"/>
                  </a:cubicBezTo>
                  <a:cubicBezTo>
                    <a:pt x="428" y="112"/>
                    <a:pt x="415" y="106"/>
                    <a:pt x="402" y="99"/>
                  </a:cubicBezTo>
                  <a:cubicBezTo>
                    <a:pt x="402" y="93"/>
                    <a:pt x="402" y="93"/>
                    <a:pt x="395" y="93"/>
                  </a:cubicBezTo>
                  <a:cubicBezTo>
                    <a:pt x="382" y="86"/>
                    <a:pt x="369" y="79"/>
                    <a:pt x="362" y="66"/>
                  </a:cubicBezTo>
                  <a:cubicBezTo>
                    <a:pt x="303" y="27"/>
                    <a:pt x="204" y="7"/>
                    <a:pt x="132"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84;p19">
              <a:extLst>
                <a:ext uri="{FF2B5EF4-FFF2-40B4-BE49-F238E27FC236}">
                  <a16:creationId xmlns:a16="http://schemas.microsoft.com/office/drawing/2014/main" id="{80279C45-84E8-6191-E3F2-51D5FEED3E7C}"/>
                </a:ext>
              </a:extLst>
            </p:cNvPr>
            <p:cNvSpPr/>
            <p:nvPr/>
          </p:nvSpPr>
          <p:spPr>
            <a:xfrm>
              <a:off x="8052531" y="3157637"/>
              <a:ext cx="176047" cy="269473"/>
            </a:xfrm>
            <a:custGeom>
              <a:avLst/>
              <a:gdLst/>
              <a:ahLst/>
              <a:cxnLst/>
              <a:rect l="l" t="t" r="r" b="b"/>
              <a:pathLst>
                <a:path w="1613" h="2469" extrusionOk="0">
                  <a:moveTo>
                    <a:pt x="915" y="0"/>
                  </a:moveTo>
                  <a:cubicBezTo>
                    <a:pt x="915" y="0"/>
                    <a:pt x="817" y="99"/>
                    <a:pt x="810" y="125"/>
                  </a:cubicBezTo>
                  <a:cubicBezTo>
                    <a:pt x="805" y="147"/>
                    <a:pt x="822" y="160"/>
                    <a:pt x="794" y="160"/>
                  </a:cubicBezTo>
                  <a:cubicBezTo>
                    <a:pt x="788" y="160"/>
                    <a:pt x="781" y="159"/>
                    <a:pt x="770" y="158"/>
                  </a:cubicBezTo>
                  <a:cubicBezTo>
                    <a:pt x="744" y="155"/>
                    <a:pt x="729" y="152"/>
                    <a:pt x="715" y="152"/>
                  </a:cubicBezTo>
                  <a:cubicBezTo>
                    <a:pt x="701" y="152"/>
                    <a:pt x="688" y="155"/>
                    <a:pt x="665" y="165"/>
                  </a:cubicBezTo>
                  <a:cubicBezTo>
                    <a:pt x="613" y="178"/>
                    <a:pt x="507" y="198"/>
                    <a:pt x="507" y="250"/>
                  </a:cubicBezTo>
                  <a:cubicBezTo>
                    <a:pt x="507" y="309"/>
                    <a:pt x="507" y="395"/>
                    <a:pt x="540" y="415"/>
                  </a:cubicBezTo>
                  <a:cubicBezTo>
                    <a:pt x="580" y="435"/>
                    <a:pt x="606" y="474"/>
                    <a:pt x="613" y="514"/>
                  </a:cubicBezTo>
                  <a:cubicBezTo>
                    <a:pt x="619" y="560"/>
                    <a:pt x="665" y="579"/>
                    <a:pt x="619" y="639"/>
                  </a:cubicBezTo>
                  <a:cubicBezTo>
                    <a:pt x="573" y="691"/>
                    <a:pt x="408" y="671"/>
                    <a:pt x="461" y="704"/>
                  </a:cubicBezTo>
                  <a:cubicBezTo>
                    <a:pt x="514" y="737"/>
                    <a:pt x="652" y="810"/>
                    <a:pt x="659" y="856"/>
                  </a:cubicBezTo>
                  <a:cubicBezTo>
                    <a:pt x="665" y="908"/>
                    <a:pt x="738" y="941"/>
                    <a:pt x="665" y="1060"/>
                  </a:cubicBezTo>
                  <a:cubicBezTo>
                    <a:pt x="593" y="1172"/>
                    <a:pt x="527" y="1277"/>
                    <a:pt x="501" y="1323"/>
                  </a:cubicBezTo>
                  <a:cubicBezTo>
                    <a:pt x="468" y="1376"/>
                    <a:pt x="474" y="1494"/>
                    <a:pt x="448" y="1514"/>
                  </a:cubicBezTo>
                  <a:cubicBezTo>
                    <a:pt x="428" y="1534"/>
                    <a:pt x="349" y="1599"/>
                    <a:pt x="310" y="1645"/>
                  </a:cubicBezTo>
                  <a:cubicBezTo>
                    <a:pt x="264" y="1698"/>
                    <a:pt x="237" y="1672"/>
                    <a:pt x="165" y="1705"/>
                  </a:cubicBezTo>
                  <a:cubicBezTo>
                    <a:pt x="93" y="1731"/>
                    <a:pt x="0" y="1744"/>
                    <a:pt x="0" y="1790"/>
                  </a:cubicBezTo>
                  <a:cubicBezTo>
                    <a:pt x="0" y="1830"/>
                    <a:pt x="27" y="1968"/>
                    <a:pt x="40" y="2001"/>
                  </a:cubicBezTo>
                  <a:cubicBezTo>
                    <a:pt x="40" y="2007"/>
                    <a:pt x="40" y="2007"/>
                    <a:pt x="40" y="2007"/>
                  </a:cubicBezTo>
                  <a:cubicBezTo>
                    <a:pt x="53" y="2047"/>
                    <a:pt x="33" y="2113"/>
                    <a:pt x="53" y="2146"/>
                  </a:cubicBezTo>
                  <a:cubicBezTo>
                    <a:pt x="73" y="2172"/>
                    <a:pt x="106" y="2211"/>
                    <a:pt x="106" y="2284"/>
                  </a:cubicBezTo>
                  <a:cubicBezTo>
                    <a:pt x="106" y="2356"/>
                    <a:pt x="99" y="2363"/>
                    <a:pt x="158" y="2389"/>
                  </a:cubicBezTo>
                  <a:cubicBezTo>
                    <a:pt x="198" y="2409"/>
                    <a:pt x="336" y="2416"/>
                    <a:pt x="395" y="2422"/>
                  </a:cubicBezTo>
                  <a:lnTo>
                    <a:pt x="422" y="2422"/>
                  </a:lnTo>
                  <a:lnTo>
                    <a:pt x="586" y="2468"/>
                  </a:lnTo>
                  <a:lnTo>
                    <a:pt x="659" y="2468"/>
                  </a:lnTo>
                  <a:cubicBezTo>
                    <a:pt x="705" y="2350"/>
                    <a:pt x="803" y="2264"/>
                    <a:pt x="803" y="2264"/>
                  </a:cubicBezTo>
                  <a:cubicBezTo>
                    <a:pt x="803" y="2264"/>
                    <a:pt x="810" y="2238"/>
                    <a:pt x="823" y="2198"/>
                  </a:cubicBezTo>
                  <a:cubicBezTo>
                    <a:pt x="830" y="2172"/>
                    <a:pt x="836" y="2146"/>
                    <a:pt x="856" y="2119"/>
                  </a:cubicBezTo>
                  <a:cubicBezTo>
                    <a:pt x="889" y="2067"/>
                    <a:pt x="948" y="2060"/>
                    <a:pt x="1001" y="1975"/>
                  </a:cubicBezTo>
                  <a:cubicBezTo>
                    <a:pt x="1053" y="1896"/>
                    <a:pt x="1126" y="1718"/>
                    <a:pt x="1179" y="1632"/>
                  </a:cubicBezTo>
                  <a:cubicBezTo>
                    <a:pt x="1231" y="1547"/>
                    <a:pt x="1277" y="1435"/>
                    <a:pt x="1317" y="1395"/>
                  </a:cubicBezTo>
                  <a:cubicBezTo>
                    <a:pt x="1356" y="1349"/>
                    <a:pt x="1547" y="1257"/>
                    <a:pt x="1560" y="1224"/>
                  </a:cubicBezTo>
                  <a:cubicBezTo>
                    <a:pt x="1567" y="1198"/>
                    <a:pt x="1593" y="1007"/>
                    <a:pt x="1593" y="1007"/>
                  </a:cubicBezTo>
                  <a:cubicBezTo>
                    <a:pt x="1593" y="1007"/>
                    <a:pt x="1600" y="691"/>
                    <a:pt x="1593" y="625"/>
                  </a:cubicBezTo>
                  <a:cubicBezTo>
                    <a:pt x="1587" y="553"/>
                    <a:pt x="1560" y="441"/>
                    <a:pt x="1593" y="362"/>
                  </a:cubicBezTo>
                  <a:cubicBezTo>
                    <a:pt x="1600" y="349"/>
                    <a:pt x="1606" y="336"/>
                    <a:pt x="1613" y="323"/>
                  </a:cubicBezTo>
                  <a:lnTo>
                    <a:pt x="1573" y="303"/>
                  </a:lnTo>
                  <a:cubicBezTo>
                    <a:pt x="1573" y="303"/>
                    <a:pt x="1376" y="191"/>
                    <a:pt x="1350" y="152"/>
                  </a:cubicBezTo>
                  <a:cubicBezTo>
                    <a:pt x="1330" y="125"/>
                    <a:pt x="1225" y="79"/>
                    <a:pt x="1192" y="53"/>
                  </a:cubicBezTo>
                  <a:cubicBezTo>
                    <a:pt x="1179" y="46"/>
                    <a:pt x="1179" y="40"/>
                    <a:pt x="1172" y="33"/>
                  </a:cubicBezTo>
                  <a:lnTo>
                    <a:pt x="915" y="0"/>
                  </a:ln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85;p19">
              <a:extLst>
                <a:ext uri="{FF2B5EF4-FFF2-40B4-BE49-F238E27FC236}">
                  <a16:creationId xmlns:a16="http://schemas.microsoft.com/office/drawing/2014/main" id="{3AED0244-45E2-16BA-1390-547DE9774733}"/>
                </a:ext>
              </a:extLst>
            </p:cNvPr>
            <p:cNvSpPr/>
            <p:nvPr/>
          </p:nvSpPr>
          <p:spPr>
            <a:xfrm>
              <a:off x="7357188" y="2116747"/>
              <a:ext cx="395205" cy="680394"/>
            </a:xfrm>
            <a:custGeom>
              <a:avLst/>
              <a:gdLst/>
              <a:ahLst/>
              <a:cxnLst/>
              <a:rect l="l" t="t" r="r" b="b"/>
              <a:pathLst>
                <a:path w="3621" h="6234" extrusionOk="0">
                  <a:moveTo>
                    <a:pt x="1758" y="1"/>
                  </a:moveTo>
                  <a:cubicBezTo>
                    <a:pt x="1699" y="67"/>
                    <a:pt x="1639" y="106"/>
                    <a:pt x="1613" y="139"/>
                  </a:cubicBezTo>
                  <a:cubicBezTo>
                    <a:pt x="1574" y="172"/>
                    <a:pt x="1422" y="231"/>
                    <a:pt x="1462" y="244"/>
                  </a:cubicBezTo>
                  <a:cubicBezTo>
                    <a:pt x="1508" y="257"/>
                    <a:pt x="1653" y="271"/>
                    <a:pt x="1679" y="277"/>
                  </a:cubicBezTo>
                  <a:cubicBezTo>
                    <a:pt x="1705" y="284"/>
                    <a:pt x="1797" y="383"/>
                    <a:pt x="1811" y="389"/>
                  </a:cubicBezTo>
                  <a:cubicBezTo>
                    <a:pt x="1830" y="402"/>
                    <a:pt x="1890" y="501"/>
                    <a:pt x="1876" y="540"/>
                  </a:cubicBezTo>
                  <a:cubicBezTo>
                    <a:pt x="1870" y="573"/>
                    <a:pt x="1811" y="633"/>
                    <a:pt x="1791" y="652"/>
                  </a:cubicBezTo>
                  <a:cubicBezTo>
                    <a:pt x="1764" y="679"/>
                    <a:pt x="1764" y="718"/>
                    <a:pt x="1764" y="764"/>
                  </a:cubicBezTo>
                  <a:cubicBezTo>
                    <a:pt x="1764" y="804"/>
                    <a:pt x="1778" y="837"/>
                    <a:pt x="1705" y="922"/>
                  </a:cubicBezTo>
                  <a:cubicBezTo>
                    <a:pt x="1639" y="1008"/>
                    <a:pt x="1501" y="1192"/>
                    <a:pt x="1455" y="1218"/>
                  </a:cubicBezTo>
                  <a:cubicBezTo>
                    <a:pt x="1416" y="1251"/>
                    <a:pt x="1310" y="1238"/>
                    <a:pt x="1271" y="1284"/>
                  </a:cubicBezTo>
                  <a:cubicBezTo>
                    <a:pt x="1225" y="1324"/>
                    <a:pt x="1152" y="1357"/>
                    <a:pt x="1133" y="1416"/>
                  </a:cubicBezTo>
                  <a:cubicBezTo>
                    <a:pt x="1106" y="1475"/>
                    <a:pt x="1073" y="1416"/>
                    <a:pt x="1060" y="1541"/>
                  </a:cubicBezTo>
                  <a:cubicBezTo>
                    <a:pt x="1047" y="1659"/>
                    <a:pt x="975" y="1751"/>
                    <a:pt x="968" y="1784"/>
                  </a:cubicBezTo>
                  <a:cubicBezTo>
                    <a:pt x="962" y="1811"/>
                    <a:pt x="988" y="1890"/>
                    <a:pt x="1008" y="1929"/>
                  </a:cubicBezTo>
                  <a:cubicBezTo>
                    <a:pt x="1027" y="1975"/>
                    <a:pt x="1139" y="2061"/>
                    <a:pt x="1152" y="2127"/>
                  </a:cubicBezTo>
                  <a:cubicBezTo>
                    <a:pt x="1166" y="2192"/>
                    <a:pt x="1120" y="2462"/>
                    <a:pt x="1054" y="2548"/>
                  </a:cubicBezTo>
                  <a:cubicBezTo>
                    <a:pt x="988" y="2633"/>
                    <a:pt x="915" y="2673"/>
                    <a:pt x="876" y="2732"/>
                  </a:cubicBezTo>
                  <a:cubicBezTo>
                    <a:pt x="843" y="2798"/>
                    <a:pt x="830" y="2857"/>
                    <a:pt x="777" y="2890"/>
                  </a:cubicBezTo>
                  <a:cubicBezTo>
                    <a:pt x="718" y="2916"/>
                    <a:pt x="652" y="2903"/>
                    <a:pt x="606" y="3022"/>
                  </a:cubicBezTo>
                  <a:cubicBezTo>
                    <a:pt x="554" y="3147"/>
                    <a:pt x="468" y="3298"/>
                    <a:pt x="455" y="3324"/>
                  </a:cubicBezTo>
                  <a:cubicBezTo>
                    <a:pt x="448" y="3351"/>
                    <a:pt x="382" y="3509"/>
                    <a:pt x="356" y="3568"/>
                  </a:cubicBezTo>
                  <a:cubicBezTo>
                    <a:pt x="356" y="3568"/>
                    <a:pt x="356" y="3568"/>
                    <a:pt x="356" y="3574"/>
                  </a:cubicBezTo>
                  <a:cubicBezTo>
                    <a:pt x="349" y="3574"/>
                    <a:pt x="349" y="3581"/>
                    <a:pt x="349" y="3581"/>
                  </a:cubicBezTo>
                  <a:cubicBezTo>
                    <a:pt x="349" y="3581"/>
                    <a:pt x="349" y="3588"/>
                    <a:pt x="349" y="3588"/>
                  </a:cubicBezTo>
                  <a:cubicBezTo>
                    <a:pt x="303" y="3706"/>
                    <a:pt x="185" y="4009"/>
                    <a:pt x="145" y="4160"/>
                  </a:cubicBezTo>
                  <a:cubicBezTo>
                    <a:pt x="99" y="4338"/>
                    <a:pt x="119" y="4456"/>
                    <a:pt x="93" y="4555"/>
                  </a:cubicBezTo>
                  <a:cubicBezTo>
                    <a:pt x="66" y="4654"/>
                    <a:pt x="1" y="4746"/>
                    <a:pt x="1" y="4779"/>
                  </a:cubicBezTo>
                  <a:cubicBezTo>
                    <a:pt x="1" y="4812"/>
                    <a:pt x="66" y="4904"/>
                    <a:pt x="66" y="4983"/>
                  </a:cubicBezTo>
                  <a:cubicBezTo>
                    <a:pt x="66" y="5009"/>
                    <a:pt x="73" y="5114"/>
                    <a:pt x="73" y="5226"/>
                  </a:cubicBezTo>
                  <a:cubicBezTo>
                    <a:pt x="80" y="5397"/>
                    <a:pt x="93" y="5595"/>
                    <a:pt x="93" y="5595"/>
                  </a:cubicBezTo>
                  <a:cubicBezTo>
                    <a:pt x="93" y="5595"/>
                    <a:pt x="73" y="5740"/>
                    <a:pt x="113" y="5746"/>
                  </a:cubicBezTo>
                  <a:cubicBezTo>
                    <a:pt x="145" y="5753"/>
                    <a:pt x="211" y="5786"/>
                    <a:pt x="211" y="5786"/>
                  </a:cubicBezTo>
                  <a:cubicBezTo>
                    <a:pt x="211" y="5786"/>
                    <a:pt x="251" y="5634"/>
                    <a:pt x="290" y="5562"/>
                  </a:cubicBezTo>
                  <a:cubicBezTo>
                    <a:pt x="332" y="5496"/>
                    <a:pt x="380" y="5408"/>
                    <a:pt x="393" y="5408"/>
                  </a:cubicBezTo>
                  <a:cubicBezTo>
                    <a:pt x="394" y="5408"/>
                    <a:pt x="395" y="5409"/>
                    <a:pt x="396" y="5411"/>
                  </a:cubicBezTo>
                  <a:cubicBezTo>
                    <a:pt x="402" y="5437"/>
                    <a:pt x="376" y="5529"/>
                    <a:pt x="369" y="5595"/>
                  </a:cubicBezTo>
                  <a:cubicBezTo>
                    <a:pt x="356" y="5661"/>
                    <a:pt x="290" y="5766"/>
                    <a:pt x="369" y="5812"/>
                  </a:cubicBezTo>
                  <a:cubicBezTo>
                    <a:pt x="442" y="5852"/>
                    <a:pt x="501" y="5871"/>
                    <a:pt x="527" y="5871"/>
                  </a:cubicBezTo>
                  <a:cubicBezTo>
                    <a:pt x="540" y="5871"/>
                    <a:pt x="589" y="5851"/>
                    <a:pt x="635" y="5851"/>
                  </a:cubicBezTo>
                  <a:cubicBezTo>
                    <a:pt x="658" y="5851"/>
                    <a:pt x="681" y="5856"/>
                    <a:pt x="698" y="5871"/>
                  </a:cubicBezTo>
                  <a:cubicBezTo>
                    <a:pt x="744" y="5917"/>
                    <a:pt x="856" y="6036"/>
                    <a:pt x="856" y="6036"/>
                  </a:cubicBezTo>
                  <a:lnTo>
                    <a:pt x="1001" y="6102"/>
                  </a:lnTo>
                  <a:cubicBezTo>
                    <a:pt x="1001" y="6102"/>
                    <a:pt x="1006" y="6103"/>
                    <a:pt x="1013" y="6103"/>
                  </a:cubicBezTo>
                  <a:cubicBezTo>
                    <a:pt x="1028" y="6103"/>
                    <a:pt x="1052" y="6097"/>
                    <a:pt x="1060" y="6062"/>
                  </a:cubicBezTo>
                  <a:cubicBezTo>
                    <a:pt x="1073" y="6003"/>
                    <a:pt x="1060" y="5911"/>
                    <a:pt x="1133" y="5865"/>
                  </a:cubicBezTo>
                  <a:cubicBezTo>
                    <a:pt x="1184" y="5837"/>
                    <a:pt x="1186" y="5789"/>
                    <a:pt x="1203" y="5789"/>
                  </a:cubicBezTo>
                  <a:cubicBezTo>
                    <a:pt x="1211" y="5789"/>
                    <a:pt x="1221" y="5797"/>
                    <a:pt x="1238" y="5819"/>
                  </a:cubicBezTo>
                  <a:cubicBezTo>
                    <a:pt x="1284" y="5875"/>
                    <a:pt x="1290" y="5915"/>
                    <a:pt x="1315" y="5915"/>
                  </a:cubicBezTo>
                  <a:cubicBezTo>
                    <a:pt x="1323" y="5915"/>
                    <a:pt x="1331" y="5912"/>
                    <a:pt x="1343" y="5904"/>
                  </a:cubicBezTo>
                  <a:cubicBezTo>
                    <a:pt x="1391" y="5869"/>
                    <a:pt x="1395" y="5817"/>
                    <a:pt x="1425" y="5817"/>
                  </a:cubicBezTo>
                  <a:cubicBezTo>
                    <a:pt x="1428" y="5817"/>
                    <a:pt x="1432" y="5817"/>
                    <a:pt x="1435" y="5819"/>
                  </a:cubicBezTo>
                  <a:cubicBezTo>
                    <a:pt x="1468" y="5832"/>
                    <a:pt x="1541" y="5898"/>
                    <a:pt x="1541" y="5931"/>
                  </a:cubicBezTo>
                  <a:cubicBezTo>
                    <a:pt x="1541" y="5970"/>
                    <a:pt x="1462" y="5990"/>
                    <a:pt x="1541" y="6056"/>
                  </a:cubicBezTo>
                  <a:cubicBezTo>
                    <a:pt x="1587" y="6098"/>
                    <a:pt x="1642" y="6110"/>
                    <a:pt x="1682" y="6110"/>
                  </a:cubicBezTo>
                  <a:cubicBezTo>
                    <a:pt x="1704" y="6110"/>
                    <a:pt x="1722" y="6106"/>
                    <a:pt x="1732" y="6102"/>
                  </a:cubicBezTo>
                  <a:cubicBezTo>
                    <a:pt x="1758" y="6095"/>
                    <a:pt x="1791" y="6075"/>
                    <a:pt x="1824" y="6075"/>
                  </a:cubicBezTo>
                  <a:cubicBezTo>
                    <a:pt x="1863" y="6075"/>
                    <a:pt x="2159" y="6181"/>
                    <a:pt x="2159" y="6181"/>
                  </a:cubicBezTo>
                  <a:cubicBezTo>
                    <a:pt x="2159" y="6181"/>
                    <a:pt x="2208" y="6234"/>
                    <a:pt x="2239" y="6234"/>
                  </a:cubicBezTo>
                  <a:cubicBezTo>
                    <a:pt x="2247" y="6234"/>
                    <a:pt x="2254" y="6230"/>
                    <a:pt x="2258" y="6220"/>
                  </a:cubicBezTo>
                  <a:cubicBezTo>
                    <a:pt x="2278" y="6174"/>
                    <a:pt x="2232" y="6154"/>
                    <a:pt x="2258" y="6128"/>
                  </a:cubicBezTo>
                  <a:cubicBezTo>
                    <a:pt x="2284" y="6095"/>
                    <a:pt x="2212" y="5996"/>
                    <a:pt x="2265" y="5996"/>
                  </a:cubicBezTo>
                  <a:cubicBezTo>
                    <a:pt x="2311" y="5996"/>
                    <a:pt x="2357" y="5996"/>
                    <a:pt x="2390" y="6023"/>
                  </a:cubicBezTo>
                  <a:cubicBezTo>
                    <a:pt x="2429" y="6056"/>
                    <a:pt x="2449" y="6075"/>
                    <a:pt x="2502" y="6075"/>
                  </a:cubicBezTo>
                  <a:cubicBezTo>
                    <a:pt x="2521" y="6075"/>
                    <a:pt x="2547" y="6077"/>
                    <a:pt x="2575" y="6077"/>
                  </a:cubicBezTo>
                  <a:cubicBezTo>
                    <a:pt x="2624" y="6077"/>
                    <a:pt x="2679" y="6072"/>
                    <a:pt x="2712" y="6042"/>
                  </a:cubicBezTo>
                  <a:cubicBezTo>
                    <a:pt x="2758" y="5990"/>
                    <a:pt x="2870" y="5904"/>
                    <a:pt x="2923" y="5891"/>
                  </a:cubicBezTo>
                  <a:cubicBezTo>
                    <a:pt x="2975" y="5878"/>
                    <a:pt x="3048" y="5871"/>
                    <a:pt x="3101" y="5871"/>
                  </a:cubicBezTo>
                  <a:cubicBezTo>
                    <a:pt x="3153" y="5871"/>
                    <a:pt x="3291" y="5898"/>
                    <a:pt x="3291" y="5898"/>
                  </a:cubicBezTo>
                  <a:cubicBezTo>
                    <a:pt x="3311" y="5871"/>
                    <a:pt x="3311" y="5865"/>
                    <a:pt x="3331" y="5852"/>
                  </a:cubicBezTo>
                  <a:cubicBezTo>
                    <a:pt x="3344" y="5832"/>
                    <a:pt x="3324" y="5779"/>
                    <a:pt x="3305" y="5773"/>
                  </a:cubicBezTo>
                  <a:cubicBezTo>
                    <a:pt x="3285" y="5766"/>
                    <a:pt x="3252" y="5740"/>
                    <a:pt x="3252" y="5707"/>
                  </a:cubicBezTo>
                  <a:cubicBezTo>
                    <a:pt x="3252" y="5674"/>
                    <a:pt x="3265" y="5615"/>
                    <a:pt x="3305" y="5575"/>
                  </a:cubicBezTo>
                  <a:cubicBezTo>
                    <a:pt x="3344" y="5529"/>
                    <a:pt x="3311" y="5509"/>
                    <a:pt x="3305" y="5490"/>
                  </a:cubicBezTo>
                  <a:cubicBezTo>
                    <a:pt x="3291" y="5470"/>
                    <a:pt x="3245" y="5463"/>
                    <a:pt x="3232" y="5450"/>
                  </a:cubicBezTo>
                  <a:cubicBezTo>
                    <a:pt x="3212" y="5437"/>
                    <a:pt x="3147" y="5220"/>
                    <a:pt x="3153" y="5200"/>
                  </a:cubicBezTo>
                  <a:cubicBezTo>
                    <a:pt x="3153" y="5193"/>
                    <a:pt x="3160" y="5187"/>
                    <a:pt x="3173" y="5187"/>
                  </a:cubicBezTo>
                  <a:cubicBezTo>
                    <a:pt x="3179" y="5187"/>
                    <a:pt x="3179" y="5180"/>
                    <a:pt x="3186" y="5180"/>
                  </a:cubicBezTo>
                  <a:lnTo>
                    <a:pt x="3199" y="5180"/>
                  </a:lnTo>
                  <a:cubicBezTo>
                    <a:pt x="3206" y="5180"/>
                    <a:pt x="3219" y="5174"/>
                    <a:pt x="3232" y="5174"/>
                  </a:cubicBezTo>
                  <a:cubicBezTo>
                    <a:pt x="3239" y="5174"/>
                    <a:pt x="3239" y="5174"/>
                    <a:pt x="3245" y="5167"/>
                  </a:cubicBezTo>
                  <a:cubicBezTo>
                    <a:pt x="3252" y="5167"/>
                    <a:pt x="3258" y="5161"/>
                    <a:pt x="3272" y="5161"/>
                  </a:cubicBezTo>
                  <a:cubicBezTo>
                    <a:pt x="3278" y="5154"/>
                    <a:pt x="3291" y="5147"/>
                    <a:pt x="3298" y="5134"/>
                  </a:cubicBezTo>
                  <a:cubicBezTo>
                    <a:pt x="3298" y="5128"/>
                    <a:pt x="3305" y="5128"/>
                    <a:pt x="3305" y="5121"/>
                  </a:cubicBezTo>
                  <a:cubicBezTo>
                    <a:pt x="3337" y="5055"/>
                    <a:pt x="3147" y="5016"/>
                    <a:pt x="3147" y="5016"/>
                  </a:cubicBezTo>
                  <a:cubicBezTo>
                    <a:pt x="3147" y="5016"/>
                    <a:pt x="3140" y="4950"/>
                    <a:pt x="3153" y="4937"/>
                  </a:cubicBezTo>
                  <a:cubicBezTo>
                    <a:pt x="3166" y="4924"/>
                    <a:pt x="3285" y="4924"/>
                    <a:pt x="3331" y="4910"/>
                  </a:cubicBezTo>
                  <a:cubicBezTo>
                    <a:pt x="3377" y="4897"/>
                    <a:pt x="3305" y="4825"/>
                    <a:pt x="3291" y="4799"/>
                  </a:cubicBezTo>
                  <a:cubicBezTo>
                    <a:pt x="3272" y="4779"/>
                    <a:pt x="3153" y="4779"/>
                    <a:pt x="3120" y="4759"/>
                  </a:cubicBezTo>
                  <a:cubicBezTo>
                    <a:pt x="3087" y="4739"/>
                    <a:pt x="2995" y="4687"/>
                    <a:pt x="2975" y="4647"/>
                  </a:cubicBezTo>
                  <a:cubicBezTo>
                    <a:pt x="2956" y="4608"/>
                    <a:pt x="3120" y="4384"/>
                    <a:pt x="3160" y="4331"/>
                  </a:cubicBezTo>
                  <a:cubicBezTo>
                    <a:pt x="3199" y="4279"/>
                    <a:pt x="3357" y="4154"/>
                    <a:pt x="3416" y="4088"/>
                  </a:cubicBezTo>
                  <a:cubicBezTo>
                    <a:pt x="3476" y="4022"/>
                    <a:pt x="3561" y="3950"/>
                    <a:pt x="3594" y="3904"/>
                  </a:cubicBezTo>
                  <a:cubicBezTo>
                    <a:pt x="3620" y="3864"/>
                    <a:pt x="3594" y="3838"/>
                    <a:pt x="3588" y="3838"/>
                  </a:cubicBezTo>
                  <a:lnTo>
                    <a:pt x="3581" y="3825"/>
                  </a:lnTo>
                  <a:cubicBezTo>
                    <a:pt x="3574" y="3838"/>
                    <a:pt x="3568" y="3838"/>
                    <a:pt x="3568" y="3838"/>
                  </a:cubicBezTo>
                  <a:lnTo>
                    <a:pt x="3449" y="3838"/>
                  </a:lnTo>
                  <a:cubicBezTo>
                    <a:pt x="3449" y="3838"/>
                    <a:pt x="3239" y="3818"/>
                    <a:pt x="3226" y="3818"/>
                  </a:cubicBezTo>
                  <a:cubicBezTo>
                    <a:pt x="3212" y="3818"/>
                    <a:pt x="3166" y="3778"/>
                    <a:pt x="3140" y="3739"/>
                  </a:cubicBezTo>
                  <a:cubicBezTo>
                    <a:pt x="3114" y="3700"/>
                    <a:pt x="3114" y="3634"/>
                    <a:pt x="3101" y="3594"/>
                  </a:cubicBezTo>
                  <a:cubicBezTo>
                    <a:pt x="3087" y="3548"/>
                    <a:pt x="3061" y="3535"/>
                    <a:pt x="3048" y="3535"/>
                  </a:cubicBezTo>
                  <a:cubicBezTo>
                    <a:pt x="3041" y="3528"/>
                    <a:pt x="2969" y="3482"/>
                    <a:pt x="2969" y="3449"/>
                  </a:cubicBezTo>
                  <a:cubicBezTo>
                    <a:pt x="2969" y="3417"/>
                    <a:pt x="3048" y="3357"/>
                    <a:pt x="3048" y="3351"/>
                  </a:cubicBezTo>
                  <a:cubicBezTo>
                    <a:pt x="3054" y="3338"/>
                    <a:pt x="3041" y="3318"/>
                    <a:pt x="3022" y="3245"/>
                  </a:cubicBezTo>
                  <a:cubicBezTo>
                    <a:pt x="3008" y="3206"/>
                    <a:pt x="2995" y="3198"/>
                    <a:pt x="2982" y="3198"/>
                  </a:cubicBezTo>
                  <a:cubicBezTo>
                    <a:pt x="2973" y="3198"/>
                    <a:pt x="2963" y="3202"/>
                    <a:pt x="2954" y="3202"/>
                  </a:cubicBezTo>
                  <a:cubicBezTo>
                    <a:pt x="2950" y="3202"/>
                    <a:pt x="2946" y="3201"/>
                    <a:pt x="2943" y="3199"/>
                  </a:cubicBezTo>
                  <a:cubicBezTo>
                    <a:pt x="2923" y="3186"/>
                    <a:pt x="2844" y="3166"/>
                    <a:pt x="2818" y="3140"/>
                  </a:cubicBezTo>
                  <a:cubicBezTo>
                    <a:pt x="2791" y="3114"/>
                    <a:pt x="2804" y="3068"/>
                    <a:pt x="2785" y="3015"/>
                  </a:cubicBezTo>
                  <a:cubicBezTo>
                    <a:pt x="2771" y="2962"/>
                    <a:pt x="2745" y="2989"/>
                    <a:pt x="2719" y="2962"/>
                  </a:cubicBezTo>
                  <a:cubicBezTo>
                    <a:pt x="2699" y="2943"/>
                    <a:pt x="2692" y="2897"/>
                    <a:pt x="2692" y="2897"/>
                  </a:cubicBezTo>
                  <a:cubicBezTo>
                    <a:pt x="2732" y="2837"/>
                    <a:pt x="2752" y="2785"/>
                    <a:pt x="2791" y="2719"/>
                  </a:cubicBezTo>
                  <a:cubicBezTo>
                    <a:pt x="2824" y="2653"/>
                    <a:pt x="2811" y="2614"/>
                    <a:pt x="2837" y="2548"/>
                  </a:cubicBezTo>
                  <a:cubicBezTo>
                    <a:pt x="2864" y="2482"/>
                    <a:pt x="2890" y="2515"/>
                    <a:pt x="2929" y="2489"/>
                  </a:cubicBezTo>
                  <a:cubicBezTo>
                    <a:pt x="2945" y="2482"/>
                    <a:pt x="2959" y="2480"/>
                    <a:pt x="2973" y="2480"/>
                  </a:cubicBezTo>
                  <a:cubicBezTo>
                    <a:pt x="3000" y="2480"/>
                    <a:pt x="3022" y="2489"/>
                    <a:pt x="3035" y="2489"/>
                  </a:cubicBezTo>
                  <a:cubicBezTo>
                    <a:pt x="3054" y="2489"/>
                    <a:pt x="3087" y="2390"/>
                    <a:pt x="3081" y="2317"/>
                  </a:cubicBezTo>
                  <a:cubicBezTo>
                    <a:pt x="3074" y="2238"/>
                    <a:pt x="3054" y="2146"/>
                    <a:pt x="3028" y="2100"/>
                  </a:cubicBezTo>
                  <a:cubicBezTo>
                    <a:pt x="3014" y="2079"/>
                    <a:pt x="2984" y="2071"/>
                    <a:pt x="2947" y="2071"/>
                  </a:cubicBezTo>
                  <a:cubicBezTo>
                    <a:pt x="2913" y="2071"/>
                    <a:pt x="2875" y="2078"/>
                    <a:pt x="2837" y="2087"/>
                  </a:cubicBezTo>
                  <a:cubicBezTo>
                    <a:pt x="2758" y="2107"/>
                    <a:pt x="2686" y="2186"/>
                    <a:pt x="2666" y="2206"/>
                  </a:cubicBezTo>
                  <a:cubicBezTo>
                    <a:pt x="2665" y="2207"/>
                    <a:pt x="2664" y="2207"/>
                    <a:pt x="2662" y="2207"/>
                  </a:cubicBezTo>
                  <a:cubicBezTo>
                    <a:pt x="2637" y="2207"/>
                    <a:pt x="2553" y="2052"/>
                    <a:pt x="2535" y="2015"/>
                  </a:cubicBezTo>
                  <a:cubicBezTo>
                    <a:pt x="2515" y="1982"/>
                    <a:pt x="2416" y="1896"/>
                    <a:pt x="2383" y="1830"/>
                  </a:cubicBezTo>
                  <a:cubicBezTo>
                    <a:pt x="2357" y="1771"/>
                    <a:pt x="2357" y="1732"/>
                    <a:pt x="2357" y="1679"/>
                  </a:cubicBezTo>
                  <a:cubicBezTo>
                    <a:pt x="2357" y="1655"/>
                    <a:pt x="2355" y="1647"/>
                    <a:pt x="2349" y="1647"/>
                  </a:cubicBezTo>
                  <a:cubicBezTo>
                    <a:pt x="2340" y="1647"/>
                    <a:pt x="2322" y="1665"/>
                    <a:pt x="2291" y="1672"/>
                  </a:cubicBezTo>
                  <a:cubicBezTo>
                    <a:pt x="2284" y="1675"/>
                    <a:pt x="2277" y="1675"/>
                    <a:pt x="2270" y="1675"/>
                  </a:cubicBezTo>
                  <a:cubicBezTo>
                    <a:pt x="2233" y="1675"/>
                    <a:pt x="2199" y="1649"/>
                    <a:pt x="2166" y="1626"/>
                  </a:cubicBezTo>
                  <a:cubicBezTo>
                    <a:pt x="2133" y="1593"/>
                    <a:pt x="2271" y="1541"/>
                    <a:pt x="2324" y="1495"/>
                  </a:cubicBezTo>
                  <a:cubicBezTo>
                    <a:pt x="2383" y="1455"/>
                    <a:pt x="2416" y="1139"/>
                    <a:pt x="2416" y="1139"/>
                  </a:cubicBezTo>
                  <a:cubicBezTo>
                    <a:pt x="2416" y="1139"/>
                    <a:pt x="2423" y="988"/>
                    <a:pt x="2416" y="929"/>
                  </a:cubicBezTo>
                  <a:cubicBezTo>
                    <a:pt x="2409" y="870"/>
                    <a:pt x="2423" y="652"/>
                    <a:pt x="2416" y="567"/>
                  </a:cubicBezTo>
                  <a:cubicBezTo>
                    <a:pt x="2409" y="488"/>
                    <a:pt x="2344" y="376"/>
                    <a:pt x="2311" y="323"/>
                  </a:cubicBezTo>
                  <a:cubicBezTo>
                    <a:pt x="2284" y="277"/>
                    <a:pt x="2166" y="198"/>
                    <a:pt x="2107" y="139"/>
                  </a:cubicBezTo>
                  <a:cubicBezTo>
                    <a:pt x="2087" y="117"/>
                    <a:pt x="2071" y="110"/>
                    <a:pt x="2056" y="110"/>
                  </a:cubicBezTo>
                  <a:cubicBezTo>
                    <a:pt x="2027" y="110"/>
                    <a:pt x="2004" y="139"/>
                    <a:pt x="1969" y="139"/>
                  </a:cubicBezTo>
                  <a:cubicBezTo>
                    <a:pt x="1953" y="137"/>
                    <a:pt x="1931" y="136"/>
                    <a:pt x="1909" y="136"/>
                  </a:cubicBezTo>
                  <a:cubicBezTo>
                    <a:pt x="1864" y="136"/>
                    <a:pt x="1817" y="139"/>
                    <a:pt x="1817" y="139"/>
                  </a:cubicBezTo>
                  <a:lnTo>
                    <a:pt x="1758" y="1"/>
                  </a:ln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86;p19">
              <a:extLst>
                <a:ext uri="{FF2B5EF4-FFF2-40B4-BE49-F238E27FC236}">
                  <a16:creationId xmlns:a16="http://schemas.microsoft.com/office/drawing/2014/main" id="{A2651FC2-D129-CDF5-1DF4-37BB07693561}"/>
                </a:ext>
              </a:extLst>
            </p:cNvPr>
            <p:cNvSpPr/>
            <p:nvPr/>
          </p:nvSpPr>
          <p:spPr>
            <a:xfrm>
              <a:off x="6783320" y="3101320"/>
              <a:ext cx="560338" cy="547022"/>
            </a:xfrm>
            <a:custGeom>
              <a:avLst/>
              <a:gdLst/>
              <a:ahLst/>
              <a:cxnLst/>
              <a:rect l="l" t="t" r="r" b="b"/>
              <a:pathLst>
                <a:path w="5134" h="5012" extrusionOk="0">
                  <a:moveTo>
                    <a:pt x="1342" y="1"/>
                  </a:moveTo>
                  <a:cubicBezTo>
                    <a:pt x="1306" y="1"/>
                    <a:pt x="1277" y="5"/>
                    <a:pt x="1257" y="29"/>
                  </a:cubicBezTo>
                  <a:cubicBezTo>
                    <a:pt x="1231" y="75"/>
                    <a:pt x="1224" y="82"/>
                    <a:pt x="1165" y="82"/>
                  </a:cubicBezTo>
                  <a:cubicBezTo>
                    <a:pt x="1124" y="82"/>
                    <a:pt x="1055" y="46"/>
                    <a:pt x="995" y="46"/>
                  </a:cubicBezTo>
                  <a:cubicBezTo>
                    <a:pt x="958" y="46"/>
                    <a:pt x="924" y="59"/>
                    <a:pt x="902" y="102"/>
                  </a:cubicBezTo>
                  <a:cubicBezTo>
                    <a:pt x="836" y="220"/>
                    <a:pt x="665" y="358"/>
                    <a:pt x="599" y="391"/>
                  </a:cubicBezTo>
                  <a:cubicBezTo>
                    <a:pt x="540" y="424"/>
                    <a:pt x="500" y="417"/>
                    <a:pt x="408" y="424"/>
                  </a:cubicBezTo>
                  <a:lnTo>
                    <a:pt x="342" y="424"/>
                  </a:lnTo>
                  <a:cubicBezTo>
                    <a:pt x="342" y="464"/>
                    <a:pt x="349" y="523"/>
                    <a:pt x="369" y="556"/>
                  </a:cubicBezTo>
                  <a:cubicBezTo>
                    <a:pt x="408" y="615"/>
                    <a:pt x="474" y="661"/>
                    <a:pt x="481" y="700"/>
                  </a:cubicBezTo>
                  <a:cubicBezTo>
                    <a:pt x="481" y="740"/>
                    <a:pt x="428" y="766"/>
                    <a:pt x="408" y="786"/>
                  </a:cubicBezTo>
                  <a:cubicBezTo>
                    <a:pt x="388" y="806"/>
                    <a:pt x="362" y="799"/>
                    <a:pt x="349" y="898"/>
                  </a:cubicBezTo>
                  <a:cubicBezTo>
                    <a:pt x="329" y="990"/>
                    <a:pt x="303" y="1102"/>
                    <a:pt x="303" y="1122"/>
                  </a:cubicBezTo>
                  <a:cubicBezTo>
                    <a:pt x="296" y="1141"/>
                    <a:pt x="309" y="1128"/>
                    <a:pt x="323" y="1201"/>
                  </a:cubicBezTo>
                  <a:cubicBezTo>
                    <a:pt x="342" y="1273"/>
                    <a:pt x="356" y="1372"/>
                    <a:pt x="323" y="1378"/>
                  </a:cubicBezTo>
                  <a:cubicBezTo>
                    <a:pt x="321" y="1379"/>
                    <a:pt x="320" y="1379"/>
                    <a:pt x="318" y="1379"/>
                  </a:cubicBezTo>
                  <a:cubicBezTo>
                    <a:pt x="301" y="1379"/>
                    <a:pt x="279" y="1356"/>
                    <a:pt x="258" y="1356"/>
                  </a:cubicBezTo>
                  <a:cubicBezTo>
                    <a:pt x="248" y="1356"/>
                    <a:pt x="239" y="1362"/>
                    <a:pt x="231" y="1378"/>
                  </a:cubicBezTo>
                  <a:cubicBezTo>
                    <a:pt x="198" y="1431"/>
                    <a:pt x="66" y="1721"/>
                    <a:pt x="53" y="1753"/>
                  </a:cubicBezTo>
                  <a:cubicBezTo>
                    <a:pt x="33" y="1786"/>
                    <a:pt x="0" y="1832"/>
                    <a:pt x="40" y="1872"/>
                  </a:cubicBezTo>
                  <a:cubicBezTo>
                    <a:pt x="73" y="1905"/>
                    <a:pt x="132" y="1911"/>
                    <a:pt x="178" y="1957"/>
                  </a:cubicBezTo>
                  <a:cubicBezTo>
                    <a:pt x="217" y="2004"/>
                    <a:pt x="184" y="2050"/>
                    <a:pt x="184" y="2050"/>
                  </a:cubicBezTo>
                  <a:cubicBezTo>
                    <a:pt x="184" y="2050"/>
                    <a:pt x="20" y="2076"/>
                    <a:pt x="13" y="2096"/>
                  </a:cubicBezTo>
                  <a:cubicBezTo>
                    <a:pt x="7" y="2115"/>
                    <a:pt x="0" y="2300"/>
                    <a:pt x="59" y="2379"/>
                  </a:cubicBezTo>
                  <a:cubicBezTo>
                    <a:pt x="112" y="2451"/>
                    <a:pt x="152" y="2510"/>
                    <a:pt x="184" y="2570"/>
                  </a:cubicBezTo>
                  <a:cubicBezTo>
                    <a:pt x="211" y="2629"/>
                    <a:pt x="244" y="2734"/>
                    <a:pt x="224" y="2853"/>
                  </a:cubicBezTo>
                  <a:cubicBezTo>
                    <a:pt x="204" y="2978"/>
                    <a:pt x="152" y="3149"/>
                    <a:pt x="152" y="3149"/>
                  </a:cubicBezTo>
                  <a:cubicBezTo>
                    <a:pt x="152" y="3149"/>
                    <a:pt x="105" y="3188"/>
                    <a:pt x="125" y="3234"/>
                  </a:cubicBezTo>
                  <a:cubicBezTo>
                    <a:pt x="152" y="3280"/>
                    <a:pt x="178" y="3267"/>
                    <a:pt x="178" y="3320"/>
                  </a:cubicBezTo>
                  <a:cubicBezTo>
                    <a:pt x="178" y="3372"/>
                    <a:pt x="171" y="3478"/>
                    <a:pt x="132" y="3491"/>
                  </a:cubicBezTo>
                  <a:cubicBezTo>
                    <a:pt x="92" y="3504"/>
                    <a:pt x="86" y="3570"/>
                    <a:pt x="138" y="3570"/>
                  </a:cubicBezTo>
                  <a:cubicBezTo>
                    <a:pt x="158" y="3572"/>
                    <a:pt x="175" y="3573"/>
                    <a:pt x="191" y="3573"/>
                  </a:cubicBezTo>
                  <a:cubicBezTo>
                    <a:pt x="222" y="3573"/>
                    <a:pt x="250" y="3570"/>
                    <a:pt x="290" y="3570"/>
                  </a:cubicBezTo>
                  <a:cubicBezTo>
                    <a:pt x="293" y="3570"/>
                    <a:pt x="296" y="3570"/>
                    <a:pt x="299" y="3570"/>
                  </a:cubicBezTo>
                  <a:cubicBezTo>
                    <a:pt x="332" y="3570"/>
                    <a:pt x="342" y="3548"/>
                    <a:pt x="359" y="3548"/>
                  </a:cubicBezTo>
                  <a:cubicBezTo>
                    <a:pt x="368" y="3548"/>
                    <a:pt x="379" y="3553"/>
                    <a:pt x="395" y="3570"/>
                  </a:cubicBezTo>
                  <a:cubicBezTo>
                    <a:pt x="448" y="3629"/>
                    <a:pt x="514" y="3675"/>
                    <a:pt x="592" y="3675"/>
                  </a:cubicBezTo>
                  <a:cubicBezTo>
                    <a:pt x="641" y="3675"/>
                    <a:pt x="794" y="3687"/>
                    <a:pt x="919" y="3687"/>
                  </a:cubicBezTo>
                  <a:cubicBezTo>
                    <a:pt x="981" y="3687"/>
                    <a:pt x="1036" y="3684"/>
                    <a:pt x="1066" y="3675"/>
                  </a:cubicBezTo>
                  <a:cubicBezTo>
                    <a:pt x="1152" y="3655"/>
                    <a:pt x="1165" y="3563"/>
                    <a:pt x="1198" y="3563"/>
                  </a:cubicBezTo>
                  <a:cubicBezTo>
                    <a:pt x="1237" y="3563"/>
                    <a:pt x="1277" y="3590"/>
                    <a:pt x="1310" y="3629"/>
                  </a:cubicBezTo>
                  <a:cubicBezTo>
                    <a:pt x="1343" y="3675"/>
                    <a:pt x="1441" y="3708"/>
                    <a:pt x="1481" y="3708"/>
                  </a:cubicBezTo>
                  <a:cubicBezTo>
                    <a:pt x="1512" y="3708"/>
                    <a:pt x="1519" y="3691"/>
                    <a:pt x="1540" y="3691"/>
                  </a:cubicBezTo>
                  <a:cubicBezTo>
                    <a:pt x="1550" y="3691"/>
                    <a:pt x="1564" y="3695"/>
                    <a:pt x="1586" y="3708"/>
                  </a:cubicBezTo>
                  <a:cubicBezTo>
                    <a:pt x="1652" y="3741"/>
                    <a:pt x="1744" y="3794"/>
                    <a:pt x="1751" y="3840"/>
                  </a:cubicBezTo>
                  <a:cubicBezTo>
                    <a:pt x="1764" y="3892"/>
                    <a:pt x="1777" y="3958"/>
                    <a:pt x="1784" y="3978"/>
                  </a:cubicBezTo>
                  <a:cubicBezTo>
                    <a:pt x="1790" y="4004"/>
                    <a:pt x="1836" y="4004"/>
                    <a:pt x="1823" y="4077"/>
                  </a:cubicBezTo>
                  <a:cubicBezTo>
                    <a:pt x="1817" y="4149"/>
                    <a:pt x="1784" y="4182"/>
                    <a:pt x="1790" y="4254"/>
                  </a:cubicBezTo>
                  <a:cubicBezTo>
                    <a:pt x="1790" y="4320"/>
                    <a:pt x="1836" y="4347"/>
                    <a:pt x="1856" y="4399"/>
                  </a:cubicBezTo>
                  <a:cubicBezTo>
                    <a:pt x="1876" y="4452"/>
                    <a:pt x="1869" y="4498"/>
                    <a:pt x="1869" y="4531"/>
                  </a:cubicBezTo>
                  <a:cubicBezTo>
                    <a:pt x="1869" y="4564"/>
                    <a:pt x="1836" y="4616"/>
                    <a:pt x="1863" y="4682"/>
                  </a:cubicBezTo>
                  <a:cubicBezTo>
                    <a:pt x="1896" y="4741"/>
                    <a:pt x="1929" y="4787"/>
                    <a:pt x="1929" y="4834"/>
                  </a:cubicBezTo>
                  <a:cubicBezTo>
                    <a:pt x="1929" y="4880"/>
                    <a:pt x="1909" y="4919"/>
                    <a:pt x="2021" y="4939"/>
                  </a:cubicBezTo>
                  <a:cubicBezTo>
                    <a:pt x="2105" y="4954"/>
                    <a:pt x="2207" y="4972"/>
                    <a:pt x="2264" y="4972"/>
                  </a:cubicBezTo>
                  <a:cubicBezTo>
                    <a:pt x="2283" y="4972"/>
                    <a:pt x="2297" y="4970"/>
                    <a:pt x="2304" y="4965"/>
                  </a:cubicBezTo>
                  <a:cubicBezTo>
                    <a:pt x="2330" y="4945"/>
                    <a:pt x="2422" y="4899"/>
                    <a:pt x="2442" y="4886"/>
                  </a:cubicBezTo>
                  <a:cubicBezTo>
                    <a:pt x="2457" y="4882"/>
                    <a:pt x="2514" y="4879"/>
                    <a:pt x="2561" y="4879"/>
                  </a:cubicBezTo>
                  <a:cubicBezTo>
                    <a:pt x="2595" y="4879"/>
                    <a:pt x="2623" y="4881"/>
                    <a:pt x="2626" y="4886"/>
                  </a:cubicBezTo>
                  <a:cubicBezTo>
                    <a:pt x="2626" y="4893"/>
                    <a:pt x="2685" y="4985"/>
                    <a:pt x="2699" y="5011"/>
                  </a:cubicBezTo>
                  <a:cubicBezTo>
                    <a:pt x="2699" y="5011"/>
                    <a:pt x="2771" y="5005"/>
                    <a:pt x="2843" y="4965"/>
                  </a:cubicBezTo>
                  <a:cubicBezTo>
                    <a:pt x="2916" y="4926"/>
                    <a:pt x="2896" y="4906"/>
                    <a:pt x="2916" y="4840"/>
                  </a:cubicBezTo>
                  <a:cubicBezTo>
                    <a:pt x="2935" y="4781"/>
                    <a:pt x="2929" y="4735"/>
                    <a:pt x="2949" y="4656"/>
                  </a:cubicBezTo>
                  <a:cubicBezTo>
                    <a:pt x="2968" y="4577"/>
                    <a:pt x="3028" y="4590"/>
                    <a:pt x="3080" y="4551"/>
                  </a:cubicBezTo>
                  <a:cubicBezTo>
                    <a:pt x="3139" y="4511"/>
                    <a:pt x="3113" y="4478"/>
                    <a:pt x="3113" y="4452"/>
                  </a:cubicBezTo>
                  <a:cubicBezTo>
                    <a:pt x="3113" y="4425"/>
                    <a:pt x="3146" y="4294"/>
                    <a:pt x="3186" y="4254"/>
                  </a:cubicBezTo>
                  <a:cubicBezTo>
                    <a:pt x="3225" y="4208"/>
                    <a:pt x="3390" y="4083"/>
                    <a:pt x="3462" y="4037"/>
                  </a:cubicBezTo>
                  <a:cubicBezTo>
                    <a:pt x="3462" y="4037"/>
                    <a:pt x="3475" y="4031"/>
                    <a:pt x="3482" y="4024"/>
                  </a:cubicBezTo>
                  <a:cubicBezTo>
                    <a:pt x="3488" y="4017"/>
                    <a:pt x="3488" y="4017"/>
                    <a:pt x="3495" y="4011"/>
                  </a:cubicBezTo>
                  <a:cubicBezTo>
                    <a:pt x="3501" y="4004"/>
                    <a:pt x="3508" y="4004"/>
                    <a:pt x="3515" y="3998"/>
                  </a:cubicBezTo>
                  <a:cubicBezTo>
                    <a:pt x="3528" y="3991"/>
                    <a:pt x="3534" y="3978"/>
                    <a:pt x="3548" y="3971"/>
                  </a:cubicBezTo>
                  <a:cubicBezTo>
                    <a:pt x="3554" y="3971"/>
                    <a:pt x="3554" y="3965"/>
                    <a:pt x="3561" y="3958"/>
                  </a:cubicBezTo>
                  <a:cubicBezTo>
                    <a:pt x="3567" y="3952"/>
                    <a:pt x="3574" y="3952"/>
                    <a:pt x="3580" y="3945"/>
                  </a:cubicBezTo>
                  <a:cubicBezTo>
                    <a:pt x="3653" y="3879"/>
                    <a:pt x="3745" y="3807"/>
                    <a:pt x="3824" y="3741"/>
                  </a:cubicBezTo>
                  <a:cubicBezTo>
                    <a:pt x="3831" y="3734"/>
                    <a:pt x="3837" y="3728"/>
                    <a:pt x="3844" y="3721"/>
                  </a:cubicBezTo>
                  <a:cubicBezTo>
                    <a:pt x="3857" y="3708"/>
                    <a:pt x="3870" y="3695"/>
                    <a:pt x="3883" y="3688"/>
                  </a:cubicBezTo>
                  <a:cubicBezTo>
                    <a:pt x="3890" y="3682"/>
                    <a:pt x="3896" y="3675"/>
                    <a:pt x="3903" y="3669"/>
                  </a:cubicBezTo>
                  <a:cubicBezTo>
                    <a:pt x="3923" y="3649"/>
                    <a:pt x="3942" y="3636"/>
                    <a:pt x="3949" y="3623"/>
                  </a:cubicBezTo>
                  <a:lnTo>
                    <a:pt x="3956" y="3623"/>
                  </a:lnTo>
                  <a:cubicBezTo>
                    <a:pt x="3982" y="3590"/>
                    <a:pt x="4094" y="3537"/>
                    <a:pt x="4179" y="3471"/>
                  </a:cubicBezTo>
                  <a:cubicBezTo>
                    <a:pt x="4265" y="3405"/>
                    <a:pt x="4291" y="3405"/>
                    <a:pt x="4278" y="3372"/>
                  </a:cubicBezTo>
                  <a:cubicBezTo>
                    <a:pt x="4265" y="3333"/>
                    <a:pt x="4278" y="3267"/>
                    <a:pt x="4311" y="3241"/>
                  </a:cubicBezTo>
                  <a:cubicBezTo>
                    <a:pt x="4337" y="3221"/>
                    <a:pt x="4423" y="3188"/>
                    <a:pt x="4423" y="3188"/>
                  </a:cubicBezTo>
                  <a:cubicBezTo>
                    <a:pt x="4423" y="3188"/>
                    <a:pt x="4416" y="3063"/>
                    <a:pt x="4397" y="3030"/>
                  </a:cubicBezTo>
                  <a:cubicBezTo>
                    <a:pt x="4383" y="2997"/>
                    <a:pt x="4416" y="2964"/>
                    <a:pt x="4515" y="2833"/>
                  </a:cubicBezTo>
                  <a:cubicBezTo>
                    <a:pt x="4553" y="2785"/>
                    <a:pt x="4577" y="2772"/>
                    <a:pt x="4595" y="2772"/>
                  </a:cubicBezTo>
                  <a:cubicBezTo>
                    <a:pt x="4619" y="2772"/>
                    <a:pt x="4633" y="2793"/>
                    <a:pt x="4653" y="2793"/>
                  </a:cubicBezTo>
                  <a:cubicBezTo>
                    <a:pt x="4659" y="2793"/>
                    <a:pt x="4666" y="2791"/>
                    <a:pt x="4673" y="2787"/>
                  </a:cubicBezTo>
                  <a:cubicBezTo>
                    <a:pt x="4726" y="2754"/>
                    <a:pt x="4673" y="2701"/>
                    <a:pt x="4673" y="2635"/>
                  </a:cubicBezTo>
                  <a:cubicBezTo>
                    <a:pt x="4673" y="2570"/>
                    <a:pt x="4653" y="2438"/>
                    <a:pt x="4719" y="2359"/>
                  </a:cubicBezTo>
                  <a:cubicBezTo>
                    <a:pt x="4778" y="2280"/>
                    <a:pt x="4956" y="2273"/>
                    <a:pt x="4976" y="2273"/>
                  </a:cubicBezTo>
                  <a:cubicBezTo>
                    <a:pt x="4989" y="2273"/>
                    <a:pt x="5061" y="2122"/>
                    <a:pt x="5061" y="2122"/>
                  </a:cubicBezTo>
                  <a:cubicBezTo>
                    <a:pt x="5061" y="2122"/>
                    <a:pt x="5041" y="2017"/>
                    <a:pt x="5041" y="1997"/>
                  </a:cubicBezTo>
                  <a:cubicBezTo>
                    <a:pt x="5041" y="1971"/>
                    <a:pt x="5022" y="1865"/>
                    <a:pt x="5022" y="1826"/>
                  </a:cubicBezTo>
                  <a:cubicBezTo>
                    <a:pt x="5022" y="1786"/>
                    <a:pt x="5068" y="1767"/>
                    <a:pt x="5134" y="1714"/>
                  </a:cubicBezTo>
                  <a:cubicBezTo>
                    <a:pt x="5081" y="1655"/>
                    <a:pt x="5055" y="1576"/>
                    <a:pt x="4982" y="1536"/>
                  </a:cubicBezTo>
                  <a:cubicBezTo>
                    <a:pt x="4910" y="1497"/>
                    <a:pt x="4897" y="1477"/>
                    <a:pt x="4877" y="1444"/>
                  </a:cubicBezTo>
                  <a:cubicBezTo>
                    <a:pt x="4857" y="1418"/>
                    <a:pt x="4732" y="1365"/>
                    <a:pt x="4686" y="1359"/>
                  </a:cubicBezTo>
                  <a:cubicBezTo>
                    <a:pt x="4647" y="1352"/>
                    <a:pt x="4443" y="1332"/>
                    <a:pt x="4357" y="1266"/>
                  </a:cubicBezTo>
                  <a:cubicBezTo>
                    <a:pt x="4271" y="1201"/>
                    <a:pt x="4179" y="1155"/>
                    <a:pt x="4140" y="1089"/>
                  </a:cubicBezTo>
                  <a:cubicBezTo>
                    <a:pt x="4094" y="1030"/>
                    <a:pt x="4081" y="1049"/>
                    <a:pt x="3956" y="1036"/>
                  </a:cubicBezTo>
                  <a:cubicBezTo>
                    <a:pt x="3931" y="1033"/>
                    <a:pt x="3915" y="1032"/>
                    <a:pt x="3905" y="1032"/>
                  </a:cubicBezTo>
                  <a:cubicBezTo>
                    <a:pt x="3865" y="1032"/>
                    <a:pt x="3905" y="1051"/>
                    <a:pt x="3837" y="1082"/>
                  </a:cubicBezTo>
                  <a:cubicBezTo>
                    <a:pt x="3820" y="1089"/>
                    <a:pt x="3806" y="1093"/>
                    <a:pt x="3795" y="1093"/>
                  </a:cubicBezTo>
                  <a:cubicBezTo>
                    <a:pt x="3756" y="1093"/>
                    <a:pt x="3748" y="1055"/>
                    <a:pt x="3712" y="1030"/>
                  </a:cubicBezTo>
                  <a:cubicBezTo>
                    <a:pt x="3666" y="1003"/>
                    <a:pt x="3725" y="957"/>
                    <a:pt x="3752" y="937"/>
                  </a:cubicBezTo>
                  <a:cubicBezTo>
                    <a:pt x="3771" y="918"/>
                    <a:pt x="3804" y="799"/>
                    <a:pt x="3804" y="799"/>
                  </a:cubicBezTo>
                  <a:cubicBezTo>
                    <a:pt x="3804" y="799"/>
                    <a:pt x="3633" y="786"/>
                    <a:pt x="3567" y="733"/>
                  </a:cubicBezTo>
                  <a:cubicBezTo>
                    <a:pt x="3501" y="674"/>
                    <a:pt x="3567" y="621"/>
                    <a:pt x="3567" y="621"/>
                  </a:cubicBezTo>
                  <a:cubicBezTo>
                    <a:pt x="3501" y="621"/>
                    <a:pt x="3350" y="556"/>
                    <a:pt x="3324" y="556"/>
                  </a:cubicBezTo>
                  <a:cubicBezTo>
                    <a:pt x="3291" y="556"/>
                    <a:pt x="3166" y="569"/>
                    <a:pt x="3146" y="569"/>
                  </a:cubicBezTo>
                  <a:cubicBezTo>
                    <a:pt x="3126" y="569"/>
                    <a:pt x="3041" y="470"/>
                    <a:pt x="3041" y="450"/>
                  </a:cubicBezTo>
                  <a:cubicBezTo>
                    <a:pt x="3041" y="431"/>
                    <a:pt x="3061" y="385"/>
                    <a:pt x="3100" y="338"/>
                  </a:cubicBezTo>
                  <a:cubicBezTo>
                    <a:pt x="3146" y="286"/>
                    <a:pt x="3186" y="259"/>
                    <a:pt x="3186" y="207"/>
                  </a:cubicBezTo>
                  <a:cubicBezTo>
                    <a:pt x="3186" y="161"/>
                    <a:pt x="3146" y="3"/>
                    <a:pt x="3126" y="3"/>
                  </a:cubicBezTo>
                  <a:cubicBezTo>
                    <a:pt x="3107" y="3"/>
                    <a:pt x="2929" y="174"/>
                    <a:pt x="2929" y="174"/>
                  </a:cubicBezTo>
                  <a:cubicBezTo>
                    <a:pt x="2929" y="174"/>
                    <a:pt x="2903" y="174"/>
                    <a:pt x="2870" y="227"/>
                  </a:cubicBezTo>
                  <a:cubicBezTo>
                    <a:pt x="2837" y="279"/>
                    <a:pt x="2758" y="319"/>
                    <a:pt x="2758" y="319"/>
                  </a:cubicBezTo>
                  <a:cubicBezTo>
                    <a:pt x="2758" y="319"/>
                    <a:pt x="2705" y="292"/>
                    <a:pt x="2659" y="253"/>
                  </a:cubicBezTo>
                  <a:cubicBezTo>
                    <a:pt x="2612" y="223"/>
                    <a:pt x="2607" y="124"/>
                    <a:pt x="2529" y="124"/>
                  </a:cubicBezTo>
                  <a:cubicBezTo>
                    <a:pt x="2521" y="124"/>
                    <a:pt x="2511" y="125"/>
                    <a:pt x="2501" y="128"/>
                  </a:cubicBezTo>
                  <a:cubicBezTo>
                    <a:pt x="2402" y="154"/>
                    <a:pt x="2310" y="187"/>
                    <a:pt x="2290" y="213"/>
                  </a:cubicBezTo>
                  <a:cubicBezTo>
                    <a:pt x="2272" y="237"/>
                    <a:pt x="2282" y="267"/>
                    <a:pt x="2199" y="267"/>
                  </a:cubicBezTo>
                  <a:cubicBezTo>
                    <a:pt x="2191" y="267"/>
                    <a:pt x="2182" y="267"/>
                    <a:pt x="2172" y="266"/>
                  </a:cubicBezTo>
                  <a:cubicBezTo>
                    <a:pt x="2054" y="259"/>
                    <a:pt x="1843" y="115"/>
                    <a:pt x="1823" y="108"/>
                  </a:cubicBezTo>
                  <a:cubicBezTo>
                    <a:pt x="1797" y="102"/>
                    <a:pt x="1488" y="3"/>
                    <a:pt x="1422" y="3"/>
                  </a:cubicBezTo>
                  <a:cubicBezTo>
                    <a:pt x="1393" y="3"/>
                    <a:pt x="1366" y="1"/>
                    <a:pt x="1342"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87;p19">
              <a:extLst>
                <a:ext uri="{FF2B5EF4-FFF2-40B4-BE49-F238E27FC236}">
                  <a16:creationId xmlns:a16="http://schemas.microsoft.com/office/drawing/2014/main" id="{29DF7254-3585-A362-598D-72B7938C7D44}"/>
                </a:ext>
              </a:extLst>
            </p:cNvPr>
            <p:cNvSpPr/>
            <p:nvPr/>
          </p:nvSpPr>
          <p:spPr>
            <a:xfrm>
              <a:off x="6507409" y="2299997"/>
              <a:ext cx="890166" cy="869211"/>
            </a:xfrm>
            <a:custGeom>
              <a:avLst/>
              <a:gdLst/>
              <a:ahLst/>
              <a:cxnLst/>
              <a:rect l="l" t="t" r="r" b="b"/>
              <a:pathLst>
                <a:path w="8156" h="7964" extrusionOk="0">
                  <a:moveTo>
                    <a:pt x="2449" y="0"/>
                  </a:moveTo>
                  <a:cubicBezTo>
                    <a:pt x="2337" y="0"/>
                    <a:pt x="2462" y="92"/>
                    <a:pt x="2449" y="158"/>
                  </a:cubicBezTo>
                  <a:cubicBezTo>
                    <a:pt x="2436" y="217"/>
                    <a:pt x="2337" y="303"/>
                    <a:pt x="2337" y="323"/>
                  </a:cubicBezTo>
                  <a:cubicBezTo>
                    <a:pt x="2337" y="342"/>
                    <a:pt x="2357" y="500"/>
                    <a:pt x="2390" y="553"/>
                  </a:cubicBezTo>
                  <a:cubicBezTo>
                    <a:pt x="2423" y="606"/>
                    <a:pt x="2364" y="717"/>
                    <a:pt x="2344" y="763"/>
                  </a:cubicBezTo>
                  <a:cubicBezTo>
                    <a:pt x="2331" y="816"/>
                    <a:pt x="2311" y="842"/>
                    <a:pt x="2318" y="928"/>
                  </a:cubicBezTo>
                  <a:cubicBezTo>
                    <a:pt x="2324" y="1014"/>
                    <a:pt x="2318" y="1073"/>
                    <a:pt x="2318" y="1073"/>
                  </a:cubicBezTo>
                  <a:lnTo>
                    <a:pt x="1482" y="1079"/>
                  </a:lnTo>
                  <a:lnTo>
                    <a:pt x="93" y="1099"/>
                  </a:lnTo>
                  <a:cubicBezTo>
                    <a:pt x="100" y="1106"/>
                    <a:pt x="106" y="1119"/>
                    <a:pt x="106" y="1132"/>
                  </a:cubicBezTo>
                  <a:lnTo>
                    <a:pt x="106" y="1349"/>
                  </a:lnTo>
                  <a:lnTo>
                    <a:pt x="1" y="1461"/>
                  </a:lnTo>
                  <a:cubicBezTo>
                    <a:pt x="1" y="1461"/>
                    <a:pt x="27" y="1566"/>
                    <a:pt x="47" y="1586"/>
                  </a:cubicBezTo>
                  <a:cubicBezTo>
                    <a:pt x="67" y="1612"/>
                    <a:pt x="93" y="1724"/>
                    <a:pt x="73" y="1770"/>
                  </a:cubicBezTo>
                  <a:cubicBezTo>
                    <a:pt x="54" y="1823"/>
                    <a:pt x="40" y="1843"/>
                    <a:pt x="40" y="1869"/>
                  </a:cubicBezTo>
                  <a:cubicBezTo>
                    <a:pt x="40" y="1889"/>
                    <a:pt x="67" y="1922"/>
                    <a:pt x="86" y="1948"/>
                  </a:cubicBezTo>
                  <a:cubicBezTo>
                    <a:pt x="106" y="1974"/>
                    <a:pt x="119" y="1994"/>
                    <a:pt x="106" y="2007"/>
                  </a:cubicBezTo>
                  <a:cubicBezTo>
                    <a:pt x="93" y="2040"/>
                    <a:pt x="21" y="2106"/>
                    <a:pt x="47" y="2178"/>
                  </a:cubicBezTo>
                  <a:cubicBezTo>
                    <a:pt x="73" y="2251"/>
                    <a:pt x="106" y="2304"/>
                    <a:pt x="113" y="2369"/>
                  </a:cubicBezTo>
                  <a:cubicBezTo>
                    <a:pt x="113" y="2435"/>
                    <a:pt x="146" y="2468"/>
                    <a:pt x="113" y="2540"/>
                  </a:cubicBezTo>
                  <a:cubicBezTo>
                    <a:pt x="80" y="2613"/>
                    <a:pt x="60" y="2712"/>
                    <a:pt x="100" y="2738"/>
                  </a:cubicBezTo>
                  <a:cubicBezTo>
                    <a:pt x="133" y="2758"/>
                    <a:pt x="198" y="2771"/>
                    <a:pt x="271" y="2771"/>
                  </a:cubicBezTo>
                  <a:lnTo>
                    <a:pt x="903" y="2771"/>
                  </a:lnTo>
                  <a:cubicBezTo>
                    <a:pt x="903" y="2771"/>
                    <a:pt x="810" y="2777"/>
                    <a:pt x="903" y="2830"/>
                  </a:cubicBezTo>
                  <a:cubicBezTo>
                    <a:pt x="995" y="2876"/>
                    <a:pt x="1146" y="2883"/>
                    <a:pt x="1146" y="2883"/>
                  </a:cubicBezTo>
                  <a:cubicBezTo>
                    <a:pt x="1146" y="2883"/>
                    <a:pt x="1166" y="2922"/>
                    <a:pt x="1146" y="2988"/>
                  </a:cubicBezTo>
                  <a:cubicBezTo>
                    <a:pt x="1126" y="3060"/>
                    <a:pt x="1093" y="3106"/>
                    <a:pt x="1080" y="3133"/>
                  </a:cubicBezTo>
                  <a:cubicBezTo>
                    <a:pt x="1067" y="3152"/>
                    <a:pt x="1047" y="3172"/>
                    <a:pt x="1047" y="3231"/>
                  </a:cubicBezTo>
                  <a:cubicBezTo>
                    <a:pt x="1047" y="3284"/>
                    <a:pt x="1041" y="3245"/>
                    <a:pt x="1126" y="3403"/>
                  </a:cubicBezTo>
                  <a:cubicBezTo>
                    <a:pt x="1212" y="3554"/>
                    <a:pt x="1258" y="3600"/>
                    <a:pt x="1258" y="3659"/>
                  </a:cubicBezTo>
                  <a:cubicBezTo>
                    <a:pt x="1258" y="3725"/>
                    <a:pt x="1245" y="3817"/>
                    <a:pt x="1192" y="3896"/>
                  </a:cubicBezTo>
                  <a:cubicBezTo>
                    <a:pt x="1133" y="3975"/>
                    <a:pt x="1139" y="3942"/>
                    <a:pt x="1133" y="4008"/>
                  </a:cubicBezTo>
                  <a:cubicBezTo>
                    <a:pt x="1126" y="4080"/>
                    <a:pt x="1028" y="4245"/>
                    <a:pt x="1008" y="4265"/>
                  </a:cubicBezTo>
                  <a:cubicBezTo>
                    <a:pt x="988" y="4284"/>
                    <a:pt x="935" y="4377"/>
                    <a:pt x="935" y="4410"/>
                  </a:cubicBezTo>
                  <a:cubicBezTo>
                    <a:pt x="935" y="4436"/>
                    <a:pt x="935" y="4528"/>
                    <a:pt x="896" y="4574"/>
                  </a:cubicBezTo>
                  <a:cubicBezTo>
                    <a:pt x="863" y="4614"/>
                    <a:pt x="725" y="4693"/>
                    <a:pt x="731" y="4693"/>
                  </a:cubicBezTo>
                  <a:cubicBezTo>
                    <a:pt x="738" y="4699"/>
                    <a:pt x="745" y="4699"/>
                    <a:pt x="745" y="4706"/>
                  </a:cubicBezTo>
                  <a:cubicBezTo>
                    <a:pt x="771" y="4719"/>
                    <a:pt x="791" y="4732"/>
                    <a:pt x="791" y="4739"/>
                  </a:cubicBezTo>
                  <a:cubicBezTo>
                    <a:pt x="797" y="4752"/>
                    <a:pt x="863" y="4818"/>
                    <a:pt x="876" y="4870"/>
                  </a:cubicBezTo>
                  <a:cubicBezTo>
                    <a:pt x="883" y="4923"/>
                    <a:pt x="896" y="5022"/>
                    <a:pt x="883" y="5068"/>
                  </a:cubicBezTo>
                  <a:cubicBezTo>
                    <a:pt x="876" y="5107"/>
                    <a:pt x="929" y="5291"/>
                    <a:pt x="962" y="5364"/>
                  </a:cubicBezTo>
                  <a:cubicBezTo>
                    <a:pt x="995" y="5443"/>
                    <a:pt x="1008" y="5515"/>
                    <a:pt x="1008" y="5614"/>
                  </a:cubicBezTo>
                  <a:cubicBezTo>
                    <a:pt x="1001" y="5713"/>
                    <a:pt x="982" y="5746"/>
                    <a:pt x="935" y="5746"/>
                  </a:cubicBezTo>
                  <a:cubicBezTo>
                    <a:pt x="925" y="5746"/>
                    <a:pt x="914" y="5745"/>
                    <a:pt x="902" y="5745"/>
                  </a:cubicBezTo>
                  <a:cubicBezTo>
                    <a:pt x="857" y="5745"/>
                    <a:pt x="810" y="5749"/>
                    <a:pt x="810" y="5792"/>
                  </a:cubicBezTo>
                  <a:cubicBezTo>
                    <a:pt x="810" y="5844"/>
                    <a:pt x="995" y="5904"/>
                    <a:pt x="1021" y="5963"/>
                  </a:cubicBezTo>
                  <a:cubicBezTo>
                    <a:pt x="1047" y="6022"/>
                    <a:pt x="1074" y="6134"/>
                    <a:pt x="1074" y="6246"/>
                  </a:cubicBezTo>
                  <a:cubicBezTo>
                    <a:pt x="1074" y="6358"/>
                    <a:pt x="1080" y="6463"/>
                    <a:pt x="1087" y="6509"/>
                  </a:cubicBezTo>
                  <a:cubicBezTo>
                    <a:pt x="1100" y="6555"/>
                    <a:pt x="1311" y="6608"/>
                    <a:pt x="1350" y="6614"/>
                  </a:cubicBezTo>
                  <a:cubicBezTo>
                    <a:pt x="1390" y="6614"/>
                    <a:pt x="2021" y="6654"/>
                    <a:pt x="2087" y="6654"/>
                  </a:cubicBezTo>
                  <a:lnTo>
                    <a:pt x="2304" y="6654"/>
                  </a:lnTo>
                  <a:cubicBezTo>
                    <a:pt x="2304" y="6654"/>
                    <a:pt x="2360" y="6572"/>
                    <a:pt x="2392" y="6572"/>
                  </a:cubicBezTo>
                  <a:cubicBezTo>
                    <a:pt x="2400" y="6572"/>
                    <a:pt x="2406" y="6577"/>
                    <a:pt x="2410" y="6588"/>
                  </a:cubicBezTo>
                  <a:cubicBezTo>
                    <a:pt x="2429" y="6654"/>
                    <a:pt x="2456" y="6680"/>
                    <a:pt x="2416" y="6752"/>
                  </a:cubicBezTo>
                  <a:cubicBezTo>
                    <a:pt x="2383" y="6818"/>
                    <a:pt x="2337" y="6845"/>
                    <a:pt x="2324" y="6878"/>
                  </a:cubicBezTo>
                  <a:cubicBezTo>
                    <a:pt x="2304" y="6910"/>
                    <a:pt x="2324" y="7095"/>
                    <a:pt x="2350" y="7174"/>
                  </a:cubicBezTo>
                  <a:cubicBezTo>
                    <a:pt x="2377" y="7246"/>
                    <a:pt x="2285" y="7253"/>
                    <a:pt x="2449" y="7384"/>
                  </a:cubicBezTo>
                  <a:cubicBezTo>
                    <a:pt x="2535" y="7444"/>
                    <a:pt x="2594" y="7483"/>
                    <a:pt x="2640" y="7503"/>
                  </a:cubicBezTo>
                  <a:cubicBezTo>
                    <a:pt x="2693" y="7523"/>
                    <a:pt x="2719" y="7529"/>
                    <a:pt x="2732" y="7536"/>
                  </a:cubicBezTo>
                  <a:cubicBezTo>
                    <a:pt x="2752" y="7549"/>
                    <a:pt x="2870" y="7687"/>
                    <a:pt x="2870" y="7707"/>
                  </a:cubicBezTo>
                  <a:cubicBezTo>
                    <a:pt x="2870" y="7713"/>
                    <a:pt x="2870" y="7740"/>
                    <a:pt x="2870" y="7766"/>
                  </a:cubicBezTo>
                  <a:lnTo>
                    <a:pt x="2930" y="7766"/>
                  </a:lnTo>
                  <a:cubicBezTo>
                    <a:pt x="3022" y="7759"/>
                    <a:pt x="3068" y="7766"/>
                    <a:pt x="3127" y="7733"/>
                  </a:cubicBezTo>
                  <a:cubicBezTo>
                    <a:pt x="3186" y="7700"/>
                    <a:pt x="3364" y="7562"/>
                    <a:pt x="3423" y="7444"/>
                  </a:cubicBezTo>
                  <a:cubicBezTo>
                    <a:pt x="3448" y="7401"/>
                    <a:pt x="3483" y="7388"/>
                    <a:pt x="3521" y="7388"/>
                  </a:cubicBezTo>
                  <a:cubicBezTo>
                    <a:pt x="3582" y="7388"/>
                    <a:pt x="3650" y="7424"/>
                    <a:pt x="3686" y="7424"/>
                  </a:cubicBezTo>
                  <a:cubicBezTo>
                    <a:pt x="3752" y="7424"/>
                    <a:pt x="3752" y="7417"/>
                    <a:pt x="3785" y="7371"/>
                  </a:cubicBezTo>
                  <a:cubicBezTo>
                    <a:pt x="3805" y="7347"/>
                    <a:pt x="3834" y="7343"/>
                    <a:pt x="3869" y="7343"/>
                  </a:cubicBezTo>
                  <a:cubicBezTo>
                    <a:pt x="3892" y="7343"/>
                    <a:pt x="3917" y="7345"/>
                    <a:pt x="3943" y="7345"/>
                  </a:cubicBezTo>
                  <a:cubicBezTo>
                    <a:pt x="4009" y="7345"/>
                    <a:pt x="4325" y="7444"/>
                    <a:pt x="4345" y="7450"/>
                  </a:cubicBezTo>
                  <a:cubicBezTo>
                    <a:pt x="4371" y="7457"/>
                    <a:pt x="4582" y="7601"/>
                    <a:pt x="4693" y="7608"/>
                  </a:cubicBezTo>
                  <a:cubicBezTo>
                    <a:pt x="4704" y="7609"/>
                    <a:pt x="4713" y="7609"/>
                    <a:pt x="4722" y="7609"/>
                  </a:cubicBezTo>
                  <a:cubicBezTo>
                    <a:pt x="4810" y="7609"/>
                    <a:pt x="4800" y="7579"/>
                    <a:pt x="4818" y="7555"/>
                  </a:cubicBezTo>
                  <a:cubicBezTo>
                    <a:pt x="4832" y="7529"/>
                    <a:pt x="4924" y="7496"/>
                    <a:pt x="5029" y="7470"/>
                  </a:cubicBezTo>
                  <a:cubicBezTo>
                    <a:pt x="5039" y="7467"/>
                    <a:pt x="5049" y="7466"/>
                    <a:pt x="5057" y="7466"/>
                  </a:cubicBezTo>
                  <a:cubicBezTo>
                    <a:pt x="5135" y="7466"/>
                    <a:pt x="5139" y="7565"/>
                    <a:pt x="5180" y="7595"/>
                  </a:cubicBezTo>
                  <a:cubicBezTo>
                    <a:pt x="5233" y="7634"/>
                    <a:pt x="5279" y="7661"/>
                    <a:pt x="5279" y="7661"/>
                  </a:cubicBezTo>
                  <a:cubicBezTo>
                    <a:pt x="5279" y="7661"/>
                    <a:pt x="5365" y="7621"/>
                    <a:pt x="5398" y="7569"/>
                  </a:cubicBezTo>
                  <a:cubicBezTo>
                    <a:pt x="5424" y="7516"/>
                    <a:pt x="5457" y="7516"/>
                    <a:pt x="5457" y="7516"/>
                  </a:cubicBezTo>
                  <a:cubicBezTo>
                    <a:pt x="5457" y="7516"/>
                    <a:pt x="5635" y="7345"/>
                    <a:pt x="5654" y="7345"/>
                  </a:cubicBezTo>
                  <a:cubicBezTo>
                    <a:pt x="5667" y="7345"/>
                    <a:pt x="5714" y="7503"/>
                    <a:pt x="5714" y="7549"/>
                  </a:cubicBezTo>
                  <a:cubicBezTo>
                    <a:pt x="5714" y="7595"/>
                    <a:pt x="5674" y="7628"/>
                    <a:pt x="5628" y="7680"/>
                  </a:cubicBezTo>
                  <a:cubicBezTo>
                    <a:pt x="5589" y="7727"/>
                    <a:pt x="5569" y="7773"/>
                    <a:pt x="5569" y="7792"/>
                  </a:cubicBezTo>
                  <a:cubicBezTo>
                    <a:pt x="5569" y="7812"/>
                    <a:pt x="5654" y="7911"/>
                    <a:pt x="5667" y="7911"/>
                  </a:cubicBezTo>
                  <a:cubicBezTo>
                    <a:pt x="5687" y="7911"/>
                    <a:pt x="5819" y="7898"/>
                    <a:pt x="5845" y="7898"/>
                  </a:cubicBezTo>
                  <a:cubicBezTo>
                    <a:pt x="5878" y="7898"/>
                    <a:pt x="6029" y="7963"/>
                    <a:pt x="6089" y="7963"/>
                  </a:cubicBezTo>
                  <a:cubicBezTo>
                    <a:pt x="6155" y="7963"/>
                    <a:pt x="6115" y="7911"/>
                    <a:pt x="6115" y="7865"/>
                  </a:cubicBezTo>
                  <a:cubicBezTo>
                    <a:pt x="6115" y="7825"/>
                    <a:pt x="6056" y="7746"/>
                    <a:pt x="6049" y="7687"/>
                  </a:cubicBezTo>
                  <a:cubicBezTo>
                    <a:pt x="6043" y="7634"/>
                    <a:pt x="6043" y="7562"/>
                    <a:pt x="6043" y="7483"/>
                  </a:cubicBezTo>
                  <a:cubicBezTo>
                    <a:pt x="6043" y="7483"/>
                    <a:pt x="6043" y="7476"/>
                    <a:pt x="6043" y="7476"/>
                  </a:cubicBezTo>
                  <a:cubicBezTo>
                    <a:pt x="6043" y="7470"/>
                    <a:pt x="6043" y="7470"/>
                    <a:pt x="6043" y="7463"/>
                  </a:cubicBezTo>
                  <a:cubicBezTo>
                    <a:pt x="6043" y="7463"/>
                    <a:pt x="6043" y="7463"/>
                    <a:pt x="6043" y="7457"/>
                  </a:cubicBezTo>
                  <a:cubicBezTo>
                    <a:pt x="6049" y="7457"/>
                    <a:pt x="6049" y="7450"/>
                    <a:pt x="6049" y="7444"/>
                  </a:cubicBezTo>
                  <a:cubicBezTo>
                    <a:pt x="6049" y="7437"/>
                    <a:pt x="6049" y="7437"/>
                    <a:pt x="6056" y="7430"/>
                  </a:cubicBezTo>
                  <a:cubicBezTo>
                    <a:pt x="6056" y="7424"/>
                    <a:pt x="6056" y="7417"/>
                    <a:pt x="6056" y="7411"/>
                  </a:cubicBezTo>
                  <a:cubicBezTo>
                    <a:pt x="6062" y="7397"/>
                    <a:pt x="6062" y="7391"/>
                    <a:pt x="6069" y="7378"/>
                  </a:cubicBezTo>
                  <a:cubicBezTo>
                    <a:pt x="6069" y="7378"/>
                    <a:pt x="6076" y="7371"/>
                    <a:pt x="6076" y="7365"/>
                  </a:cubicBezTo>
                  <a:cubicBezTo>
                    <a:pt x="6082" y="7351"/>
                    <a:pt x="6089" y="7332"/>
                    <a:pt x="6095" y="7318"/>
                  </a:cubicBezTo>
                  <a:cubicBezTo>
                    <a:pt x="6102" y="7305"/>
                    <a:pt x="6102" y="7299"/>
                    <a:pt x="6108" y="7292"/>
                  </a:cubicBezTo>
                  <a:cubicBezTo>
                    <a:pt x="6108" y="7292"/>
                    <a:pt x="6108" y="7286"/>
                    <a:pt x="6108" y="7286"/>
                  </a:cubicBezTo>
                  <a:cubicBezTo>
                    <a:pt x="6115" y="7272"/>
                    <a:pt x="6122" y="7266"/>
                    <a:pt x="6128" y="7253"/>
                  </a:cubicBezTo>
                  <a:cubicBezTo>
                    <a:pt x="6135" y="7240"/>
                    <a:pt x="6141" y="7233"/>
                    <a:pt x="6148" y="7220"/>
                  </a:cubicBezTo>
                  <a:cubicBezTo>
                    <a:pt x="6155" y="7207"/>
                    <a:pt x="6161" y="7200"/>
                    <a:pt x="6168" y="7187"/>
                  </a:cubicBezTo>
                  <a:cubicBezTo>
                    <a:pt x="6168" y="7180"/>
                    <a:pt x="6174" y="7174"/>
                    <a:pt x="6181" y="7174"/>
                  </a:cubicBezTo>
                  <a:cubicBezTo>
                    <a:pt x="6181" y="7167"/>
                    <a:pt x="6187" y="7161"/>
                    <a:pt x="6187" y="7154"/>
                  </a:cubicBezTo>
                  <a:cubicBezTo>
                    <a:pt x="6194" y="7147"/>
                    <a:pt x="6201" y="7134"/>
                    <a:pt x="6214" y="7128"/>
                  </a:cubicBezTo>
                  <a:cubicBezTo>
                    <a:pt x="6220" y="7114"/>
                    <a:pt x="6227" y="7108"/>
                    <a:pt x="6233" y="7095"/>
                  </a:cubicBezTo>
                  <a:cubicBezTo>
                    <a:pt x="6240" y="7088"/>
                    <a:pt x="6247" y="7082"/>
                    <a:pt x="6260" y="7075"/>
                  </a:cubicBezTo>
                  <a:cubicBezTo>
                    <a:pt x="6266" y="7068"/>
                    <a:pt x="6273" y="7062"/>
                    <a:pt x="6280" y="7055"/>
                  </a:cubicBezTo>
                  <a:cubicBezTo>
                    <a:pt x="6405" y="6963"/>
                    <a:pt x="6385" y="6891"/>
                    <a:pt x="6385" y="6825"/>
                  </a:cubicBezTo>
                  <a:cubicBezTo>
                    <a:pt x="6385" y="6759"/>
                    <a:pt x="6352" y="6752"/>
                    <a:pt x="6352" y="6687"/>
                  </a:cubicBezTo>
                  <a:cubicBezTo>
                    <a:pt x="6352" y="6627"/>
                    <a:pt x="6405" y="6634"/>
                    <a:pt x="6503" y="6595"/>
                  </a:cubicBezTo>
                  <a:cubicBezTo>
                    <a:pt x="6595" y="6548"/>
                    <a:pt x="6602" y="6463"/>
                    <a:pt x="6674" y="6423"/>
                  </a:cubicBezTo>
                  <a:cubicBezTo>
                    <a:pt x="6740" y="6377"/>
                    <a:pt x="6852" y="6391"/>
                    <a:pt x="6925" y="6358"/>
                  </a:cubicBezTo>
                  <a:cubicBezTo>
                    <a:pt x="6997" y="6331"/>
                    <a:pt x="7036" y="6252"/>
                    <a:pt x="7096" y="6127"/>
                  </a:cubicBezTo>
                  <a:cubicBezTo>
                    <a:pt x="7161" y="6009"/>
                    <a:pt x="7175" y="5897"/>
                    <a:pt x="7240" y="5792"/>
                  </a:cubicBezTo>
                  <a:cubicBezTo>
                    <a:pt x="7306" y="5686"/>
                    <a:pt x="7543" y="5647"/>
                    <a:pt x="7563" y="5581"/>
                  </a:cubicBezTo>
                  <a:cubicBezTo>
                    <a:pt x="7583" y="5515"/>
                    <a:pt x="7556" y="5436"/>
                    <a:pt x="7583" y="5311"/>
                  </a:cubicBezTo>
                  <a:cubicBezTo>
                    <a:pt x="7602" y="5180"/>
                    <a:pt x="7688" y="5160"/>
                    <a:pt x="7721" y="5081"/>
                  </a:cubicBezTo>
                  <a:cubicBezTo>
                    <a:pt x="7760" y="5002"/>
                    <a:pt x="7721" y="4976"/>
                    <a:pt x="7721" y="4804"/>
                  </a:cubicBezTo>
                  <a:cubicBezTo>
                    <a:pt x="7721" y="4633"/>
                    <a:pt x="7774" y="4686"/>
                    <a:pt x="7826" y="4600"/>
                  </a:cubicBezTo>
                  <a:cubicBezTo>
                    <a:pt x="7872" y="4521"/>
                    <a:pt x="7885" y="4489"/>
                    <a:pt x="7885" y="4449"/>
                  </a:cubicBezTo>
                  <a:cubicBezTo>
                    <a:pt x="7885" y="4416"/>
                    <a:pt x="7931" y="4265"/>
                    <a:pt x="7931" y="4265"/>
                  </a:cubicBezTo>
                  <a:lnTo>
                    <a:pt x="7997" y="4107"/>
                  </a:lnTo>
                  <a:cubicBezTo>
                    <a:pt x="7997" y="4107"/>
                    <a:pt x="7931" y="4080"/>
                    <a:pt x="7899" y="4074"/>
                  </a:cubicBezTo>
                  <a:cubicBezTo>
                    <a:pt x="7859" y="4067"/>
                    <a:pt x="7879" y="3923"/>
                    <a:pt x="7879" y="3923"/>
                  </a:cubicBezTo>
                  <a:cubicBezTo>
                    <a:pt x="7879" y="3923"/>
                    <a:pt x="7872" y="3718"/>
                    <a:pt x="7859" y="3547"/>
                  </a:cubicBezTo>
                  <a:cubicBezTo>
                    <a:pt x="7859" y="3435"/>
                    <a:pt x="7852" y="3337"/>
                    <a:pt x="7852" y="3304"/>
                  </a:cubicBezTo>
                  <a:cubicBezTo>
                    <a:pt x="7852" y="3225"/>
                    <a:pt x="7787" y="3133"/>
                    <a:pt x="7787" y="3100"/>
                  </a:cubicBezTo>
                  <a:cubicBezTo>
                    <a:pt x="7787" y="3074"/>
                    <a:pt x="7852" y="2975"/>
                    <a:pt x="7879" y="2876"/>
                  </a:cubicBezTo>
                  <a:cubicBezTo>
                    <a:pt x="7905" y="2777"/>
                    <a:pt x="7885" y="2665"/>
                    <a:pt x="7931" y="2481"/>
                  </a:cubicBezTo>
                  <a:cubicBezTo>
                    <a:pt x="7971" y="2336"/>
                    <a:pt x="8089" y="2027"/>
                    <a:pt x="8135" y="1909"/>
                  </a:cubicBezTo>
                  <a:cubicBezTo>
                    <a:pt x="8135" y="1909"/>
                    <a:pt x="8135" y="1909"/>
                    <a:pt x="8135" y="1902"/>
                  </a:cubicBezTo>
                  <a:cubicBezTo>
                    <a:pt x="8135" y="1902"/>
                    <a:pt x="8142" y="1895"/>
                    <a:pt x="8142" y="1895"/>
                  </a:cubicBezTo>
                  <a:cubicBezTo>
                    <a:pt x="8142" y="1895"/>
                    <a:pt x="8142" y="1889"/>
                    <a:pt x="8142" y="1889"/>
                  </a:cubicBezTo>
                  <a:cubicBezTo>
                    <a:pt x="8149" y="1876"/>
                    <a:pt x="8149" y="1869"/>
                    <a:pt x="8155" y="1863"/>
                  </a:cubicBezTo>
                  <a:lnTo>
                    <a:pt x="7175" y="1790"/>
                  </a:lnTo>
                  <a:lnTo>
                    <a:pt x="3759" y="1547"/>
                  </a:lnTo>
                  <a:lnTo>
                    <a:pt x="3522" y="1547"/>
                  </a:lnTo>
                  <a:lnTo>
                    <a:pt x="3351" y="1468"/>
                  </a:lnTo>
                  <a:cubicBezTo>
                    <a:pt x="3351" y="1468"/>
                    <a:pt x="3285" y="1343"/>
                    <a:pt x="3265" y="1303"/>
                  </a:cubicBezTo>
                  <a:cubicBezTo>
                    <a:pt x="3252" y="1264"/>
                    <a:pt x="3120" y="1290"/>
                    <a:pt x="3094" y="1257"/>
                  </a:cubicBezTo>
                  <a:cubicBezTo>
                    <a:pt x="3074" y="1218"/>
                    <a:pt x="3035" y="1145"/>
                    <a:pt x="3015" y="1106"/>
                  </a:cubicBezTo>
                  <a:cubicBezTo>
                    <a:pt x="2989" y="1060"/>
                    <a:pt x="2923" y="1073"/>
                    <a:pt x="2916" y="1040"/>
                  </a:cubicBezTo>
                  <a:cubicBezTo>
                    <a:pt x="2903" y="1014"/>
                    <a:pt x="2844" y="836"/>
                    <a:pt x="2844" y="803"/>
                  </a:cubicBezTo>
                  <a:cubicBezTo>
                    <a:pt x="2844" y="770"/>
                    <a:pt x="2844" y="645"/>
                    <a:pt x="2791" y="586"/>
                  </a:cubicBezTo>
                  <a:cubicBezTo>
                    <a:pt x="2745" y="520"/>
                    <a:pt x="2739" y="494"/>
                    <a:pt x="2706" y="382"/>
                  </a:cubicBezTo>
                  <a:cubicBezTo>
                    <a:pt x="2680" y="270"/>
                    <a:pt x="2706" y="151"/>
                    <a:pt x="2706" y="151"/>
                  </a:cubicBezTo>
                  <a:cubicBezTo>
                    <a:pt x="2706" y="151"/>
                    <a:pt x="2607" y="46"/>
                    <a:pt x="2508" y="7"/>
                  </a:cubicBezTo>
                  <a:cubicBezTo>
                    <a:pt x="2489" y="0"/>
                    <a:pt x="2469" y="0"/>
                    <a:pt x="2449"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88;p19">
              <a:extLst>
                <a:ext uri="{FF2B5EF4-FFF2-40B4-BE49-F238E27FC236}">
                  <a16:creationId xmlns:a16="http://schemas.microsoft.com/office/drawing/2014/main" id="{2E2BE5D7-D272-ACFE-1C54-676A413CBA3E}"/>
                </a:ext>
              </a:extLst>
            </p:cNvPr>
            <p:cNvSpPr/>
            <p:nvPr/>
          </p:nvSpPr>
          <p:spPr>
            <a:xfrm>
              <a:off x="6103802" y="2352385"/>
              <a:ext cx="541674" cy="460581"/>
            </a:xfrm>
            <a:custGeom>
              <a:avLst/>
              <a:gdLst/>
              <a:ahLst/>
              <a:cxnLst/>
              <a:rect l="l" t="t" r="r" b="b"/>
              <a:pathLst>
                <a:path w="4963" h="4220" extrusionOk="0">
                  <a:moveTo>
                    <a:pt x="2514" y="0"/>
                  </a:moveTo>
                  <a:cubicBezTo>
                    <a:pt x="2495" y="0"/>
                    <a:pt x="2310" y="47"/>
                    <a:pt x="2284" y="93"/>
                  </a:cubicBezTo>
                  <a:cubicBezTo>
                    <a:pt x="2258" y="132"/>
                    <a:pt x="2179" y="198"/>
                    <a:pt x="2179" y="198"/>
                  </a:cubicBezTo>
                  <a:cubicBezTo>
                    <a:pt x="2179" y="198"/>
                    <a:pt x="2080" y="283"/>
                    <a:pt x="2054" y="323"/>
                  </a:cubicBezTo>
                  <a:cubicBezTo>
                    <a:pt x="2021" y="356"/>
                    <a:pt x="2054" y="487"/>
                    <a:pt x="2054" y="487"/>
                  </a:cubicBezTo>
                  <a:cubicBezTo>
                    <a:pt x="2054" y="487"/>
                    <a:pt x="1955" y="527"/>
                    <a:pt x="1929" y="553"/>
                  </a:cubicBezTo>
                  <a:cubicBezTo>
                    <a:pt x="1909" y="580"/>
                    <a:pt x="1882" y="698"/>
                    <a:pt x="1876" y="744"/>
                  </a:cubicBezTo>
                  <a:cubicBezTo>
                    <a:pt x="1869" y="784"/>
                    <a:pt x="1850" y="803"/>
                    <a:pt x="1803" y="836"/>
                  </a:cubicBezTo>
                  <a:cubicBezTo>
                    <a:pt x="1792" y="842"/>
                    <a:pt x="1778" y="844"/>
                    <a:pt x="1765" y="844"/>
                  </a:cubicBezTo>
                  <a:cubicBezTo>
                    <a:pt x="1717" y="844"/>
                    <a:pt x="1665" y="817"/>
                    <a:pt x="1665" y="817"/>
                  </a:cubicBezTo>
                  <a:cubicBezTo>
                    <a:pt x="1665" y="817"/>
                    <a:pt x="1535" y="743"/>
                    <a:pt x="1448" y="743"/>
                  </a:cubicBezTo>
                  <a:cubicBezTo>
                    <a:pt x="1441" y="743"/>
                    <a:pt x="1434" y="743"/>
                    <a:pt x="1428" y="744"/>
                  </a:cubicBezTo>
                  <a:cubicBezTo>
                    <a:pt x="1343" y="757"/>
                    <a:pt x="1376" y="830"/>
                    <a:pt x="1356" y="915"/>
                  </a:cubicBezTo>
                  <a:cubicBezTo>
                    <a:pt x="1336" y="1001"/>
                    <a:pt x="1297" y="1053"/>
                    <a:pt x="1277" y="1067"/>
                  </a:cubicBezTo>
                  <a:cubicBezTo>
                    <a:pt x="1265" y="1075"/>
                    <a:pt x="1207" y="1088"/>
                    <a:pt x="1157" y="1088"/>
                  </a:cubicBezTo>
                  <a:cubicBezTo>
                    <a:pt x="1125" y="1088"/>
                    <a:pt x="1096" y="1082"/>
                    <a:pt x="1086" y="1067"/>
                  </a:cubicBezTo>
                  <a:cubicBezTo>
                    <a:pt x="1080" y="1052"/>
                    <a:pt x="1073" y="1048"/>
                    <a:pt x="1066" y="1048"/>
                  </a:cubicBezTo>
                  <a:cubicBezTo>
                    <a:pt x="1051" y="1048"/>
                    <a:pt x="1033" y="1067"/>
                    <a:pt x="1013" y="1067"/>
                  </a:cubicBezTo>
                  <a:cubicBezTo>
                    <a:pt x="1011" y="1067"/>
                    <a:pt x="1009" y="1067"/>
                    <a:pt x="1007" y="1067"/>
                  </a:cubicBezTo>
                  <a:cubicBezTo>
                    <a:pt x="1006" y="1066"/>
                    <a:pt x="1004" y="1066"/>
                    <a:pt x="1003" y="1066"/>
                  </a:cubicBezTo>
                  <a:cubicBezTo>
                    <a:pt x="975" y="1066"/>
                    <a:pt x="928" y="1119"/>
                    <a:pt x="928" y="1119"/>
                  </a:cubicBezTo>
                  <a:cubicBezTo>
                    <a:pt x="928" y="1119"/>
                    <a:pt x="773" y="1179"/>
                    <a:pt x="730" y="1179"/>
                  </a:cubicBezTo>
                  <a:cubicBezTo>
                    <a:pt x="728" y="1179"/>
                    <a:pt x="726" y="1179"/>
                    <a:pt x="724" y="1179"/>
                  </a:cubicBezTo>
                  <a:cubicBezTo>
                    <a:pt x="685" y="1179"/>
                    <a:pt x="612" y="1100"/>
                    <a:pt x="593" y="1080"/>
                  </a:cubicBezTo>
                  <a:cubicBezTo>
                    <a:pt x="583" y="1060"/>
                    <a:pt x="464" y="1040"/>
                    <a:pt x="380" y="1040"/>
                  </a:cubicBezTo>
                  <a:cubicBezTo>
                    <a:pt x="354" y="1040"/>
                    <a:pt x="331" y="1042"/>
                    <a:pt x="316" y="1047"/>
                  </a:cubicBezTo>
                  <a:cubicBezTo>
                    <a:pt x="250" y="1067"/>
                    <a:pt x="250" y="1172"/>
                    <a:pt x="224" y="1238"/>
                  </a:cubicBezTo>
                  <a:cubicBezTo>
                    <a:pt x="198" y="1304"/>
                    <a:pt x="0" y="1389"/>
                    <a:pt x="0" y="1389"/>
                  </a:cubicBezTo>
                  <a:lnTo>
                    <a:pt x="92" y="1435"/>
                  </a:lnTo>
                  <a:cubicBezTo>
                    <a:pt x="132" y="1409"/>
                    <a:pt x="165" y="1396"/>
                    <a:pt x="165" y="1396"/>
                  </a:cubicBezTo>
                  <a:cubicBezTo>
                    <a:pt x="165" y="1396"/>
                    <a:pt x="303" y="1383"/>
                    <a:pt x="388" y="1369"/>
                  </a:cubicBezTo>
                  <a:cubicBezTo>
                    <a:pt x="464" y="1359"/>
                    <a:pt x="635" y="1348"/>
                    <a:pt x="714" y="1348"/>
                  </a:cubicBezTo>
                  <a:cubicBezTo>
                    <a:pt x="732" y="1348"/>
                    <a:pt x="744" y="1348"/>
                    <a:pt x="750" y="1350"/>
                  </a:cubicBezTo>
                  <a:cubicBezTo>
                    <a:pt x="782" y="1355"/>
                    <a:pt x="865" y="1373"/>
                    <a:pt x="910" y="1373"/>
                  </a:cubicBezTo>
                  <a:cubicBezTo>
                    <a:pt x="921" y="1373"/>
                    <a:pt x="930" y="1372"/>
                    <a:pt x="935" y="1369"/>
                  </a:cubicBezTo>
                  <a:cubicBezTo>
                    <a:pt x="960" y="1363"/>
                    <a:pt x="996" y="1310"/>
                    <a:pt x="1023" y="1310"/>
                  </a:cubicBezTo>
                  <a:cubicBezTo>
                    <a:pt x="1024" y="1310"/>
                    <a:pt x="1026" y="1310"/>
                    <a:pt x="1027" y="1310"/>
                  </a:cubicBezTo>
                  <a:cubicBezTo>
                    <a:pt x="1060" y="1317"/>
                    <a:pt x="1132" y="1383"/>
                    <a:pt x="1132" y="1422"/>
                  </a:cubicBezTo>
                  <a:cubicBezTo>
                    <a:pt x="1132" y="1468"/>
                    <a:pt x="1080" y="1547"/>
                    <a:pt x="1080" y="1580"/>
                  </a:cubicBezTo>
                  <a:cubicBezTo>
                    <a:pt x="1073" y="1613"/>
                    <a:pt x="1053" y="1639"/>
                    <a:pt x="1080" y="1685"/>
                  </a:cubicBezTo>
                  <a:cubicBezTo>
                    <a:pt x="1099" y="1725"/>
                    <a:pt x="1099" y="1758"/>
                    <a:pt x="1080" y="1791"/>
                  </a:cubicBezTo>
                  <a:cubicBezTo>
                    <a:pt x="1060" y="1824"/>
                    <a:pt x="994" y="1876"/>
                    <a:pt x="1014" y="1962"/>
                  </a:cubicBezTo>
                  <a:cubicBezTo>
                    <a:pt x="1027" y="1995"/>
                    <a:pt x="1040" y="2028"/>
                    <a:pt x="1053" y="2054"/>
                  </a:cubicBezTo>
                  <a:cubicBezTo>
                    <a:pt x="1060" y="2060"/>
                    <a:pt x="1060" y="2074"/>
                    <a:pt x="1066" y="2080"/>
                  </a:cubicBezTo>
                  <a:cubicBezTo>
                    <a:pt x="1073" y="2093"/>
                    <a:pt x="1080" y="2107"/>
                    <a:pt x="1086" y="2120"/>
                  </a:cubicBezTo>
                  <a:cubicBezTo>
                    <a:pt x="1086" y="2120"/>
                    <a:pt x="1093" y="2126"/>
                    <a:pt x="1093" y="2133"/>
                  </a:cubicBezTo>
                  <a:cubicBezTo>
                    <a:pt x="1093" y="2133"/>
                    <a:pt x="1099" y="2139"/>
                    <a:pt x="1099" y="2146"/>
                  </a:cubicBezTo>
                  <a:cubicBezTo>
                    <a:pt x="1099" y="2146"/>
                    <a:pt x="1099" y="2153"/>
                    <a:pt x="1099" y="2153"/>
                  </a:cubicBezTo>
                  <a:lnTo>
                    <a:pt x="1106" y="2153"/>
                  </a:lnTo>
                  <a:cubicBezTo>
                    <a:pt x="1106" y="2159"/>
                    <a:pt x="1106" y="2166"/>
                    <a:pt x="1106" y="2172"/>
                  </a:cubicBezTo>
                  <a:cubicBezTo>
                    <a:pt x="1119" y="2218"/>
                    <a:pt x="1132" y="2264"/>
                    <a:pt x="1119" y="2297"/>
                  </a:cubicBezTo>
                  <a:cubicBezTo>
                    <a:pt x="1106" y="2330"/>
                    <a:pt x="1040" y="2468"/>
                    <a:pt x="1099" y="2574"/>
                  </a:cubicBezTo>
                  <a:cubicBezTo>
                    <a:pt x="1159" y="2686"/>
                    <a:pt x="1145" y="2705"/>
                    <a:pt x="1284" y="2909"/>
                  </a:cubicBezTo>
                  <a:cubicBezTo>
                    <a:pt x="1415" y="3113"/>
                    <a:pt x="1652" y="3232"/>
                    <a:pt x="1744" y="3278"/>
                  </a:cubicBezTo>
                  <a:cubicBezTo>
                    <a:pt x="1827" y="3313"/>
                    <a:pt x="1904" y="3338"/>
                    <a:pt x="1948" y="3338"/>
                  </a:cubicBezTo>
                  <a:cubicBezTo>
                    <a:pt x="1953" y="3338"/>
                    <a:pt x="1957" y="3338"/>
                    <a:pt x="1961" y="3337"/>
                  </a:cubicBezTo>
                  <a:cubicBezTo>
                    <a:pt x="1994" y="3337"/>
                    <a:pt x="2060" y="3324"/>
                    <a:pt x="2106" y="3324"/>
                  </a:cubicBezTo>
                  <a:cubicBezTo>
                    <a:pt x="2146" y="3324"/>
                    <a:pt x="2231" y="3324"/>
                    <a:pt x="2304" y="3377"/>
                  </a:cubicBezTo>
                  <a:cubicBezTo>
                    <a:pt x="2383" y="3423"/>
                    <a:pt x="2481" y="3482"/>
                    <a:pt x="2495" y="3482"/>
                  </a:cubicBezTo>
                  <a:cubicBezTo>
                    <a:pt x="2508" y="3482"/>
                    <a:pt x="2613" y="3443"/>
                    <a:pt x="2613" y="3443"/>
                  </a:cubicBezTo>
                  <a:cubicBezTo>
                    <a:pt x="2613" y="3443"/>
                    <a:pt x="2692" y="3482"/>
                    <a:pt x="2705" y="3521"/>
                  </a:cubicBezTo>
                  <a:cubicBezTo>
                    <a:pt x="2718" y="3561"/>
                    <a:pt x="2725" y="3607"/>
                    <a:pt x="2850" y="3693"/>
                  </a:cubicBezTo>
                  <a:cubicBezTo>
                    <a:pt x="2975" y="3778"/>
                    <a:pt x="3133" y="3804"/>
                    <a:pt x="3166" y="3811"/>
                  </a:cubicBezTo>
                  <a:cubicBezTo>
                    <a:pt x="3172" y="3818"/>
                    <a:pt x="3192" y="3818"/>
                    <a:pt x="3212" y="3818"/>
                  </a:cubicBezTo>
                  <a:lnTo>
                    <a:pt x="3232" y="3818"/>
                  </a:lnTo>
                  <a:lnTo>
                    <a:pt x="3245" y="3824"/>
                  </a:lnTo>
                  <a:lnTo>
                    <a:pt x="3258" y="3824"/>
                  </a:lnTo>
                  <a:lnTo>
                    <a:pt x="3271" y="3831"/>
                  </a:lnTo>
                  <a:lnTo>
                    <a:pt x="3291" y="3831"/>
                  </a:lnTo>
                  <a:cubicBezTo>
                    <a:pt x="3297" y="3831"/>
                    <a:pt x="3304" y="3837"/>
                    <a:pt x="3311" y="3837"/>
                  </a:cubicBezTo>
                  <a:cubicBezTo>
                    <a:pt x="3324" y="3844"/>
                    <a:pt x="3330" y="3844"/>
                    <a:pt x="3344" y="3851"/>
                  </a:cubicBezTo>
                  <a:cubicBezTo>
                    <a:pt x="3344" y="3857"/>
                    <a:pt x="3350" y="3857"/>
                    <a:pt x="3350" y="3857"/>
                  </a:cubicBezTo>
                  <a:cubicBezTo>
                    <a:pt x="3350" y="3857"/>
                    <a:pt x="3350" y="3864"/>
                    <a:pt x="3357" y="3864"/>
                  </a:cubicBezTo>
                  <a:cubicBezTo>
                    <a:pt x="3357" y="3864"/>
                    <a:pt x="3357" y="3870"/>
                    <a:pt x="3363" y="3870"/>
                  </a:cubicBezTo>
                  <a:cubicBezTo>
                    <a:pt x="3403" y="3916"/>
                    <a:pt x="3469" y="3962"/>
                    <a:pt x="3508" y="4022"/>
                  </a:cubicBezTo>
                  <a:cubicBezTo>
                    <a:pt x="3545" y="4070"/>
                    <a:pt x="3621" y="4142"/>
                    <a:pt x="3684" y="4142"/>
                  </a:cubicBezTo>
                  <a:cubicBezTo>
                    <a:pt x="3689" y="4142"/>
                    <a:pt x="3694" y="4141"/>
                    <a:pt x="3699" y="4140"/>
                  </a:cubicBezTo>
                  <a:cubicBezTo>
                    <a:pt x="3765" y="4120"/>
                    <a:pt x="3732" y="4101"/>
                    <a:pt x="3850" y="4101"/>
                  </a:cubicBezTo>
                  <a:cubicBezTo>
                    <a:pt x="3969" y="4101"/>
                    <a:pt x="4107" y="4134"/>
                    <a:pt x="4146" y="4140"/>
                  </a:cubicBezTo>
                  <a:cubicBezTo>
                    <a:pt x="4179" y="4153"/>
                    <a:pt x="4285" y="4153"/>
                    <a:pt x="4337" y="4166"/>
                  </a:cubicBezTo>
                  <a:cubicBezTo>
                    <a:pt x="4364" y="4180"/>
                    <a:pt x="4403" y="4199"/>
                    <a:pt x="4436" y="4219"/>
                  </a:cubicBezTo>
                  <a:cubicBezTo>
                    <a:pt x="4429" y="4213"/>
                    <a:pt x="4561" y="4134"/>
                    <a:pt x="4601" y="4094"/>
                  </a:cubicBezTo>
                  <a:cubicBezTo>
                    <a:pt x="4633" y="4048"/>
                    <a:pt x="4633" y="3956"/>
                    <a:pt x="4633" y="3930"/>
                  </a:cubicBezTo>
                  <a:cubicBezTo>
                    <a:pt x="4633" y="3897"/>
                    <a:pt x="4693" y="3804"/>
                    <a:pt x="4712" y="3791"/>
                  </a:cubicBezTo>
                  <a:cubicBezTo>
                    <a:pt x="4726" y="3772"/>
                    <a:pt x="4831" y="3600"/>
                    <a:pt x="4837" y="3535"/>
                  </a:cubicBezTo>
                  <a:cubicBezTo>
                    <a:pt x="4844" y="3462"/>
                    <a:pt x="4837" y="3495"/>
                    <a:pt x="4890" y="3416"/>
                  </a:cubicBezTo>
                  <a:cubicBezTo>
                    <a:pt x="4949" y="3337"/>
                    <a:pt x="4963" y="3245"/>
                    <a:pt x="4963" y="3186"/>
                  </a:cubicBezTo>
                  <a:cubicBezTo>
                    <a:pt x="4963" y="3120"/>
                    <a:pt x="4916" y="3074"/>
                    <a:pt x="4831" y="2923"/>
                  </a:cubicBezTo>
                  <a:cubicBezTo>
                    <a:pt x="4745" y="2765"/>
                    <a:pt x="4752" y="2804"/>
                    <a:pt x="4752" y="2751"/>
                  </a:cubicBezTo>
                  <a:cubicBezTo>
                    <a:pt x="4752" y="2692"/>
                    <a:pt x="4765" y="2672"/>
                    <a:pt x="4778" y="2653"/>
                  </a:cubicBezTo>
                  <a:cubicBezTo>
                    <a:pt x="4791" y="2626"/>
                    <a:pt x="4831" y="2580"/>
                    <a:pt x="4844" y="2508"/>
                  </a:cubicBezTo>
                  <a:cubicBezTo>
                    <a:pt x="4864" y="2442"/>
                    <a:pt x="4844" y="2403"/>
                    <a:pt x="4844" y="2403"/>
                  </a:cubicBezTo>
                  <a:cubicBezTo>
                    <a:pt x="4844" y="2403"/>
                    <a:pt x="4693" y="2396"/>
                    <a:pt x="4601" y="2350"/>
                  </a:cubicBezTo>
                  <a:cubicBezTo>
                    <a:pt x="4508" y="2297"/>
                    <a:pt x="4601" y="2291"/>
                    <a:pt x="4601" y="2291"/>
                  </a:cubicBezTo>
                  <a:lnTo>
                    <a:pt x="3969" y="2291"/>
                  </a:lnTo>
                  <a:cubicBezTo>
                    <a:pt x="3896" y="2291"/>
                    <a:pt x="3831" y="2278"/>
                    <a:pt x="3798" y="2258"/>
                  </a:cubicBezTo>
                  <a:cubicBezTo>
                    <a:pt x="3758" y="2232"/>
                    <a:pt x="3778" y="2133"/>
                    <a:pt x="3811" y="2060"/>
                  </a:cubicBezTo>
                  <a:cubicBezTo>
                    <a:pt x="3844" y="1988"/>
                    <a:pt x="3817" y="1955"/>
                    <a:pt x="3811" y="1889"/>
                  </a:cubicBezTo>
                  <a:cubicBezTo>
                    <a:pt x="3811" y="1824"/>
                    <a:pt x="3771" y="1771"/>
                    <a:pt x="3745" y="1698"/>
                  </a:cubicBezTo>
                  <a:cubicBezTo>
                    <a:pt x="3725" y="1626"/>
                    <a:pt x="3791" y="1560"/>
                    <a:pt x="3811" y="1527"/>
                  </a:cubicBezTo>
                  <a:cubicBezTo>
                    <a:pt x="3817" y="1514"/>
                    <a:pt x="3804" y="1494"/>
                    <a:pt x="3791" y="1468"/>
                  </a:cubicBezTo>
                  <a:cubicBezTo>
                    <a:pt x="3771" y="1442"/>
                    <a:pt x="3738" y="1409"/>
                    <a:pt x="3738" y="1389"/>
                  </a:cubicBezTo>
                  <a:cubicBezTo>
                    <a:pt x="3738" y="1363"/>
                    <a:pt x="3752" y="1343"/>
                    <a:pt x="3771" y="1290"/>
                  </a:cubicBezTo>
                  <a:cubicBezTo>
                    <a:pt x="3791" y="1244"/>
                    <a:pt x="3765" y="1132"/>
                    <a:pt x="3745" y="1106"/>
                  </a:cubicBezTo>
                  <a:cubicBezTo>
                    <a:pt x="3732" y="1086"/>
                    <a:pt x="3699" y="981"/>
                    <a:pt x="3699" y="981"/>
                  </a:cubicBezTo>
                  <a:lnTo>
                    <a:pt x="3811" y="869"/>
                  </a:lnTo>
                  <a:lnTo>
                    <a:pt x="3811" y="652"/>
                  </a:lnTo>
                  <a:cubicBezTo>
                    <a:pt x="3811" y="639"/>
                    <a:pt x="3804" y="626"/>
                    <a:pt x="3791" y="619"/>
                  </a:cubicBezTo>
                  <a:cubicBezTo>
                    <a:pt x="3778" y="613"/>
                    <a:pt x="3758" y="611"/>
                    <a:pt x="3742" y="611"/>
                  </a:cubicBezTo>
                  <a:cubicBezTo>
                    <a:pt x="3725" y="611"/>
                    <a:pt x="3712" y="613"/>
                    <a:pt x="3712" y="613"/>
                  </a:cubicBezTo>
                  <a:lnTo>
                    <a:pt x="3574" y="698"/>
                  </a:lnTo>
                  <a:cubicBezTo>
                    <a:pt x="3574" y="698"/>
                    <a:pt x="3370" y="632"/>
                    <a:pt x="3337" y="553"/>
                  </a:cubicBezTo>
                  <a:cubicBezTo>
                    <a:pt x="3311" y="474"/>
                    <a:pt x="3232" y="448"/>
                    <a:pt x="3199" y="448"/>
                  </a:cubicBezTo>
                  <a:cubicBezTo>
                    <a:pt x="3166" y="441"/>
                    <a:pt x="3054" y="297"/>
                    <a:pt x="3034" y="264"/>
                  </a:cubicBezTo>
                  <a:cubicBezTo>
                    <a:pt x="3014" y="224"/>
                    <a:pt x="2876" y="79"/>
                    <a:pt x="2876" y="79"/>
                  </a:cubicBezTo>
                  <a:cubicBezTo>
                    <a:pt x="2876" y="79"/>
                    <a:pt x="2534" y="0"/>
                    <a:pt x="2514"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89;p19">
              <a:extLst>
                <a:ext uri="{FF2B5EF4-FFF2-40B4-BE49-F238E27FC236}">
                  <a16:creationId xmlns:a16="http://schemas.microsoft.com/office/drawing/2014/main" id="{893D1E42-730A-0B95-2202-0F90D8A9F30C}"/>
                </a:ext>
              </a:extLst>
            </p:cNvPr>
            <p:cNvSpPr/>
            <p:nvPr/>
          </p:nvSpPr>
          <p:spPr>
            <a:xfrm>
              <a:off x="5565078" y="1535674"/>
              <a:ext cx="1377051" cy="968421"/>
            </a:xfrm>
            <a:custGeom>
              <a:avLst/>
              <a:gdLst/>
              <a:ahLst/>
              <a:cxnLst/>
              <a:rect l="l" t="t" r="r" b="b"/>
              <a:pathLst>
                <a:path w="12617" h="8873" extrusionOk="0">
                  <a:moveTo>
                    <a:pt x="7404" y="0"/>
                  </a:moveTo>
                  <a:cubicBezTo>
                    <a:pt x="7398" y="33"/>
                    <a:pt x="7384" y="60"/>
                    <a:pt x="7371" y="66"/>
                  </a:cubicBezTo>
                  <a:cubicBezTo>
                    <a:pt x="7338" y="79"/>
                    <a:pt x="7246" y="106"/>
                    <a:pt x="7200" y="145"/>
                  </a:cubicBezTo>
                  <a:cubicBezTo>
                    <a:pt x="7168" y="178"/>
                    <a:pt x="7132" y="191"/>
                    <a:pt x="7104" y="191"/>
                  </a:cubicBezTo>
                  <a:cubicBezTo>
                    <a:pt x="7093" y="191"/>
                    <a:pt x="7083" y="189"/>
                    <a:pt x="7075" y="185"/>
                  </a:cubicBezTo>
                  <a:cubicBezTo>
                    <a:pt x="7052" y="176"/>
                    <a:pt x="7001" y="163"/>
                    <a:pt x="6969" y="163"/>
                  </a:cubicBezTo>
                  <a:cubicBezTo>
                    <a:pt x="6955" y="163"/>
                    <a:pt x="6946" y="166"/>
                    <a:pt x="6944" y="172"/>
                  </a:cubicBezTo>
                  <a:cubicBezTo>
                    <a:pt x="6937" y="198"/>
                    <a:pt x="6950" y="362"/>
                    <a:pt x="6930" y="402"/>
                  </a:cubicBezTo>
                  <a:cubicBezTo>
                    <a:pt x="6911" y="448"/>
                    <a:pt x="6792" y="527"/>
                    <a:pt x="6772" y="553"/>
                  </a:cubicBezTo>
                  <a:cubicBezTo>
                    <a:pt x="6753" y="580"/>
                    <a:pt x="6726" y="626"/>
                    <a:pt x="6700" y="626"/>
                  </a:cubicBezTo>
                  <a:cubicBezTo>
                    <a:pt x="6680" y="626"/>
                    <a:pt x="6654" y="573"/>
                    <a:pt x="6654" y="573"/>
                  </a:cubicBezTo>
                  <a:cubicBezTo>
                    <a:pt x="6654" y="573"/>
                    <a:pt x="6647" y="570"/>
                    <a:pt x="6638" y="570"/>
                  </a:cubicBezTo>
                  <a:cubicBezTo>
                    <a:pt x="6626" y="570"/>
                    <a:pt x="6609" y="575"/>
                    <a:pt x="6595" y="593"/>
                  </a:cubicBezTo>
                  <a:cubicBezTo>
                    <a:pt x="6562" y="626"/>
                    <a:pt x="6463" y="731"/>
                    <a:pt x="6450" y="731"/>
                  </a:cubicBezTo>
                  <a:cubicBezTo>
                    <a:pt x="6432" y="731"/>
                    <a:pt x="6381" y="704"/>
                    <a:pt x="6353" y="704"/>
                  </a:cubicBezTo>
                  <a:cubicBezTo>
                    <a:pt x="6350" y="704"/>
                    <a:pt x="6347" y="704"/>
                    <a:pt x="6345" y="705"/>
                  </a:cubicBezTo>
                  <a:cubicBezTo>
                    <a:pt x="6318" y="718"/>
                    <a:pt x="6259" y="751"/>
                    <a:pt x="6233" y="777"/>
                  </a:cubicBezTo>
                  <a:cubicBezTo>
                    <a:pt x="6206" y="810"/>
                    <a:pt x="6147" y="843"/>
                    <a:pt x="6141" y="863"/>
                  </a:cubicBezTo>
                  <a:cubicBezTo>
                    <a:pt x="6127" y="876"/>
                    <a:pt x="6121" y="922"/>
                    <a:pt x="6108" y="942"/>
                  </a:cubicBezTo>
                  <a:cubicBezTo>
                    <a:pt x="6101" y="961"/>
                    <a:pt x="6042" y="955"/>
                    <a:pt x="6016" y="975"/>
                  </a:cubicBezTo>
                  <a:cubicBezTo>
                    <a:pt x="5989" y="1001"/>
                    <a:pt x="5969" y="1060"/>
                    <a:pt x="5963" y="1086"/>
                  </a:cubicBezTo>
                  <a:cubicBezTo>
                    <a:pt x="5956" y="1106"/>
                    <a:pt x="5884" y="1146"/>
                    <a:pt x="5884" y="1146"/>
                  </a:cubicBezTo>
                  <a:cubicBezTo>
                    <a:pt x="5884" y="1146"/>
                    <a:pt x="5880" y="1146"/>
                    <a:pt x="5875" y="1146"/>
                  </a:cubicBezTo>
                  <a:cubicBezTo>
                    <a:pt x="5855" y="1146"/>
                    <a:pt x="5812" y="1142"/>
                    <a:pt x="5812" y="1106"/>
                  </a:cubicBezTo>
                  <a:cubicBezTo>
                    <a:pt x="5812" y="1067"/>
                    <a:pt x="5877" y="994"/>
                    <a:pt x="5877" y="994"/>
                  </a:cubicBezTo>
                  <a:cubicBezTo>
                    <a:pt x="5877" y="994"/>
                    <a:pt x="5864" y="961"/>
                    <a:pt x="5851" y="948"/>
                  </a:cubicBezTo>
                  <a:cubicBezTo>
                    <a:pt x="5844" y="935"/>
                    <a:pt x="5765" y="876"/>
                    <a:pt x="5759" y="876"/>
                  </a:cubicBezTo>
                  <a:cubicBezTo>
                    <a:pt x="5752" y="876"/>
                    <a:pt x="5667" y="896"/>
                    <a:pt x="5654" y="909"/>
                  </a:cubicBezTo>
                  <a:cubicBezTo>
                    <a:pt x="5640" y="915"/>
                    <a:pt x="5575" y="1007"/>
                    <a:pt x="5542" y="1040"/>
                  </a:cubicBezTo>
                  <a:cubicBezTo>
                    <a:pt x="5518" y="1064"/>
                    <a:pt x="5408" y="1092"/>
                    <a:pt x="5344" y="1092"/>
                  </a:cubicBezTo>
                  <a:cubicBezTo>
                    <a:pt x="5321" y="1092"/>
                    <a:pt x="5303" y="1089"/>
                    <a:pt x="5298" y="1080"/>
                  </a:cubicBezTo>
                  <a:cubicBezTo>
                    <a:pt x="5272" y="1047"/>
                    <a:pt x="5167" y="975"/>
                    <a:pt x="5140" y="942"/>
                  </a:cubicBezTo>
                  <a:cubicBezTo>
                    <a:pt x="5114" y="902"/>
                    <a:pt x="5022" y="784"/>
                    <a:pt x="4982" y="777"/>
                  </a:cubicBezTo>
                  <a:cubicBezTo>
                    <a:pt x="4949" y="770"/>
                    <a:pt x="4844" y="757"/>
                    <a:pt x="4831" y="757"/>
                  </a:cubicBezTo>
                  <a:cubicBezTo>
                    <a:pt x="4829" y="757"/>
                    <a:pt x="4821" y="758"/>
                    <a:pt x="4810" y="758"/>
                  </a:cubicBezTo>
                  <a:cubicBezTo>
                    <a:pt x="4790" y="758"/>
                    <a:pt x="4761" y="755"/>
                    <a:pt x="4752" y="738"/>
                  </a:cubicBezTo>
                  <a:cubicBezTo>
                    <a:pt x="4739" y="711"/>
                    <a:pt x="4726" y="547"/>
                    <a:pt x="4726" y="520"/>
                  </a:cubicBezTo>
                  <a:cubicBezTo>
                    <a:pt x="4726" y="501"/>
                    <a:pt x="4719" y="330"/>
                    <a:pt x="4712" y="316"/>
                  </a:cubicBezTo>
                  <a:cubicBezTo>
                    <a:pt x="4699" y="297"/>
                    <a:pt x="4601" y="283"/>
                    <a:pt x="4587" y="244"/>
                  </a:cubicBezTo>
                  <a:cubicBezTo>
                    <a:pt x="4574" y="211"/>
                    <a:pt x="4561" y="66"/>
                    <a:pt x="4561" y="66"/>
                  </a:cubicBezTo>
                  <a:cubicBezTo>
                    <a:pt x="4561" y="66"/>
                    <a:pt x="4538" y="20"/>
                    <a:pt x="4513" y="20"/>
                  </a:cubicBezTo>
                  <a:cubicBezTo>
                    <a:pt x="4511" y="20"/>
                    <a:pt x="4510" y="20"/>
                    <a:pt x="4508" y="20"/>
                  </a:cubicBezTo>
                  <a:cubicBezTo>
                    <a:pt x="4489" y="27"/>
                    <a:pt x="4423" y="53"/>
                    <a:pt x="4403" y="93"/>
                  </a:cubicBezTo>
                  <a:cubicBezTo>
                    <a:pt x="4390" y="126"/>
                    <a:pt x="4344" y="178"/>
                    <a:pt x="4331" y="178"/>
                  </a:cubicBezTo>
                  <a:cubicBezTo>
                    <a:pt x="4318" y="178"/>
                    <a:pt x="4232" y="185"/>
                    <a:pt x="4219" y="205"/>
                  </a:cubicBezTo>
                  <a:cubicBezTo>
                    <a:pt x="4206" y="218"/>
                    <a:pt x="4179" y="264"/>
                    <a:pt x="4166" y="270"/>
                  </a:cubicBezTo>
                  <a:cubicBezTo>
                    <a:pt x="4160" y="274"/>
                    <a:pt x="4141" y="277"/>
                    <a:pt x="4122" y="277"/>
                  </a:cubicBezTo>
                  <a:cubicBezTo>
                    <a:pt x="4102" y="277"/>
                    <a:pt x="4081" y="274"/>
                    <a:pt x="4067" y="264"/>
                  </a:cubicBezTo>
                  <a:cubicBezTo>
                    <a:pt x="4044" y="247"/>
                    <a:pt x="3987" y="194"/>
                    <a:pt x="3959" y="194"/>
                  </a:cubicBezTo>
                  <a:cubicBezTo>
                    <a:pt x="3955" y="194"/>
                    <a:pt x="3952" y="195"/>
                    <a:pt x="3949" y="198"/>
                  </a:cubicBezTo>
                  <a:cubicBezTo>
                    <a:pt x="3929" y="218"/>
                    <a:pt x="3896" y="224"/>
                    <a:pt x="3909" y="251"/>
                  </a:cubicBezTo>
                  <a:cubicBezTo>
                    <a:pt x="3923" y="277"/>
                    <a:pt x="3969" y="316"/>
                    <a:pt x="3975" y="330"/>
                  </a:cubicBezTo>
                  <a:cubicBezTo>
                    <a:pt x="3982" y="343"/>
                    <a:pt x="3942" y="369"/>
                    <a:pt x="3936" y="369"/>
                  </a:cubicBezTo>
                  <a:cubicBezTo>
                    <a:pt x="3929" y="369"/>
                    <a:pt x="3186" y="349"/>
                    <a:pt x="3153" y="349"/>
                  </a:cubicBezTo>
                  <a:cubicBezTo>
                    <a:pt x="3148" y="350"/>
                    <a:pt x="3141" y="351"/>
                    <a:pt x="3132" y="351"/>
                  </a:cubicBezTo>
                  <a:cubicBezTo>
                    <a:pt x="3077" y="351"/>
                    <a:pt x="2959" y="336"/>
                    <a:pt x="2942" y="336"/>
                  </a:cubicBezTo>
                  <a:cubicBezTo>
                    <a:pt x="2922" y="336"/>
                    <a:pt x="2771" y="409"/>
                    <a:pt x="2771" y="488"/>
                  </a:cubicBezTo>
                  <a:cubicBezTo>
                    <a:pt x="2771" y="566"/>
                    <a:pt x="2764" y="678"/>
                    <a:pt x="2791" y="718"/>
                  </a:cubicBezTo>
                  <a:cubicBezTo>
                    <a:pt x="2810" y="757"/>
                    <a:pt x="2843" y="810"/>
                    <a:pt x="2889" y="823"/>
                  </a:cubicBezTo>
                  <a:cubicBezTo>
                    <a:pt x="2902" y="827"/>
                    <a:pt x="2920" y="828"/>
                    <a:pt x="2940" y="828"/>
                  </a:cubicBezTo>
                  <a:cubicBezTo>
                    <a:pt x="2972" y="828"/>
                    <a:pt x="3010" y="825"/>
                    <a:pt x="3040" y="825"/>
                  </a:cubicBezTo>
                  <a:cubicBezTo>
                    <a:pt x="3059" y="825"/>
                    <a:pt x="3076" y="826"/>
                    <a:pt x="3087" y="830"/>
                  </a:cubicBezTo>
                  <a:cubicBezTo>
                    <a:pt x="3126" y="843"/>
                    <a:pt x="3245" y="882"/>
                    <a:pt x="3258" y="902"/>
                  </a:cubicBezTo>
                  <a:cubicBezTo>
                    <a:pt x="3278" y="922"/>
                    <a:pt x="3284" y="994"/>
                    <a:pt x="3284" y="994"/>
                  </a:cubicBezTo>
                  <a:cubicBezTo>
                    <a:pt x="3284" y="994"/>
                    <a:pt x="3314" y="1213"/>
                    <a:pt x="3266" y="1213"/>
                  </a:cubicBezTo>
                  <a:cubicBezTo>
                    <a:pt x="3264" y="1213"/>
                    <a:pt x="3261" y="1213"/>
                    <a:pt x="3258" y="1211"/>
                  </a:cubicBezTo>
                  <a:cubicBezTo>
                    <a:pt x="3199" y="1192"/>
                    <a:pt x="3100" y="1165"/>
                    <a:pt x="3087" y="1165"/>
                  </a:cubicBezTo>
                  <a:cubicBezTo>
                    <a:pt x="3086" y="1165"/>
                    <a:pt x="3083" y="1165"/>
                    <a:pt x="3080" y="1165"/>
                  </a:cubicBezTo>
                  <a:cubicBezTo>
                    <a:pt x="3047" y="1165"/>
                    <a:pt x="2922" y="1192"/>
                    <a:pt x="2922" y="1192"/>
                  </a:cubicBezTo>
                  <a:cubicBezTo>
                    <a:pt x="2922" y="1192"/>
                    <a:pt x="2830" y="1205"/>
                    <a:pt x="2810" y="1218"/>
                  </a:cubicBezTo>
                  <a:cubicBezTo>
                    <a:pt x="2791" y="1231"/>
                    <a:pt x="2633" y="1271"/>
                    <a:pt x="2633" y="1297"/>
                  </a:cubicBezTo>
                  <a:cubicBezTo>
                    <a:pt x="2633" y="1317"/>
                    <a:pt x="2626" y="1712"/>
                    <a:pt x="2672" y="1784"/>
                  </a:cubicBezTo>
                  <a:cubicBezTo>
                    <a:pt x="2718" y="1850"/>
                    <a:pt x="2725" y="1870"/>
                    <a:pt x="2817" y="1935"/>
                  </a:cubicBezTo>
                  <a:cubicBezTo>
                    <a:pt x="2909" y="2008"/>
                    <a:pt x="3021" y="2093"/>
                    <a:pt x="3021" y="2146"/>
                  </a:cubicBezTo>
                  <a:cubicBezTo>
                    <a:pt x="3021" y="2199"/>
                    <a:pt x="2968" y="2278"/>
                    <a:pt x="3028" y="2343"/>
                  </a:cubicBezTo>
                  <a:cubicBezTo>
                    <a:pt x="3093" y="2403"/>
                    <a:pt x="3146" y="2462"/>
                    <a:pt x="3126" y="2547"/>
                  </a:cubicBezTo>
                  <a:cubicBezTo>
                    <a:pt x="3100" y="2626"/>
                    <a:pt x="3034" y="3206"/>
                    <a:pt x="3008" y="3357"/>
                  </a:cubicBezTo>
                  <a:cubicBezTo>
                    <a:pt x="2988" y="3515"/>
                    <a:pt x="2810" y="4311"/>
                    <a:pt x="2791" y="4403"/>
                  </a:cubicBezTo>
                  <a:cubicBezTo>
                    <a:pt x="2771" y="4502"/>
                    <a:pt x="2718" y="4798"/>
                    <a:pt x="2652" y="4818"/>
                  </a:cubicBezTo>
                  <a:cubicBezTo>
                    <a:pt x="2616" y="4832"/>
                    <a:pt x="2562" y="4843"/>
                    <a:pt x="2517" y="4843"/>
                  </a:cubicBezTo>
                  <a:cubicBezTo>
                    <a:pt x="2479" y="4843"/>
                    <a:pt x="2447" y="4836"/>
                    <a:pt x="2435" y="4818"/>
                  </a:cubicBezTo>
                  <a:cubicBezTo>
                    <a:pt x="2409" y="4779"/>
                    <a:pt x="2369" y="4706"/>
                    <a:pt x="2356" y="4700"/>
                  </a:cubicBezTo>
                  <a:cubicBezTo>
                    <a:pt x="2354" y="4697"/>
                    <a:pt x="2347" y="4696"/>
                    <a:pt x="2338" y="4696"/>
                  </a:cubicBezTo>
                  <a:cubicBezTo>
                    <a:pt x="2299" y="4696"/>
                    <a:pt x="2209" y="4716"/>
                    <a:pt x="2172" y="4732"/>
                  </a:cubicBezTo>
                  <a:cubicBezTo>
                    <a:pt x="2126" y="4752"/>
                    <a:pt x="2054" y="4818"/>
                    <a:pt x="2047" y="4844"/>
                  </a:cubicBezTo>
                  <a:cubicBezTo>
                    <a:pt x="2040" y="4871"/>
                    <a:pt x="1836" y="4890"/>
                    <a:pt x="1771" y="4904"/>
                  </a:cubicBezTo>
                  <a:cubicBezTo>
                    <a:pt x="1705" y="4917"/>
                    <a:pt x="1580" y="4976"/>
                    <a:pt x="1520" y="4976"/>
                  </a:cubicBezTo>
                  <a:cubicBezTo>
                    <a:pt x="1481" y="4976"/>
                    <a:pt x="1430" y="4961"/>
                    <a:pt x="1388" y="4961"/>
                  </a:cubicBezTo>
                  <a:cubicBezTo>
                    <a:pt x="1368" y="4961"/>
                    <a:pt x="1349" y="4965"/>
                    <a:pt x="1336" y="4976"/>
                  </a:cubicBezTo>
                  <a:cubicBezTo>
                    <a:pt x="1303" y="5009"/>
                    <a:pt x="1218" y="5101"/>
                    <a:pt x="1172" y="5134"/>
                  </a:cubicBezTo>
                  <a:cubicBezTo>
                    <a:pt x="1132" y="5160"/>
                    <a:pt x="810" y="5351"/>
                    <a:pt x="770" y="5377"/>
                  </a:cubicBezTo>
                  <a:cubicBezTo>
                    <a:pt x="731" y="5404"/>
                    <a:pt x="639" y="5437"/>
                    <a:pt x="632" y="5489"/>
                  </a:cubicBezTo>
                  <a:cubicBezTo>
                    <a:pt x="619" y="5542"/>
                    <a:pt x="566" y="5654"/>
                    <a:pt x="566" y="5726"/>
                  </a:cubicBezTo>
                  <a:cubicBezTo>
                    <a:pt x="566" y="5805"/>
                    <a:pt x="546" y="5884"/>
                    <a:pt x="520" y="5904"/>
                  </a:cubicBezTo>
                  <a:cubicBezTo>
                    <a:pt x="500" y="5917"/>
                    <a:pt x="388" y="6036"/>
                    <a:pt x="375" y="6108"/>
                  </a:cubicBezTo>
                  <a:cubicBezTo>
                    <a:pt x="356" y="6174"/>
                    <a:pt x="494" y="6345"/>
                    <a:pt x="467" y="6378"/>
                  </a:cubicBezTo>
                  <a:cubicBezTo>
                    <a:pt x="448" y="6417"/>
                    <a:pt x="296" y="6490"/>
                    <a:pt x="231" y="6529"/>
                  </a:cubicBezTo>
                  <a:cubicBezTo>
                    <a:pt x="158" y="6562"/>
                    <a:pt x="0" y="6694"/>
                    <a:pt x="0" y="6786"/>
                  </a:cubicBezTo>
                  <a:cubicBezTo>
                    <a:pt x="0" y="6871"/>
                    <a:pt x="7" y="6904"/>
                    <a:pt x="0" y="6937"/>
                  </a:cubicBezTo>
                  <a:cubicBezTo>
                    <a:pt x="0" y="6937"/>
                    <a:pt x="632" y="7148"/>
                    <a:pt x="724" y="7194"/>
                  </a:cubicBezTo>
                  <a:cubicBezTo>
                    <a:pt x="816" y="7247"/>
                    <a:pt x="1534" y="7411"/>
                    <a:pt x="1718" y="7431"/>
                  </a:cubicBezTo>
                  <a:cubicBezTo>
                    <a:pt x="1896" y="7457"/>
                    <a:pt x="2304" y="7510"/>
                    <a:pt x="2389" y="7589"/>
                  </a:cubicBezTo>
                  <a:cubicBezTo>
                    <a:pt x="2481" y="7668"/>
                    <a:pt x="2824" y="7826"/>
                    <a:pt x="2995" y="7977"/>
                  </a:cubicBezTo>
                  <a:cubicBezTo>
                    <a:pt x="3166" y="8128"/>
                    <a:pt x="4087" y="8504"/>
                    <a:pt x="4298" y="8602"/>
                  </a:cubicBezTo>
                  <a:cubicBezTo>
                    <a:pt x="4502" y="8701"/>
                    <a:pt x="4811" y="8813"/>
                    <a:pt x="4811" y="8813"/>
                  </a:cubicBezTo>
                  <a:lnTo>
                    <a:pt x="4943" y="8872"/>
                  </a:lnTo>
                  <a:cubicBezTo>
                    <a:pt x="4943" y="8872"/>
                    <a:pt x="5134" y="8787"/>
                    <a:pt x="5160" y="8721"/>
                  </a:cubicBezTo>
                  <a:cubicBezTo>
                    <a:pt x="5186" y="8648"/>
                    <a:pt x="5193" y="8550"/>
                    <a:pt x="5252" y="8530"/>
                  </a:cubicBezTo>
                  <a:cubicBezTo>
                    <a:pt x="5267" y="8525"/>
                    <a:pt x="5290" y="8523"/>
                    <a:pt x="5317" y="8523"/>
                  </a:cubicBezTo>
                  <a:cubicBezTo>
                    <a:pt x="5400" y="8523"/>
                    <a:pt x="5520" y="8543"/>
                    <a:pt x="5535" y="8563"/>
                  </a:cubicBezTo>
                  <a:cubicBezTo>
                    <a:pt x="5555" y="8583"/>
                    <a:pt x="5627" y="8655"/>
                    <a:pt x="5660" y="8662"/>
                  </a:cubicBezTo>
                  <a:cubicBezTo>
                    <a:pt x="5662" y="8662"/>
                    <a:pt x="5664" y="8662"/>
                    <a:pt x="5667" y="8662"/>
                  </a:cubicBezTo>
                  <a:cubicBezTo>
                    <a:pt x="5716" y="8662"/>
                    <a:pt x="5871" y="8602"/>
                    <a:pt x="5871" y="8602"/>
                  </a:cubicBezTo>
                  <a:cubicBezTo>
                    <a:pt x="5871" y="8602"/>
                    <a:pt x="5912" y="8549"/>
                    <a:pt x="5944" y="8549"/>
                  </a:cubicBezTo>
                  <a:cubicBezTo>
                    <a:pt x="5946" y="8549"/>
                    <a:pt x="5948" y="8549"/>
                    <a:pt x="5950" y="8550"/>
                  </a:cubicBezTo>
                  <a:cubicBezTo>
                    <a:pt x="5951" y="8550"/>
                    <a:pt x="5953" y="8550"/>
                    <a:pt x="5954" y="8550"/>
                  </a:cubicBezTo>
                  <a:cubicBezTo>
                    <a:pt x="5971" y="8550"/>
                    <a:pt x="5988" y="8531"/>
                    <a:pt x="6004" y="8531"/>
                  </a:cubicBezTo>
                  <a:cubicBezTo>
                    <a:pt x="6012" y="8531"/>
                    <a:pt x="6021" y="8535"/>
                    <a:pt x="6029" y="8550"/>
                  </a:cubicBezTo>
                  <a:cubicBezTo>
                    <a:pt x="6039" y="8565"/>
                    <a:pt x="6068" y="8571"/>
                    <a:pt x="6100" y="8571"/>
                  </a:cubicBezTo>
                  <a:cubicBezTo>
                    <a:pt x="6149" y="8571"/>
                    <a:pt x="6208" y="8558"/>
                    <a:pt x="6220" y="8550"/>
                  </a:cubicBezTo>
                  <a:cubicBezTo>
                    <a:pt x="6233" y="8536"/>
                    <a:pt x="6279" y="8484"/>
                    <a:pt x="6299" y="8398"/>
                  </a:cubicBezTo>
                  <a:cubicBezTo>
                    <a:pt x="6312" y="8313"/>
                    <a:pt x="6285" y="8234"/>
                    <a:pt x="6371" y="8227"/>
                  </a:cubicBezTo>
                  <a:cubicBezTo>
                    <a:pt x="6377" y="8226"/>
                    <a:pt x="6383" y="8226"/>
                    <a:pt x="6390" y="8226"/>
                  </a:cubicBezTo>
                  <a:cubicBezTo>
                    <a:pt x="6476" y="8226"/>
                    <a:pt x="6601" y="8300"/>
                    <a:pt x="6601" y="8300"/>
                  </a:cubicBezTo>
                  <a:cubicBezTo>
                    <a:pt x="6601" y="8300"/>
                    <a:pt x="6657" y="8327"/>
                    <a:pt x="6703" y="8327"/>
                  </a:cubicBezTo>
                  <a:cubicBezTo>
                    <a:pt x="6717" y="8327"/>
                    <a:pt x="6729" y="8325"/>
                    <a:pt x="6739" y="8319"/>
                  </a:cubicBezTo>
                  <a:cubicBezTo>
                    <a:pt x="6792" y="8286"/>
                    <a:pt x="6805" y="8267"/>
                    <a:pt x="6812" y="8221"/>
                  </a:cubicBezTo>
                  <a:cubicBezTo>
                    <a:pt x="6818" y="8181"/>
                    <a:pt x="6845" y="8063"/>
                    <a:pt x="6871" y="8036"/>
                  </a:cubicBezTo>
                  <a:cubicBezTo>
                    <a:pt x="6891" y="8010"/>
                    <a:pt x="6990" y="7970"/>
                    <a:pt x="6990" y="7970"/>
                  </a:cubicBezTo>
                  <a:cubicBezTo>
                    <a:pt x="6990" y="7970"/>
                    <a:pt x="6963" y="7839"/>
                    <a:pt x="6990" y="7806"/>
                  </a:cubicBezTo>
                  <a:cubicBezTo>
                    <a:pt x="7022" y="7766"/>
                    <a:pt x="7121" y="7681"/>
                    <a:pt x="7121" y="7681"/>
                  </a:cubicBezTo>
                  <a:cubicBezTo>
                    <a:pt x="7121" y="7681"/>
                    <a:pt x="7194" y="7615"/>
                    <a:pt x="7220" y="7569"/>
                  </a:cubicBezTo>
                  <a:cubicBezTo>
                    <a:pt x="7246" y="7530"/>
                    <a:pt x="7437" y="7483"/>
                    <a:pt x="7457" y="7483"/>
                  </a:cubicBezTo>
                  <a:cubicBezTo>
                    <a:pt x="7470" y="7483"/>
                    <a:pt x="7812" y="7562"/>
                    <a:pt x="7812" y="7562"/>
                  </a:cubicBezTo>
                  <a:cubicBezTo>
                    <a:pt x="7812" y="7562"/>
                    <a:pt x="7950" y="7707"/>
                    <a:pt x="7970" y="7740"/>
                  </a:cubicBezTo>
                  <a:cubicBezTo>
                    <a:pt x="7990" y="7780"/>
                    <a:pt x="8108" y="7924"/>
                    <a:pt x="8135" y="7931"/>
                  </a:cubicBezTo>
                  <a:cubicBezTo>
                    <a:pt x="8168" y="7931"/>
                    <a:pt x="8247" y="7957"/>
                    <a:pt x="8280" y="8036"/>
                  </a:cubicBezTo>
                  <a:cubicBezTo>
                    <a:pt x="8306" y="8115"/>
                    <a:pt x="8516" y="8175"/>
                    <a:pt x="8516" y="8175"/>
                  </a:cubicBezTo>
                  <a:lnTo>
                    <a:pt x="8648" y="8096"/>
                  </a:lnTo>
                  <a:cubicBezTo>
                    <a:pt x="8648" y="8096"/>
                    <a:pt x="8661" y="8094"/>
                    <a:pt x="8678" y="8094"/>
                  </a:cubicBezTo>
                  <a:cubicBezTo>
                    <a:pt x="8694" y="8094"/>
                    <a:pt x="8714" y="8096"/>
                    <a:pt x="8727" y="8102"/>
                  </a:cubicBezTo>
                  <a:lnTo>
                    <a:pt x="8734" y="8102"/>
                  </a:lnTo>
                  <a:lnTo>
                    <a:pt x="10122" y="8082"/>
                  </a:lnTo>
                  <a:lnTo>
                    <a:pt x="10952" y="8076"/>
                  </a:lnTo>
                  <a:cubicBezTo>
                    <a:pt x="10952" y="8076"/>
                    <a:pt x="10958" y="8017"/>
                    <a:pt x="10952" y="7931"/>
                  </a:cubicBezTo>
                  <a:cubicBezTo>
                    <a:pt x="10952" y="7845"/>
                    <a:pt x="10965" y="7819"/>
                    <a:pt x="10984" y="7766"/>
                  </a:cubicBezTo>
                  <a:cubicBezTo>
                    <a:pt x="11004" y="7720"/>
                    <a:pt x="11057" y="7609"/>
                    <a:pt x="11031" y="7556"/>
                  </a:cubicBezTo>
                  <a:cubicBezTo>
                    <a:pt x="10998" y="7497"/>
                    <a:pt x="10971" y="7339"/>
                    <a:pt x="10971" y="7326"/>
                  </a:cubicBezTo>
                  <a:cubicBezTo>
                    <a:pt x="10971" y="7306"/>
                    <a:pt x="11077" y="7220"/>
                    <a:pt x="11090" y="7161"/>
                  </a:cubicBezTo>
                  <a:cubicBezTo>
                    <a:pt x="11103" y="7095"/>
                    <a:pt x="10971" y="7003"/>
                    <a:pt x="11090" y="7003"/>
                  </a:cubicBezTo>
                  <a:cubicBezTo>
                    <a:pt x="11110" y="7003"/>
                    <a:pt x="11129" y="7003"/>
                    <a:pt x="11149" y="7010"/>
                  </a:cubicBezTo>
                  <a:cubicBezTo>
                    <a:pt x="11149" y="7010"/>
                    <a:pt x="11011" y="6707"/>
                    <a:pt x="10984" y="6687"/>
                  </a:cubicBezTo>
                  <a:cubicBezTo>
                    <a:pt x="10952" y="6674"/>
                    <a:pt x="10905" y="6588"/>
                    <a:pt x="10905" y="6542"/>
                  </a:cubicBezTo>
                  <a:cubicBezTo>
                    <a:pt x="10905" y="6496"/>
                    <a:pt x="11110" y="6305"/>
                    <a:pt x="11182" y="6134"/>
                  </a:cubicBezTo>
                  <a:cubicBezTo>
                    <a:pt x="11261" y="5963"/>
                    <a:pt x="11689" y="5094"/>
                    <a:pt x="11768" y="4877"/>
                  </a:cubicBezTo>
                  <a:cubicBezTo>
                    <a:pt x="11853" y="4653"/>
                    <a:pt x="12222" y="3962"/>
                    <a:pt x="12294" y="3837"/>
                  </a:cubicBezTo>
                  <a:cubicBezTo>
                    <a:pt x="12367" y="3706"/>
                    <a:pt x="12327" y="3620"/>
                    <a:pt x="12334" y="3495"/>
                  </a:cubicBezTo>
                  <a:cubicBezTo>
                    <a:pt x="12340" y="3364"/>
                    <a:pt x="12380" y="3390"/>
                    <a:pt x="12446" y="3331"/>
                  </a:cubicBezTo>
                  <a:cubicBezTo>
                    <a:pt x="12511" y="3271"/>
                    <a:pt x="12617" y="3206"/>
                    <a:pt x="12617" y="3206"/>
                  </a:cubicBezTo>
                  <a:lnTo>
                    <a:pt x="12557" y="3120"/>
                  </a:lnTo>
                  <a:cubicBezTo>
                    <a:pt x="12557" y="3120"/>
                    <a:pt x="12419" y="3212"/>
                    <a:pt x="12288" y="3239"/>
                  </a:cubicBezTo>
                  <a:cubicBezTo>
                    <a:pt x="12274" y="3241"/>
                    <a:pt x="12261" y="3242"/>
                    <a:pt x="12249" y="3242"/>
                  </a:cubicBezTo>
                  <a:cubicBezTo>
                    <a:pt x="12151" y="3242"/>
                    <a:pt x="12108" y="3179"/>
                    <a:pt x="12090" y="3173"/>
                  </a:cubicBezTo>
                  <a:cubicBezTo>
                    <a:pt x="12064" y="3160"/>
                    <a:pt x="12031" y="3120"/>
                    <a:pt x="11972" y="2988"/>
                  </a:cubicBezTo>
                  <a:cubicBezTo>
                    <a:pt x="11942" y="2918"/>
                    <a:pt x="11900" y="2908"/>
                    <a:pt x="11862" y="2908"/>
                  </a:cubicBezTo>
                  <a:cubicBezTo>
                    <a:pt x="11847" y="2908"/>
                    <a:pt x="11832" y="2910"/>
                    <a:pt x="11819" y="2910"/>
                  </a:cubicBezTo>
                  <a:cubicBezTo>
                    <a:pt x="11806" y="2910"/>
                    <a:pt x="11796" y="2908"/>
                    <a:pt x="11787" y="2903"/>
                  </a:cubicBezTo>
                  <a:cubicBezTo>
                    <a:pt x="11748" y="2877"/>
                    <a:pt x="11623" y="2850"/>
                    <a:pt x="11478" y="2778"/>
                  </a:cubicBezTo>
                  <a:cubicBezTo>
                    <a:pt x="11333" y="2705"/>
                    <a:pt x="11327" y="2699"/>
                    <a:pt x="11294" y="2633"/>
                  </a:cubicBezTo>
                  <a:cubicBezTo>
                    <a:pt x="11261" y="2567"/>
                    <a:pt x="11294" y="2495"/>
                    <a:pt x="11294" y="2495"/>
                  </a:cubicBezTo>
                  <a:lnTo>
                    <a:pt x="11063" y="2495"/>
                  </a:lnTo>
                  <a:cubicBezTo>
                    <a:pt x="11063" y="2495"/>
                    <a:pt x="11024" y="2462"/>
                    <a:pt x="10958" y="2403"/>
                  </a:cubicBezTo>
                  <a:cubicBezTo>
                    <a:pt x="10892" y="2350"/>
                    <a:pt x="10912" y="2376"/>
                    <a:pt x="10833" y="2278"/>
                  </a:cubicBezTo>
                  <a:cubicBezTo>
                    <a:pt x="10761" y="2179"/>
                    <a:pt x="10761" y="2054"/>
                    <a:pt x="10741" y="1981"/>
                  </a:cubicBezTo>
                  <a:cubicBezTo>
                    <a:pt x="10715" y="1909"/>
                    <a:pt x="10629" y="1896"/>
                    <a:pt x="10590" y="1804"/>
                  </a:cubicBezTo>
                  <a:cubicBezTo>
                    <a:pt x="10550" y="1712"/>
                    <a:pt x="10590" y="1455"/>
                    <a:pt x="10590" y="1455"/>
                  </a:cubicBezTo>
                  <a:cubicBezTo>
                    <a:pt x="10590" y="1455"/>
                    <a:pt x="10583" y="1455"/>
                    <a:pt x="10570" y="1448"/>
                  </a:cubicBezTo>
                  <a:lnTo>
                    <a:pt x="10530" y="1448"/>
                  </a:lnTo>
                  <a:cubicBezTo>
                    <a:pt x="10524" y="1442"/>
                    <a:pt x="10517" y="1442"/>
                    <a:pt x="10511" y="1442"/>
                  </a:cubicBezTo>
                  <a:cubicBezTo>
                    <a:pt x="10465" y="1435"/>
                    <a:pt x="10405" y="1429"/>
                    <a:pt x="10339" y="1422"/>
                  </a:cubicBezTo>
                  <a:lnTo>
                    <a:pt x="10320" y="1422"/>
                  </a:lnTo>
                  <a:cubicBezTo>
                    <a:pt x="10300" y="1415"/>
                    <a:pt x="10280" y="1415"/>
                    <a:pt x="10261" y="1415"/>
                  </a:cubicBezTo>
                  <a:cubicBezTo>
                    <a:pt x="10247" y="1409"/>
                    <a:pt x="10241" y="1409"/>
                    <a:pt x="10228" y="1409"/>
                  </a:cubicBezTo>
                  <a:lnTo>
                    <a:pt x="10195" y="1409"/>
                  </a:lnTo>
                  <a:cubicBezTo>
                    <a:pt x="10182" y="1409"/>
                    <a:pt x="10162" y="1402"/>
                    <a:pt x="10149" y="1402"/>
                  </a:cubicBezTo>
                  <a:lnTo>
                    <a:pt x="10056" y="1402"/>
                  </a:lnTo>
                  <a:cubicBezTo>
                    <a:pt x="10034" y="1401"/>
                    <a:pt x="10011" y="1401"/>
                    <a:pt x="9990" y="1401"/>
                  </a:cubicBezTo>
                  <a:cubicBezTo>
                    <a:pt x="9875" y="1401"/>
                    <a:pt x="9785" y="1416"/>
                    <a:pt x="9773" y="1455"/>
                  </a:cubicBezTo>
                  <a:cubicBezTo>
                    <a:pt x="9773" y="1455"/>
                    <a:pt x="9695" y="1692"/>
                    <a:pt x="9648" y="1771"/>
                  </a:cubicBezTo>
                  <a:cubicBezTo>
                    <a:pt x="9602" y="1850"/>
                    <a:pt x="9484" y="2041"/>
                    <a:pt x="9510" y="2067"/>
                  </a:cubicBezTo>
                  <a:cubicBezTo>
                    <a:pt x="9537" y="2093"/>
                    <a:pt x="9589" y="2107"/>
                    <a:pt x="9596" y="2139"/>
                  </a:cubicBezTo>
                  <a:cubicBezTo>
                    <a:pt x="9602" y="2172"/>
                    <a:pt x="9543" y="2225"/>
                    <a:pt x="9504" y="2232"/>
                  </a:cubicBezTo>
                  <a:cubicBezTo>
                    <a:pt x="9471" y="2245"/>
                    <a:pt x="9405" y="2271"/>
                    <a:pt x="9379" y="2271"/>
                  </a:cubicBezTo>
                  <a:cubicBezTo>
                    <a:pt x="9346" y="2271"/>
                    <a:pt x="9273" y="2212"/>
                    <a:pt x="9273" y="2212"/>
                  </a:cubicBezTo>
                  <a:cubicBezTo>
                    <a:pt x="9273" y="2212"/>
                    <a:pt x="9227" y="2107"/>
                    <a:pt x="9181" y="2080"/>
                  </a:cubicBezTo>
                  <a:cubicBezTo>
                    <a:pt x="9143" y="2058"/>
                    <a:pt x="8995" y="2000"/>
                    <a:pt x="8928" y="2000"/>
                  </a:cubicBezTo>
                  <a:cubicBezTo>
                    <a:pt x="8914" y="2000"/>
                    <a:pt x="8904" y="2002"/>
                    <a:pt x="8898" y="2008"/>
                  </a:cubicBezTo>
                  <a:cubicBezTo>
                    <a:pt x="8872" y="2041"/>
                    <a:pt x="8720" y="2107"/>
                    <a:pt x="8701" y="2179"/>
                  </a:cubicBezTo>
                  <a:cubicBezTo>
                    <a:pt x="8681" y="2251"/>
                    <a:pt x="8720" y="2297"/>
                    <a:pt x="8727" y="2350"/>
                  </a:cubicBezTo>
                  <a:cubicBezTo>
                    <a:pt x="8740" y="2409"/>
                    <a:pt x="8714" y="2436"/>
                    <a:pt x="8694" y="2455"/>
                  </a:cubicBezTo>
                  <a:cubicBezTo>
                    <a:pt x="8674" y="2482"/>
                    <a:pt x="8668" y="2501"/>
                    <a:pt x="8668" y="2541"/>
                  </a:cubicBezTo>
                  <a:cubicBezTo>
                    <a:pt x="8668" y="2587"/>
                    <a:pt x="8674" y="2607"/>
                    <a:pt x="8714" y="2666"/>
                  </a:cubicBezTo>
                  <a:cubicBezTo>
                    <a:pt x="8753" y="2725"/>
                    <a:pt x="8780" y="2751"/>
                    <a:pt x="8760" y="2771"/>
                  </a:cubicBezTo>
                  <a:cubicBezTo>
                    <a:pt x="8754" y="2777"/>
                    <a:pt x="8747" y="2779"/>
                    <a:pt x="8738" y="2779"/>
                  </a:cubicBezTo>
                  <a:cubicBezTo>
                    <a:pt x="8718" y="2779"/>
                    <a:pt x="8691" y="2765"/>
                    <a:pt x="8668" y="2751"/>
                  </a:cubicBezTo>
                  <a:cubicBezTo>
                    <a:pt x="8635" y="2732"/>
                    <a:pt x="8622" y="2640"/>
                    <a:pt x="8556" y="2640"/>
                  </a:cubicBezTo>
                  <a:cubicBezTo>
                    <a:pt x="8532" y="2640"/>
                    <a:pt x="8514" y="2641"/>
                    <a:pt x="8499" y="2641"/>
                  </a:cubicBezTo>
                  <a:cubicBezTo>
                    <a:pt x="8477" y="2641"/>
                    <a:pt x="8462" y="2638"/>
                    <a:pt x="8451" y="2626"/>
                  </a:cubicBezTo>
                  <a:cubicBezTo>
                    <a:pt x="8437" y="2607"/>
                    <a:pt x="8352" y="2475"/>
                    <a:pt x="8345" y="2462"/>
                  </a:cubicBezTo>
                  <a:cubicBezTo>
                    <a:pt x="8339" y="2449"/>
                    <a:pt x="8260" y="2343"/>
                    <a:pt x="8187" y="2311"/>
                  </a:cubicBezTo>
                  <a:cubicBezTo>
                    <a:pt x="8115" y="2271"/>
                    <a:pt x="7990" y="2225"/>
                    <a:pt x="8010" y="2192"/>
                  </a:cubicBezTo>
                  <a:cubicBezTo>
                    <a:pt x="8023" y="2166"/>
                    <a:pt x="8141" y="2100"/>
                    <a:pt x="8181" y="2074"/>
                  </a:cubicBezTo>
                  <a:cubicBezTo>
                    <a:pt x="8220" y="2047"/>
                    <a:pt x="8247" y="1981"/>
                    <a:pt x="8247" y="1935"/>
                  </a:cubicBezTo>
                  <a:cubicBezTo>
                    <a:pt x="8247" y="1896"/>
                    <a:pt x="8273" y="1810"/>
                    <a:pt x="8194" y="1738"/>
                  </a:cubicBezTo>
                  <a:cubicBezTo>
                    <a:pt x="8115" y="1666"/>
                    <a:pt x="8043" y="1442"/>
                    <a:pt x="8036" y="1376"/>
                  </a:cubicBezTo>
                  <a:cubicBezTo>
                    <a:pt x="8036" y="1310"/>
                    <a:pt x="8003" y="1277"/>
                    <a:pt x="8003" y="1238"/>
                  </a:cubicBezTo>
                  <a:cubicBezTo>
                    <a:pt x="8010" y="1192"/>
                    <a:pt x="7970" y="1119"/>
                    <a:pt x="8003" y="1060"/>
                  </a:cubicBezTo>
                  <a:cubicBezTo>
                    <a:pt x="8036" y="1001"/>
                    <a:pt x="8115" y="909"/>
                    <a:pt x="8095" y="876"/>
                  </a:cubicBezTo>
                  <a:cubicBezTo>
                    <a:pt x="8069" y="843"/>
                    <a:pt x="8016" y="705"/>
                    <a:pt x="7990" y="698"/>
                  </a:cubicBezTo>
                  <a:cubicBezTo>
                    <a:pt x="7964" y="685"/>
                    <a:pt x="7779" y="534"/>
                    <a:pt x="7779" y="534"/>
                  </a:cubicBezTo>
                  <a:cubicBezTo>
                    <a:pt x="7779" y="534"/>
                    <a:pt x="7786" y="435"/>
                    <a:pt x="7819" y="356"/>
                  </a:cubicBezTo>
                  <a:cubicBezTo>
                    <a:pt x="7852" y="283"/>
                    <a:pt x="7878" y="224"/>
                    <a:pt x="7839" y="191"/>
                  </a:cubicBezTo>
                  <a:cubicBezTo>
                    <a:pt x="7799" y="152"/>
                    <a:pt x="7687" y="99"/>
                    <a:pt x="7667" y="99"/>
                  </a:cubicBezTo>
                  <a:cubicBezTo>
                    <a:pt x="7648" y="93"/>
                    <a:pt x="7516" y="60"/>
                    <a:pt x="7516" y="60"/>
                  </a:cubicBezTo>
                  <a:cubicBezTo>
                    <a:pt x="7516" y="60"/>
                    <a:pt x="7424" y="7"/>
                    <a:pt x="7404" y="0"/>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90;p19">
              <a:extLst>
                <a:ext uri="{FF2B5EF4-FFF2-40B4-BE49-F238E27FC236}">
                  <a16:creationId xmlns:a16="http://schemas.microsoft.com/office/drawing/2014/main" id="{D6DD7D67-146B-AC24-3A1D-BF9B7E00061E}"/>
                </a:ext>
              </a:extLst>
            </p:cNvPr>
            <p:cNvSpPr/>
            <p:nvPr/>
          </p:nvSpPr>
          <p:spPr>
            <a:xfrm>
              <a:off x="7730016" y="1941465"/>
              <a:ext cx="439735" cy="652236"/>
            </a:xfrm>
            <a:custGeom>
              <a:avLst/>
              <a:gdLst/>
              <a:ahLst/>
              <a:cxnLst/>
              <a:rect l="l" t="t" r="r" b="b"/>
              <a:pathLst>
                <a:path w="4029" h="5976" extrusionOk="0">
                  <a:moveTo>
                    <a:pt x="3015" y="1"/>
                  </a:moveTo>
                  <a:cubicBezTo>
                    <a:pt x="3008" y="27"/>
                    <a:pt x="3002" y="60"/>
                    <a:pt x="2995" y="80"/>
                  </a:cubicBezTo>
                  <a:cubicBezTo>
                    <a:pt x="2975" y="159"/>
                    <a:pt x="2890" y="225"/>
                    <a:pt x="2850" y="264"/>
                  </a:cubicBezTo>
                  <a:cubicBezTo>
                    <a:pt x="2811" y="304"/>
                    <a:pt x="2751" y="337"/>
                    <a:pt x="2686" y="389"/>
                  </a:cubicBezTo>
                  <a:cubicBezTo>
                    <a:pt x="2613" y="442"/>
                    <a:pt x="2482" y="455"/>
                    <a:pt x="2482" y="455"/>
                  </a:cubicBezTo>
                  <a:cubicBezTo>
                    <a:pt x="2482" y="455"/>
                    <a:pt x="2409" y="521"/>
                    <a:pt x="2350" y="593"/>
                  </a:cubicBezTo>
                  <a:cubicBezTo>
                    <a:pt x="2297" y="666"/>
                    <a:pt x="2350" y="685"/>
                    <a:pt x="2350" y="731"/>
                  </a:cubicBezTo>
                  <a:cubicBezTo>
                    <a:pt x="2350" y="778"/>
                    <a:pt x="2310" y="843"/>
                    <a:pt x="2264" y="903"/>
                  </a:cubicBezTo>
                  <a:cubicBezTo>
                    <a:pt x="2225" y="962"/>
                    <a:pt x="2139" y="1054"/>
                    <a:pt x="2139" y="1054"/>
                  </a:cubicBezTo>
                  <a:cubicBezTo>
                    <a:pt x="2139" y="1054"/>
                    <a:pt x="2146" y="1074"/>
                    <a:pt x="2159" y="1120"/>
                  </a:cubicBezTo>
                  <a:cubicBezTo>
                    <a:pt x="2166" y="1166"/>
                    <a:pt x="2225" y="1218"/>
                    <a:pt x="2225" y="1245"/>
                  </a:cubicBezTo>
                  <a:cubicBezTo>
                    <a:pt x="2218" y="1278"/>
                    <a:pt x="2212" y="1291"/>
                    <a:pt x="2172" y="1344"/>
                  </a:cubicBezTo>
                  <a:cubicBezTo>
                    <a:pt x="2133" y="1396"/>
                    <a:pt x="2153" y="1455"/>
                    <a:pt x="2159" y="1488"/>
                  </a:cubicBezTo>
                  <a:cubicBezTo>
                    <a:pt x="2166" y="1528"/>
                    <a:pt x="2205" y="1587"/>
                    <a:pt x="2232" y="1633"/>
                  </a:cubicBezTo>
                  <a:cubicBezTo>
                    <a:pt x="2258" y="1673"/>
                    <a:pt x="2271" y="1771"/>
                    <a:pt x="2271" y="1811"/>
                  </a:cubicBezTo>
                  <a:cubicBezTo>
                    <a:pt x="2271" y="1844"/>
                    <a:pt x="2245" y="1877"/>
                    <a:pt x="2212" y="1903"/>
                  </a:cubicBezTo>
                  <a:cubicBezTo>
                    <a:pt x="2185" y="1936"/>
                    <a:pt x="2120" y="1962"/>
                    <a:pt x="2080" y="2021"/>
                  </a:cubicBezTo>
                  <a:cubicBezTo>
                    <a:pt x="2047" y="2074"/>
                    <a:pt x="2067" y="2337"/>
                    <a:pt x="2067" y="2390"/>
                  </a:cubicBezTo>
                  <a:cubicBezTo>
                    <a:pt x="2067" y="2436"/>
                    <a:pt x="2126" y="2443"/>
                    <a:pt x="2139" y="2456"/>
                  </a:cubicBezTo>
                  <a:cubicBezTo>
                    <a:pt x="2159" y="2469"/>
                    <a:pt x="2199" y="2489"/>
                    <a:pt x="2238" y="2495"/>
                  </a:cubicBezTo>
                  <a:cubicBezTo>
                    <a:pt x="2278" y="2508"/>
                    <a:pt x="2297" y="2548"/>
                    <a:pt x="2304" y="2581"/>
                  </a:cubicBezTo>
                  <a:cubicBezTo>
                    <a:pt x="2317" y="2614"/>
                    <a:pt x="2291" y="2686"/>
                    <a:pt x="2278" y="2726"/>
                  </a:cubicBezTo>
                  <a:cubicBezTo>
                    <a:pt x="2271" y="2772"/>
                    <a:pt x="2225" y="2818"/>
                    <a:pt x="2192" y="2864"/>
                  </a:cubicBezTo>
                  <a:cubicBezTo>
                    <a:pt x="2176" y="2883"/>
                    <a:pt x="2155" y="2888"/>
                    <a:pt x="2133" y="2888"/>
                  </a:cubicBezTo>
                  <a:cubicBezTo>
                    <a:pt x="2102" y="2888"/>
                    <a:pt x="2068" y="2877"/>
                    <a:pt x="2041" y="2877"/>
                  </a:cubicBezTo>
                  <a:cubicBezTo>
                    <a:pt x="2001" y="2884"/>
                    <a:pt x="1949" y="2930"/>
                    <a:pt x="1870" y="2963"/>
                  </a:cubicBezTo>
                  <a:cubicBezTo>
                    <a:pt x="1855" y="2968"/>
                    <a:pt x="1841" y="2970"/>
                    <a:pt x="1826" y="2970"/>
                  </a:cubicBezTo>
                  <a:cubicBezTo>
                    <a:pt x="1769" y="2970"/>
                    <a:pt x="1717" y="2935"/>
                    <a:pt x="1712" y="2930"/>
                  </a:cubicBezTo>
                  <a:cubicBezTo>
                    <a:pt x="1705" y="2930"/>
                    <a:pt x="1672" y="2890"/>
                    <a:pt x="1666" y="2870"/>
                  </a:cubicBezTo>
                  <a:cubicBezTo>
                    <a:pt x="1661" y="2864"/>
                    <a:pt x="1644" y="2861"/>
                    <a:pt x="1620" y="2861"/>
                  </a:cubicBezTo>
                  <a:cubicBezTo>
                    <a:pt x="1575" y="2861"/>
                    <a:pt x="1509" y="2871"/>
                    <a:pt x="1461" y="2884"/>
                  </a:cubicBezTo>
                  <a:cubicBezTo>
                    <a:pt x="1396" y="2910"/>
                    <a:pt x="1402" y="2943"/>
                    <a:pt x="1369" y="2989"/>
                  </a:cubicBezTo>
                  <a:cubicBezTo>
                    <a:pt x="1336" y="3035"/>
                    <a:pt x="1238" y="3088"/>
                    <a:pt x="1172" y="3127"/>
                  </a:cubicBezTo>
                  <a:cubicBezTo>
                    <a:pt x="1106" y="3160"/>
                    <a:pt x="1001" y="3292"/>
                    <a:pt x="909" y="3344"/>
                  </a:cubicBezTo>
                  <a:cubicBezTo>
                    <a:pt x="810" y="3403"/>
                    <a:pt x="593" y="3456"/>
                    <a:pt x="580" y="3463"/>
                  </a:cubicBezTo>
                  <a:cubicBezTo>
                    <a:pt x="573" y="3463"/>
                    <a:pt x="560" y="3476"/>
                    <a:pt x="534" y="3489"/>
                  </a:cubicBezTo>
                  <a:cubicBezTo>
                    <a:pt x="494" y="3522"/>
                    <a:pt x="435" y="3568"/>
                    <a:pt x="408" y="3594"/>
                  </a:cubicBezTo>
                  <a:cubicBezTo>
                    <a:pt x="376" y="3627"/>
                    <a:pt x="329" y="3686"/>
                    <a:pt x="329" y="3739"/>
                  </a:cubicBezTo>
                  <a:cubicBezTo>
                    <a:pt x="329" y="3792"/>
                    <a:pt x="323" y="3844"/>
                    <a:pt x="303" y="3923"/>
                  </a:cubicBezTo>
                  <a:cubicBezTo>
                    <a:pt x="277" y="4009"/>
                    <a:pt x="185" y="4160"/>
                    <a:pt x="165" y="4239"/>
                  </a:cubicBezTo>
                  <a:cubicBezTo>
                    <a:pt x="145" y="4318"/>
                    <a:pt x="99" y="4338"/>
                    <a:pt x="60" y="4371"/>
                  </a:cubicBezTo>
                  <a:cubicBezTo>
                    <a:pt x="27" y="4404"/>
                    <a:pt x="0" y="4443"/>
                    <a:pt x="0" y="4503"/>
                  </a:cubicBezTo>
                  <a:cubicBezTo>
                    <a:pt x="0" y="4562"/>
                    <a:pt x="20" y="4654"/>
                    <a:pt x="20" y="4654"/>
                  </a:cubicBezTo>
                  <a:cubicBezTo>
                    <a:pt x="20" y="4654"/>
                    <a:pt x="73" y="4759"/>
                    <a:pt x="93" y="4792"/>
                  </a:cubicBezTo>
                  <a:cubicBezTo>
                    <a:pt x="106" y="4818"/>
                    <a:pt x="93" y="4878"/>
                    <a:pt x="93" y="4891"/>
                  </a:cubicBezTo>
                  <a:cubicBezTo>
                    <a:pt x="93" y="4904"/>
                    <a:pt x="125" y="5003"/>
                    <a:pt x="132" y="5029"/>
                  </a:cubicBezTo>
                  <a:cubicBezTo>
                    <a:pt x="139" y="5062"/>
                    <a:pt x="93" y="5095"/>
                    <a:pt x="86" y="5108"/>
                  </a:cubicBezTo>
                  <a:cubicBezTo>
                    <a:pt x="79" y="5115"/>
                    <a:pt x="66" y="5292"/>
                    <a:pt x="60" y="5352"/>
                  </a:cubicBezTo>
                  <a:cubicBezTo>
                    <a:pt x="60" y="5411"/>
                    <a:pt x="33" y="5444"/>
                    <a:pt x="33" y="5444"/>
                  </a:cubicBezTo>
                  <a:lnTo>
                    <a:pt x="152" y="5444"/>
                  </a:lnTo>
                  <a:cubicBezTo>
                    <a:pt x="158" y="5444"/>
                    <a:pt x="158" y="5444"/>
                    <a:pt x="165" y="5431"/>
                  </a:cubicBezTo>
                  <a:cubicBezTo>
                    <a:pt x="189" y="5407"/>
                    <a:pt x="235" y="5350"/>
                    <a:pt x="258" y="5350"/>
                  </a:cubicBezTo>
                  <a:cubicBezTo>
                    <a:pt x="260" y="5350"/>
                    <a:pt x="262" y="5350"/>
                    <a:pt x="264" y="5352"/>
                  </a:cubicBezTo>
                  <a:cubicBezTo>
                    <a:pt x="297" y="5371"/>
                    <a:pt x="376" y="5477"/>
                    <a:pt x="376" y="5529"/>
                  </a:cubicBezTo>
                  <a:cubicBezTo>
                    <a:pt x="376" y="5582"/>
                    <a:pt x="408" y="5595"/>
                    <a:pt x="408" y="5628"/>
                  </a:cubicBezTo>
                  <a:cubicBezTo>
                    <a:pt x="408" y="5667"/>
                    <a:pt x="395" y="5720"/>
                    <a:pt x="408" y="5766"/>
                  </a:cubicBezTo>
                  <a:cubicBezTo>
                    <a:pt x="428" y="5806"/>
                    <a:pt x="422" y="5872"/>
                    <a:pt x="501" y="5904"/>
                  </a:cubicBezTo>
                  <a:cubicBezTo>
                    <a:pt x="573" y="5944"/>
                    <a:pt x="678" y="5944"/>
                    <a:pt x="705" y="5944"/>
                  </a:cubicBezTo>
                  <a:cubicBezTo>
                    <a:pt x="720" y="5949"/>
                    <a:pt x="762" y="5976"/>
                    <a:pt x="801" y="5976"/>
                  </a:cubicBezTo>
                  <a:cubicBezTo>
                    <a:pt x="811" y="5976"/>
                    <a:pt x="821" y="5974"/>
                    <a:pt x="830" y="5970"/>
                  </a:cubicBezTo>
                  <a:cubicBezTo>
                    <a:pt x="836" y="5964"/>
                    <a:pt x="843" y="5964"/>
                    <a:pt x="849" y="5957"/>
                  </a:cubicBezTo>
                  <a:cubicBezTo>
                    <a:pt x="895" y="5931"/>
                    <a:pt x="955" y="5885"/>
                    <a:pt x="988" y="5852"/>
                  </a:cubicBezTo>
                  <a:cubicBezTo>
                    <a:pt x="1021" y="5819"/>
                    <a:pt x="1113" y="5707"/>
                    <a:pt x="1126" y="5707"/>
                  </a:cubicBezTo>
                  <a:cubicBezTo>
                    <a:pt x="1139" y="5707"/>
                    <a:pt x="1178" y="5733"/>
                    <a:pt x="1211" y="5733"/>
                  </a:cubicBezTo>
                  <a:cubicBezTo>
                    <a:pt x="1251" y="5733"/>
                    <a:pt x="1350" y="5687"/>
                    <a:pt x="1389" y="5667"/>
                  </a:cubicBezTo>
                  <a:cubicBezTo>
                    <a:pt x="1422" y="5641"/>
                    <a:pt x="1521" y="5536"/>
                    <a:pt x="1547" y="5490"/>
                  </a:cubicBezTo>
                  <a:cubicBezTo>
                    <a:pt x="1573" y="5450"/>
                    <a:pt x="1685" y="5246"/>
                    <a:pt x="1672" y="5213"/>
                  </a:cubicBezTo>
                  <a:cubicBezTo>
                    <a:pt x="1659" y="5174"/>
                    <a:pt x="1639" y="5121"/>
                    <a:pt x="1600" y="5088"/>
                  </a:cubicBezTo>
                  <a:cubicBezTo>
                    <a:pt x="1560" y="5055"/>
                    <a:pt x="1488" y="4996"/>
                    <a:pt x="1547" y="4917"/>
                  </a:cubicBezTo>
                  <a:cubicBezTo>
                    <a:pt x="1606" y="4838"/>
                    <a:pt x="1771" y="4746"/>
                    <a:pt x="1791" y="4740"/>
                  </a:cubicBezTo>
                  <a:cubicBezTo>
                    <a:pt x="1799" y="4735"/>
                    <a:pt x="1830" y="4697"/>
                    <a:pt x="1851" y="4697"/>
                  </a:cubicBezTo>
                  <a:cubicBezTo>
                    <a:pt x="1862" y="4697"/>
                    <a:pt x="1870" y="4708"/>
                    <a:pt x="1870" y="4740"/>
                  </a:cubicBezTo>
                  <a:cubicBezTo>
                    <a:pt x="1870" y="4832"/>
                    <a:pt x="1883" y="4865"/>
                    <a:pt x="1916" y="4865"/>
                  </a:cubicBezTo>
                  <a:cubicBezTo>
                    <a:pt x="1944" y="4869"/>
                    <a:pt x="1948" y="4874"/>
                    <a:pt x="1970" y="4874"/>
                  </a:cubicBezTo>
                  <a:cubicBezTo>
                    <a:pt x="1979" y="4874"/>
                    <a:pt x="1990" y="4873"/>
                    <a:pt x="2008" y="4871"/>
                  </a:cubicBezTo>
                  <a:cubicBezTo>
                    <a:pt x="2049" y="4867"/>
                    <a:pt x="2097" y="4858"/>
                    <a:pt x="2131" y="4858"/>
                  </a:cubicBezTo>
                  <a:cubicBezTo>
                    <a:pt x="2152" y="4858"/>
                    <a:pt x="2167" y="4861"/>
                    <a:pt x="2172" y="4871"/>
                  </a:cubicBezTo>
                  <a:cubicBezTo>
                    <a:pt x="2185" y="4891"/>
                    <a:pt x="2172" y="4950"/>
                    <a:pt x="2238" y="4976"/>
                  </a:cubicBezTo>
                  <a:cubicBezTo>
                    <a:pt x="2281" y="4988"/>
                    <a:pt x="2317" y="5002"/>
                    <a:pt x="2347" y="5002"/>
                  </a:cubicBezTo>
                  <a:cubicBezTo>
                    <a:pt x="2368" y="5002"/>
                    <a:pt x="2386" y="4995"/>
                    <a:pt x="2403" y="4976"/>
                  </a:cubicBezTo>
                  <a:cubicBezTo>
                    <a:pt x="2442" y="4924"/>
                    <a:pt x="2501" y="4851"/>
                    <a:pt x="2528" y="4832"/>
                  </a:cubicBezTo>
                  <a:cubicBezTo>
                    <a:pt x="2554" y="4812"/>
                    <a:pt x="2653" y="4772"/>
                    <a:pt x="2699" y="4772"/>
                  </a:cubicBezTo>
                  <a:cubicBezTo>
                    <a:pt x="2745" y="4766"/>
                    <a:pt x="2837" y="4753"/>
                    <a:pt x="2837" y="4753"/>
                  </a:cubicBezTo>
                  <a:lnTo>
                    <a:pt x="3054" y="4582"/>
                  </a:lnTo>
                  <a:cubicBezTo>
                    <a:pt x="3054" y="4582"/>
                    <a:pt x="3061" y="4522"/>
                    <a:pt x="3166" y="4476"/>
                  </a:cubicBezTo>
                  <a:cubicBezTo>
                    <a:pt x="3252" y="4437"/>
                    <a:pt x="3363" y="4351"/>
                    <a:pt x="3410" y="4318"/>
                  </a:cubicBezTo>
                  <a:cubicBezTo>
                    <a:pt x="3416" y="4312"/>
                    <a:pt x="3423" y="4305"/>
                    <a:pt x="3423" y="4305"/>
                  </a:cubicBezTo>
                  <a:cubicBezTo>
                    <a:pt x="3423" y="4305"/>
                    <a:pt x="3436" y="4279"/>
                    <a:pt x="3554" y="4193"/>
                  </a:cubicBezTo>
                  <a:cubicBezTo>
                    <a:pt x="3679" y="4108"/>
                    <a:pt x="3745" y="4068"/>
                    <a:pt x="3785" y="4009"/>
                  </a:cubicBezTo>
                  <a:cubicBezTo>
                    <a:pt x="3818" y="3969"/>
                    <a:pt x="3851" y="3891"/>
                    <a:pt x="3864" y="3858"/>
                  </a:cubicBezTo>
                  <a:cubicBezTo>
                    <a:pt x="3870" y="3844"/>
                    <a:pt x="3870" y="3838"/>
                    <a:pt x="3870" y="3838"/>
                  </a:cubicBezTo>
                  <a:cubicBezTo>
                    <a:pt x="3870" y="3838"/>
                    <a:pt x="3864" y="3680"/>
                    <a:pt x="3837" y="3627"/>
                  </a:cubicBezTo>
                  <a:cubicBezTo>
                    <a:pt x="3804" y="3575"/>
                    <a:pt x="3778" y="3542"/>
                    <a:pt x="3778" y="3515"/>
                  </a:cubicBezTo>
                  <a:cubicBezTo>
                    <a:pt x="3778" y="3489"/>
                    <a:pt x="3791" y="3423"/>
                    <a:pt x="3824" y="3371"/>
                  </a:cubicBezTo>
                  <a:cubicBezTo>
                    <a:pt x="3837" y="3351"/>
                    <a:pt x="3851" y="3331"/>
                    <a:pt x="3864" y="3318"/>
                  </a:cubicBezTo>
                  <a:cubicBezTo>
                    <a:pt x="3890" y="3272"/>
                    <a:pt x="3923" y="3232"/>
                    <a:pt x="3929" y="3213"/>
                  </a:cubicBezTo>
                  <a:cubicBezTo>
                    <a:pt x="3943" y="3186"/>
                    <a:pt x="4028" y="2956"/>
                    <a:pt x="3976" y="2897"/>
                  </a:cubicBezTo>
                  <a:cubicBezTo>
                    <a:pt x="3923" y="2831"/>
                    <a:pt x="3824" y="2897"/>
                    <a:pt x="3778" y="2759"/>
                  </a:cubicBezTo>
                  <a:cubicBezTo>
                    <a:pt x="3732" y="2627"/>
                    <a:pt x="3699" y="2508"/>
                    <a:pt x="3699" y="2436"/>
                  </a:cubicBezTo>
                  <a:cubicBezTo>
                    <a:pt x="3699" y="2364"/>
                    <a:pt x="3673" y="2331"/>
                    <a:pt x="3646" y="2285"/>
                  </a:cubicBezTo>
                  <a:cubicBezTo>
                    <a:pt x="3620" y="2232"/>
                    <a:pt x="3614" y="2127"/>
                    <a:pt x="3620" y="2054"/>
                  </a:cubicBezTo>
                  <a:cubicBezTo>
                    <a:pt x="3633" y="1982"/>
                    <a:pt x="3666" y="1870"/>
                    <a:pt x="3640" y="1817"/>
                  </a:cubicBezTo>
                  <a:cubicBezTo>
                    <a:pt x="3614" y="1765"/>
                    <a:pt x="3508" y="1666"/>
                    <a:pt x="3462" y="1620"/>
                  </a:cubicBezTo>
                  <a:cubicBezTo>
                    <a:pt x="3416" y="1574"/>
                    <a:pt x="3410" y="1455"/>
                    <a:pt x="3410" y="1436"/>
                  </a:cubicBezTo>
                  <a:cubicBezTo>
                    <a:pt x="3403" y="1416"/>
                    <a:pt x="3416" y="1265"/>
                    <a:pt x="3449" y="1199"/>
                  </a:cubicBezTo>
                  <a:cubicBezTo>
                    <a:pt x="3482" y="1126"/>
                    <a:pt x="3554" y="1034"/>
                    <a:pt x="3515" y="955"/>
                  </a:cubicBezTo>
                  <a:cubicBezTo>
                    <a:pt x="3475" y="876"/>
                    <a:pt x="3416" y="797"/>
                    <a:pt x="3390" y="745"/>
                  </a:cubicBezTo>
                  <a:cubicBezTo>
                    <a:pt x="3363" y="692"/>
                    <a:pt x="3331" y="620"/>
                    <a:pt x="3331" y="527"/>
                  </a:cubicBezTo>
                  <a:cubicBezTo>
                    <a:pt x="3331" y="435"/>
                    <a:pt x="3363" y="205"/>
                    <a:pt x="3377" y="159"/>
                  </a:cubicBezTo>
                  <a:cubicBezTo>
                    <a:pt x="3383" y="139"/>
                    <a:pt x="3390" y="100"/>
                    <a:pt x="3390" y="60"/>
                  </a:cubicBezTo>
                  <a:cubicBezTo>
                    <a:pt x="3383" y="60"/>
                    <a:pt x="3377" y="60"/>
                    <a:pt x="3370" y="67"/>
                  </a:cubicBezTo>
                  <a:lnTo>
                    <a:pt x="3291" y="67"/>
                  </a:lnTo>
                  <a:cubicBezTo>
                    <a:pt x="3278" y="60"/>
                    <a:pt x="3271" y="60"/>
                    <a:pt x="3258" y="60"/>
                  </a:cubicBezTo>
                  <a:cubicBezTo>
                    <a:pt x="3245" y="54"/>
                    <a:pt x="3232" y="54"/>
                    <a:pt x="3219" y="54"/>
                  </a:cubicBezTo>
                  <a:lnTo>
                    <a:pt x="3212" y="54"/>
                  </a:lnTo>
                  <a:cubicBezTo>
                    <a:pt x="3206" y="54"/>
                    <a:pt x="3206" y="47"/>
                    <a:pt x="3199" y="47"/>
                  </a:cubicBezTo>
                  <a:cubicBezTo>
                    <a:pt x="3186" y="47"/>
                    <a:pt x="3179" y="40"/>
                    <a:pt x="3166" y="40"/>
                  </a:cubicBezTo>
                  <a:cubicBezTo>
                    <a:pt x="3133" y="34"/>
                    <a:pt x="3100" y="27"/>
                    <a:pt x="3074" y="21"/>
                  </a:cubicBezTo>
                  <a:cubicBezTo>
                    <a:pt x="3067" y="21"/>
                    <a:pt x="3061" y="14"/>
                    <a:pt x="3054" y="14"/>
                  </a:cubicBezTo>
                  <a:lnTo>
                    <a:pt x="3048" y="14"/>
                  </a:lnTo>
                  <a:cubicBezTo>
                    <a:pt x="3041" y="8"/>
                    <a:pt x="3041" y="8"/>
                    <a:pt x="3034" y="8"/>
                  </a:cubicBezTo>
                  <a:cubicBezTo>
                    <a:pt x="3028" y="8"/>
                    <a:pt x="3021" y="1"/>
                    <a:pt x="3015" y="1"/>
                  </a:cubicBezTo>
                  <a:close/>
                </a:path>
              </a:pathLst>
            </a:custGeom>
            <a:grp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1146;p17">
            <a:extLst>
              <a:ext uri="{FF2B5EF4-FFF2-40B4-BE49-F238E27FC236}">
                <a16:creationId xmlns:a16="http://schemas.microsoft.com/office/drawing/2014/main" id="{3704C5C2-7ED6-25CE-1B08-C0F435ECC0E1}"/>
              </a:ext>
            </a:extLst>
          </p:cNvPr>
          <p:cNvSpPr/>
          <p:nvPr/>
        </p:nvSpPr>
        <p:spPr>
          <a:xfrm flipH="1">
            <a:off x="2584229" y="7869278"/>
            <a:ext cx="225043" cy="340937"/>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214D6E"/>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 name="Agrupar 80">
            <a:extLst>
              <a:ext uri="{FF2B5EF4-FFF2-40B4-BE49-F238E27FC236}">
                <a16:creationId xmlns:a16="http://schemas.microsoft.com/office/drawing/2014/main" id="{73A1A9CB-51CB-233C-086A-701FCA050A26}"/>
              </a:ext>
            </a:extLst>
          </p:cNvPr>
          <p:cNvGrpSpPr/>
          <p:nvPr/>
        </p:nvGrpSpPr>
        <p:grpSpPr>
          <a:xfrm>
            <a:off x="4270361" y="5942486"/>
            <a:ext cx="2639055" cy="2647323"/>
            <a:chOff x="547045" y="3252792"/>
            <a:chExt cx="1508174" cy="1512899"/>
          </a:xfrm>
          <a:effectLst>
            <a:outerShdw blurRad="50800" dist="38100" dir="2700000" algn="tl" rotWithShape="0">
              <a:prstClr val="black">
                <a:alpha val="40000"/>
              </a:prstClr>
            </a:outerShdw>
          </a:effectLst>
        </p:grpSpPr>
        <p:sp>
          <p:nvSpPr>
            <p:cNvPr id="82" name="Retângulo: Cantos Arredondados 81">
              <a:extLst>
                <a:ext uri="{FF2B5EF4-FFF2-40B4-BE49-F238E27FC236}">
                  <a16:creationId xmlns:a16="http://schemas.microsoft.com/office/drawing/2014/main" id="{80FA359F-080C-3FC4-022E-BB880B9F9376}"/>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CA263765-215D-7D0A-9887-708D665458D0}"/>
                </a:ext>
              </a:extLst>
            </p:cNvPr>
            <p:cNvSpPr/>
            <p:nvPr/>
          </p:nvSpPr>
          <p:spPr>
            <a:xfrm rot="2601597">
              <a:off x="615396" y="3329135"/>
              <a:ext cx="1371349" cy="1375645"/>
            </a:xfrm>
            <a:prstGeom prst="roundRect">
              <a:avLst/>
            </a:prstGeom>
            <a:blipFill dpi="0" rotWithShape="0">
              <a:blip r:embed="rId10"/>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88" name="Retângulo: Cantos Arredondados 87">
            <a:extLst>
              <a:ext uri="{FF2B5EF4-FFF2-40B4-BE49-F238E27FC236}">
                <a16:creationId xmlns:a16="http://schemas.microsoft.com/office/drawing/2014/main" id="{A7A7A09B-8D7F-87E6-F08B-CFA984C0DDE3}"/>
              </a:ext>
            </a:extLst>
          </p:cNvPr>
          <p:cNvSpPr/>
          <p:nvPr/>
        </p:nvSpPr>
        <p:spPr>
          <a:xfrm rot="2601597">
            <a:off x="4025327" y="7831750"/>
            <a:ext cx="1607558" cy="161259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CaixaDeTexto 89">
            <a:extLst>
              <a:ext uri="{FF2B5EF4-FFF2-40B4-BE49-F238E27FC236}">
                <a16:creationId xmlns:a16="http://schemas.microsoft.com/office/drawing/2014/main" id="{2B2D0D85-E655-3BA6-B3C5-E6615C833AA7}"/>
              </a:ext>
            </a:extLst>
          </p:cNvPr>
          <p:cNvSpPr txBox="1"/>
          <p:nvPr/>
        </p:nvSpPr>
        <p:spPr>
          <a:xfrm>
            <a:off x="4103917" y="8223250"/>
            <a:ext cx="1811732" cy="646331"/>
          </a:xfrm>
          <a:prstGeom prst="rect">
            <a:avLst/>
          </a:prstGeom>
          <a:noFill/>
        </p:spPr>
        <p:txBody>
          <a:bodyPr wrap="square">
            <a:spAutoFit/>
          </a:bodyPr>
          <a:lstStyle/>
          <a:p>
            <a:pPr marR="328295" algn="just"/>
            <a:r>
              <a:rPr lang="pt-BR" sz="900" b="1" dirty="0">
                <a:solidFill>
                  <a:schemeClr val="bg1"/>
                </a:solidFill>
              </a:rPr>
              <a:t>Local – </a:t>
            </a:r>
            <a:r>
              <a:rPr lang="pt-BR" sz="900" dirty="0">
                <a:solidFill>
                  <a:schemeClr val="bg1"/>
                </a:solidFill>
              </a:rPr>
              <a:t>AV BRIGADEIRO FARIA LIMA - HANGAR DIGEX, S/N, SAO JOSE DOS CAMPOS – SP.</a:t>
            </a:r>
          </a:p>
        </p:txBody>
      </p:sp>
      <p:cxnSp>
        <p:nvCxnSpPr>
          <p:cNvPr id="91" name="Conector reto 90">
            <a:extLst>
              <a:ext uri="{FF2B5EF4-FFF2-40B4-BE49-F238E27FC236}">
                <a16:creationId xmlns:a16="http://schemas.microsoft.com/office/drawing/2014/main" id="{9DD7E2AF-C70A-EC8D-24D5-EE3F24540020}"/>
              </a:ext>
            </a:extLst>
          </p:cNvPr>
          <p:cNvCxnSpPr>
            <a:cxnSpLocks/>
          </p:cNvCxnSpPr>
          <p:nvPr/>
        </p:nvCxnSpPr>
        <p:spPr>
          <a:xfrm>
            <a:off x="2751249" y="8223250"/>
            <a:ext cx="2628000" cy="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92" name="Conector reto 91">
            <a:extLst>
              <a:ext uri="{FF2B5EF4-FFF2-40B4-BE49-F238E27FC236}">
                <a16:creationId xmlns:a16="http://schemas.microsoft.com/office/drawing/2014/main" id="{40A285DC-6754-7AEB-185D-E0A54882030C}"/>
              </a:ext>
            </a:extLst>
          </p:cNvPr>
          <p:cNvCxnSpPr>
            <a:cxnSpLocks/>
          </p:cNvCxnSpPr>
          <p:nvPr/>
        </p:nvCxnSpPr>
        <p:spPr>
          <a:xfrm>
            <a:off x="3630252" y="3393344"/>
            <a:ext cx="1193788" cy="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sp>
        <p:nvSpPr>
          <p:cNvPr id="93" name="Google Shape;1146;p17">
            <a:extLst>
              <a:ext uri="{FF2B5EF4-FFF2-40B4-BE49-F238E27FC236}">
                <a16:creationId xmlns:a16="http://schemas.microsoft.com/office/drawing/2014/main" id="{503BD478-336A-49C3-270A-3E1EE1B3770E}"/>
              </a:ext>
            </a:extLst>
          </p:cNvPr>
          <p:cNvSpPr/>
          <p:nvPr/>
        </p:nvSpPr>
        <p:spPr>
          <a:xfrm flipH="1">
            <a:off x="4711933" y="7863879"/>
            <a:ext cx="164458" cy="249152"/>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6" name="Conector reto 95">
            <a:extLst>
              <a:ext uri="{FF2B5EF4-FFF2-40B4-BE49-F238E27FC236}">
                <a16:creationId xmlns:a16="http://schemas.microsoft.com/office/drawing/2014/main" id="{4FA57DE3-5808-3C09-1C7A-2C8EB398F193}"/>
              </a:ext>
            </a:extLst>
          </p:cNvPr>
          <p:cNvCxnSpPr>
            <a:cxnSpLocks/>
          </p:cNvCxnSpPr>
          <p:nvPr/>
        </p:nvCxnSpPr>
        <p:spPr>
          <a:xfrm>
            <a:off x="3630252" y="2568126"/>
            <a:ext cx="0" cy="1647577"/>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99" name="Conector reto 98">
            <a:extLst>
              <a:ext uri="{FF2B5EF4-FFF2-40B4-BE49-F238E27FC236}">
                <a16:creationId xmlns:a16="http://schemas.microsoft.com/office/drawing/2014/main" id="{9F25BFC5-C0FB-B91E-1A6A-527A3831D4BF}"/>
              </a:ext>
            </a:extLst>
          </p:cNvPr>
          <p:cNvCxnSpPr>
            <a:cxnSpLocks/>
          </p:cNvCxnSpPr>
          <p:nvPr/>
        </p:nvCxnSpPr>
        <p:spPr>
          <a:xfrm flipH="1">
            <a:off x="2069628" y="2568126"/>
            <a:ext cx="1540431"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103" name="Conector reto 102">
            <a:extLst>
              <a:ext uri="{FF2B5EF4-FFF2-40B4-BE49-F238E27FC236}">
                <a16:creationId xmlns:a16="http://schemas.microsoft.com/office/drawing/2014/main" id="{407C5DA3-A5CD-D1B7-5AFF-E3F74463899D}"/>
              </a:ext>
            </a:extLst>
          </p:cNvPr>
          <p:cNvCxnSpPr>
            <a:cxnSpLocks/>
          </p:cNvCxnSpPr>
          <p:nvPr/>
        </p:nvCxnSpPr>
        <p:spPr>
          <a:xfrm flipH="1">
            <a:off x="2089821" y="4215703"/>
            <a:ext cx="1540431"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04" name="CaixaDeTexto 103">
            <a:extLst>
              <a:ext uri="{FF2B5EF4-FFF2-40B4-BE49-F238E27FC236}">
                <a16:creationId xmlns:a16="http://schemas.microsoft.com/office/drawing/2014/main" id="{3DAF6249-E415-A2F3-018B-9184821B8324}"/>
              </a:ext>
            </a:extLst>
          </p:cNvPr>
          <p:cNvSpPr txBox="1"/>
          <p:nvPr/>
        </p:nvSpPr>
        <p:spPr>
          <a:xfrm>
            <a:off x="680893" y="4840776"/>
            <a:ext cx="1864520" cy="553998"/>
          </a:xfrm>
          <a:prstGeom prst="rect">
            <a:avLst/>
          </a:prstGeom>
          <a:noFill/>
        </p:spPr>
        <p:txBody>
          <a:bodyPr wrap="square">
            <a:spAutoFit/>
          </a:bodyPr>
          <a:lstStyle/>
          <a:p>
            <a:pPr marL="12700" marR="328295"/>
            <a:r>
              <a:rPr lang="pt-BR" sz="1000" b="1"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Sócio Administrador:</a:t>
            </a:r>
            <a:r>
              <a:rPr lang="pt-BR" sz="1000"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 Aerovias Beta </a:t>
            </a:r>
            <a:r>
              <a:rPr lang="pt-BR" sz="1000" dirty="0" err="1">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Corp</a:t>
            </a:r>
            <a:endParaRPr lang="pt-BR" sz="1000" dirty="0">
              <a:ln w="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a:p>
            <a:pPr marL="12700" marR="328295"/>
            <a:endParaRPr lang="pt-BR" sz="1000" dirty="0">
              <a:ln w="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105" name="Agrupar 104">
            <a:extLst>
              <a:ext uri="{FF2B5EF4-FFF2-40B4-BE49-F238E27FC236}">
                <a16:creationId xmlns:a16="http://schemas.microsoft.com/office/drawing/2014/main" id="{5C2C2DCE-D652-7E7E-8BA8-AFABFD6A9B37}"/>
              </a:ext>
            </a:extLst>
          </p:cNvPr>
          <p:cNvGrpSpPr/>
          <p:nvPr/>
        </p:nvGrpSpPr>
        <p:grpSpPr>
          <a:xfrm>
            <a:off x="886540" y="3762248"/>
            <a:ext cx="907794" cy="910638"/>
            <a:chOff x="1165731" y="4519086"/>
            <a:chExt cx="907794" cy="910638"/>
          </a:xfrm>
        </p:grpSpPr>
        <p:grpSp>
          <p:nvGrpSpPr>
            <p:cNvPr id="106" name="Agrupar 105">
              <a:extLst>
                <a:ext uri="{FF2B5EF4-FFF2-40B4-BE49-F238E27FC236}">
                  <a16:creationId xmlns:a16="http://schemas.microsoft.com/office/drawing/2014/main" id="{99ED0056-48C6-FD2E-AF3A-7347D3686ADC}"/>
                </a:ext>
              </a:extLst>
            </p:cNvPr>
            <p:cNvGrpSpPr/>
            <p:nvPr/>
          </p:nvGrpSpPr>
          <p:grpSpPr>
            <a:xfrm>
              <a:off x="1165731" y="4519086"/>
              <a:ext cx="907794" cy="910638"/>
              <a:chOff x="547045" y="3252792"/>
              <a:chExt cx="1508174" cy="1512899"/>
            </a:xfrm>
            <a:effectLst>
              <a:outerShdw blurRad="50800" dist="38100" dir="2700000" algn="tl" rotWithShape="0">
                <a:prstClr val="black">
                  <a:alpha val="40000"/>
                </a:prstClr>
              </a:outerShdw>
            </a:effectLst>
          </p:grpSpPr>
          <p:sp>
            <p:nvSpPr>
              <p:cNvPr id="108" name="Retângulo: Cantos Arredondados 107">
                <a:extLst>
                  <a:ext uri="{FF2B5EF4-FFF2-40B4-BE49-F238E27FC236}">
                    <a16:creationId xmlns:a16="http://schemas.microsoft.com/office/drawing/2014/main" id="{4210E82D-4D3B-728B-FA13-2261F0EC3F0C}"/>
                  </a:ext>
                </a:extLst>
              </p:cNvPr>
              <p:cNvSpPr/>
              <p:nvPr/>
            </p:nvSpPr>
            <p:spPr>
              <a:xfrm rot="2601597">
                <a:off x="547045" y="3252792"/>
                <a:ext cx="1508174" cy="1512899"/>
              </a:xfrm>
              <a:prstGeom prst="roundRect">
                <a:avLst/>
              </a:prstGeom>
              <a:gradFill>
                <a:gsLst>
                  <a:gs pos="0">
                    <a:srgbClr val="906E3F"/>
                  </a:gs>
                  <a:gs pos="47000">
                    <a:srgbClr val="ECE093"/>
                  </a:gs>
                  <a:gs pos="100000">
                    <a:srgbClr val="906E3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9" name="Retângulo: Cantos Arredondados 108">
                <a:extLst>
                  <a:ext uri="{FF2B5EF4-FFF2-40B4-BE49-F238E27FC236}">
                    <a16:creationId xmlns:a16="http://schemas.microsoft.com/office/drawing/2014/main" id="{01A1E5E9-EDAA-0F6F-6666-119BAE0992DF}"/>
                  </a:ext>
                </a:extLst>
              </p:cNvPr>
              <p:cNvSpPr/>
              <p:nvPr/>
            </p:nvSpPr>
            <p:spPr>
              <a:xfrm rot="2601597">
                <a:off x="680495" y="3381334"/>
                <a:ext cx="1251893" cy="12558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07" name="Gráfico 106" descr="Funcionário de escritório com preenchimento sólido">
              <a:extLst>
                <a:ext uri="{FF2B5EF4-FFF2-40B4-BE49-F238E27FC236}">
                  <a16:creationId xmlns:a16="http://schemas.microsoft.com/office/drawing/2014/main" id="{671D8083-192F-B509-2B15-073DBD3B80D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371241" y="4711264"/>
              <a:ext cx="473387" cy="473387"/>
            </a:xfrm>
            <a:prstGeom prst="rect">
              <a:avLst/>
            </a:prstGeom>
          </p:spPr>
        </p:pic>
      </p:grpSp>
      <p:sp>
        <p:nvSpPr>
          <p:cNvPr id="94" name="Seta: Divisa 93">
            <a:hlinkClick r:id="" action="ppaction://hlinkshowjump?jump=nextslide"/>
            <a:extLst>
              <a:ext uri="{FF2B5EF4-FFF2-40B4-BE49-F238E27FC236}">
                <a16:creationId xmlns:a16="http://schemas.microsoft.com/office/drawing/2014/main" id="{2095A323-076F-C4AC-002C-697445904D89}"/>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95" name="CaixaDeTexto 94">
            <a:extLst>
              <a:ext uri="{FF2B5EF4-FFF2-40B4-BE49-F238E27FC236}">
                <a16:creationId xmlns:a16="http://schemas.microsoft.com/office/drawing/2014/main" id="{B09B69FD-7BBE-B6F2-A8F1-F3FD125889D8}"/>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97" name="CaixaDeTexto 96">
            <a:extLst>
              <a:ext uri="{FF2B5EF4-FFF2-40B4-BE49-F238E27FC236}">
                <a16:creationId xmlns:a16="http://schemas.microsoft.com/office/drawing/2014/main" id="{3947921B-9215-094E-4E68-153548EE3F3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98" name="CaixaDeTexto 97">
            <a:extLst>
              <a:ext uri="{FF2B5EF4-FFF2-40B4-BE49-F238E27FC236}">
                <a16:creationId xmlns:a16="http://schemas.microsoft.com/office/drawing/2014/main" id="{EFAAB81E-EE44-8EDB-C45B-ED3A0AE1A38B}"/>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00" name="CaixaDeTexto 99">
            <a:extLst>
              <a:ext uri="{FF2B5EF4-FFF2-40B4-BE49-F238E27FC236}">
                <a16:creationId xmlns:a16="http://schemas.microsoft.com/office/drawing/2014/main" id="{0DE699AD-F096-42AD-FA16-CC2C174A818B}"/>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01" name="CaixaDeTexto 100">
            <a:extLst>
              <a:ext uri="{FF2B5EF4-FFF2-40B4-BE49-F238E27FC236}">
                <a16:creationId xmlns:a16="http://schemas.microsoft.com/office/drawing/2014/main" id="{8FD1C090-AA95-3955-1B3E-0A60A0881BCC}"/>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02" name="CaixaDeTexto 101">
            <a:extLst>
              <a:ext uri="{FF2B5EF4-FFF2-40B4-BE49-F238E27FC236}">
                <a16:creationId xmlns:a16="http://schemas.microsoft.com/office/drawing/2014/main" id="{43598E49-1CEB-A554-2030-C18D02ADC188}"/>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10" name="CaixaDeTexto 109">
            <a:extLst>
              <a:ext uri="{FF2B5EF4-FFF2-40B4-BE49-F238E27FC236}">
                <a16:creationId xmlns:a16="http://schemas.microsoft.com/office/drawing/2014/main" id="{7A1C53FF-8CBE-21EC-EE0C-C3145ED92C5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11" name="CaixaDeTexto 110">
            <a:extLst>
              <a:ext uri="{FF2B5EF4-FFF2-40B4-BE49-F238E27FC236}">
                <a16:creationId xmlns:a16="http://schemas.microsoft.com/office/drawing/2014/main" id="{F02290D7-1A27-5E59-CB10-56F92BB09A19}"/>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12" name="CaixaDeTexto 111">
            <a:extLst>
              <a:ext uri="{FF2B5EF4-FFF2-40B4-BE49-F238E27FC236}">
                <a16:creationId xmlns:a16="http://schemas.microsoft.com/office/drawing/2014/main" id="{793ACD09-EFB6-F66B-A696-5F90CE14F825}"/>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113" name="CaixaDeTexto 112">
            <a:extLst>
              <a:ext uri="{FF2B5EF4-FFF2-40B4-BE49-F238E27FC236}">
                <a16:creationId xmlns:a16="http://schemas.microsoft.com/office/drawing/2014/main" id="{A380A460-73F5-59A3-28FF-7E0DBC804D8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114" name="Seta: Divisa 113">
            <a:hlinkClick r:id="" action="ppaction://hlinkshowjump?jump=previousslide"/>
            <a:extLst>
              <a:ext uri="{FF2B5EF4-FFF2-40B4-BE49-F238E27FC236}">
                <a16:creationId xmlns:a16="http://schemas.microsoft.com/office/drawing/2014/main" id="{A6395861-60D2-4716-2A61-D69693F1AB6B}"/>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115" name="Conector reto 114">
            <a:extLst>
              <a:ext uri="{FF2B5EF4-FFF2-40B4-BE49-F238E27FC236}">
                <a16:creationId xmlns:a16="http://schemas.microsoft.com/office/drawing/2014/main" id="{99D058FE-895E-245A-5540-69255C7BDBB8}"/>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Conector reto 115">
            <a:extLst>
              <a:ext uri="{FF2B5EF4-FFF2-40B4-BE49-F238E27FC236}">
                <a16:creationId xmlns:a16="http://schemas.microsoft.com/office/drawing/2014/main" id="{F35D5FA9-2340-344F-8179-96F90069D71F}"/>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Conector reto 116">
            <a:extLst>
              <a:ext uri="{FF2B5EF4-FFF2-40B4-BE49-F238E27FC236}">
                <a16:creationId xmlns:a16="http://schemas.microsoft.com/office/drawing/2014/main" id="{4402EAFE-F123-3A48-15E7-B1659B577405}"/>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8" name="Conector reto 117">
            <a:extLst>
              <a:ext uri="{FF2B5EF4-FFF2-40B4-BE49-F238E27FC236}">
                <a16:creationId xmlns:a16="http://schemas.microsoft.com/office/drawing/2014/main" id="{DFA86EE2-A078-1E3D-C2EB-D3ABAA118283}"/>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Conector reto 118">
            <a:extLst>
              <a:ext uri="{FF2B5EF4-FFF2-40B4-BE49-F238E27FC236}">
                <a16:creationId xmlns:a16="http://schemas.microsoft.com/office/drawing/2014/main" id="{5D4DF7C6-9193-FF72-78F1-010EFD21B52C}"/>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0" name="Conector reto 119">
            <a:extLst>
              <a:ext uri="{FF2B5EF4-FFF2-40B4-BE49-F238E27FC236}">
                <a16:creationId xmlns:a16="http://schemas.microsoft.com/office/drawing/2014/main" id="{41652A8A-B057-3855-C0D7-4A5F3E8E3A7F}"/>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1" name="Conector reto 120">
            <a:extLst>
              <a:ext uri="{FF2B5EF4-FFF2-40B4-BE49-F238E27FC236}">
                <a16:creationId xmlns:a16="http://schemas.microsoft.com/office/drawing/2014/main" id="{9ECC679A-5FFC-1DD7-E62A-DA3D369D7D2D}"/>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2" name="Conector reto 121">
            <a:extLst>
              <a:ext uri="{FF2B5EF4-FFF2-40B4-BE49-F238E27FC236}">
                <a16:creationId xmlns:a16="http://schemas.microsoft.com/office/drawing/2014/main" id="{74D9F65F-774D-2B28-5404-DC7063399380}"/>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3" name="Conector reto 122">
            <a:extLst>
              <a:ext uri="{FF2B5EF4-FFF2-40B4-BE49-F238E27FC236}">
                <a16:creationId xmlns:a16="http://schemas.microsoft.com/office/drawing/2014/main" id="{43A21953-FA8F-8454-4AD7-9DEA5C00CE76}"/>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Conector reto 123">
            <a:extLst>
              <a:ext uri="{FF2B5EF4-FFF2-40B4-BE49-F238E27FC236}">
                <a16:creationId xmlns:a16="http://schemas.microsoft.com/office/drawing/2014/main" id="{360D384E-68F9-B782-5426-C93B656B0491}"/>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25" name="Retângulo: Cantos Arredondados 124">
            <a:extLst>
              <a:ext uri="{FF2B5EF4-FFF2-40B4-BE49-F238E27FC236}">
                <a16:creationId xmlns:a16="http://schemas.microsoft.com/office/drawing/2014/main" id="{16602782-959B-1A66-BA36-B6D6A2D2F582}"/>
              </a:ext>
            </a:extLst>
          </p:cNvPr>
          <p:cNvSpPr/>
          <p:nvPr/>
        </p:nvSpPr>
        <p:spPr>
          <a:xfrm>
            <a:off x="1455507"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6" name="Gráfico 125" descr="Ícone do menu de hambúrguer com preenchimento sólido">
            <a:hlinkClick r:id="rId11" action="ppaction://hlinksldjump"/>
            <a:extLst>
              <a:ext uri="{FF2B5EF4-FFF2-40B4-BE49-F238E27FC236}">
                <a16:creationId xmlns:a16="http://schemas.microsoft.com/office/drawing/2014/main" id="{D2AEDE18-A6F5-F814-3AE7-088666B38F1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9961" y="623224"/>
            <a:ext cx="212194" cy="212194"/>
          </a:xfrm>
          <a:prstGeom prst="rect">
            <a:avLst/>
          </a:prstGeom>
        </p:spPr>
      </p:pic>
      <p:sp>
        <p:nvSpPr>
          <p:cNvPr id="127" name="CaixaDeTexto 126">
            <a:extLst>
              <a:ext uri="{FF2B5EF4-FFF2-40B4-BE49-F238E27FC236}">
                <a16:creationId xmlns:a16="http://schemas.microsoft.com/office/drawing/2014/main" id="{822009EC-7E4D-A7B7-0AB9-51CC9C2898EF}"/>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128" name="Conector reto 127">
            <a:extLst>
              <a:ext uri="{FF2B5EF4-FFF2-40B4-BE49-F238E27FC236}">
                <a16:creationId xmlns:a16="http://schemas.microsoft.com/office/drawing/2014/main" id="{C6C0CAFF-09F0-5A84-4079-A2E830A8CA34}"/>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29" name="Retângulo 128">
            <a:hlinkClick r:id="rId14" action="ppaction://hlinksldjump"/>
            <a:extLst>
              <a:ext uri="{FF2B5EF4-FFF2-40B4-BE49-F238E27FC236}">
                <a16:creationId xmlns:a16="http://schemas.microsoft.com/office/drawing/2014/main" id="{85A78625-6B6A-5C01-4C7C-0DBBBB7BA2E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0" name="Retângulo 129">
            <a:hlinkClick r:id="rId15" action="ppaction://hlinksldjump"/>
            <a:extLst>
              <a:ext uri="{FF2B5EF4-FFF2-40B4-BE49-F238E27FC236}">
                <a16:creationId xmlns:a16="http://schemas.microsoft.com/office/drawing/2014/main" id="{1BC9781A-3B71-D641-F62C-0D11AFB26880}"/>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1" name="Retângulo 130">
            <a:hlinkClick r:id="rId16" action="ppaction://hlinksldjump"/>
            <a:extLst>
              <a:ext uri="{FF2B5EF4-FFF2-40B4-BE49-F238E27FC236}">
                <a16:creationId xmlns:a16="http://schemas.microsoft.com/office/drawing/2014/main" id="{E616651D-E7B2-2481-DD38-38A1632D9902}"/>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2" name="Retângulo 131">
            <a:hlinkClick r:id="rId17" action="ppaction://hlinksldjump"/>
            <a:extLst>
              <a:ext uri="{FF2B5EF4-FFF2-40B4-BE49-F238E27FC236}">
                <a16:creationId xmlns:a16="http://schemas.microsoft.com/office/drawing/2014/main" id="{CA990366-452A-A643-42B8-84B0AA8BD05D}"/>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3" name="Retângulo 132">
            <a:hlinkClick r:id="rId18" action="ppaction://hlinksldjump"/>
            <a:extLst>
              <a:ext uri="{FF2B5EF4-FFF2-40B4-BE49-F238E27FC236}">
                <a16:creationId xmlns:a16="http://schemas.microsoft.com/office/drawing/2014/main" id="{9B5849F0-0B0D-4682-02FC-E91BF1D67563}"/>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4" name="Retângulo 133">
            <a:hlinkClick r:id="rId19" action="ppaction://hlinksldjump"/>
            <a:extLst>
              <a:ext uri="{FF2B5EF4-FFF2-40B4-BE49-F238E27FC236}">
                <a16:creationId xmlns:a16="http://schemas.microsoft.com/office/drawing/2014/main" id="{9338D015-83FC-B61F-3652-29B0E1FEFEF1}"/>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5" name="Retângulo 134">
            <a:hlinkClick r:id="rId20" action="ppaction://hlinksldjump"/>
            <a:extLst>
              <a:ext uri="{FF2B5EF4-FFF2-40B4-BE49-F238E27FC236}">
                <a16:creationId xmlns:a16="http://schemas.microsoft.com/office/drawing/2014/main" id="{01C3DB72-2626-3153-BEC5-A20B55CF3E70}"/>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6" name="Retângulo 135">
            <a:hlinkClick r:id="rId21" action="ppaction://hlinksldjump"/>
            <a:extLst>
              <a:ext uri="{FF2B5EF4-FFF2-40B4-BE49-F238E27FC236}">
                <a16:creationId xmlns:a16="http://schemas.microsoft.com/office/drawing/2014/main" id="{9CD321EB-4DEA-A897-B596-0DD7997328CF}"/>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7" name="Retângulo 136">
            <a:hlinkClick r:id="rId22" action="ppaction://hlinksldjump"/>
            <a:extLst>
              <a:ext uri="{FF2B5EF4-FFF2-40B4-BE49-F238E27FC236}">
                <a16:creationId xmlns:a16="http://schemas.microsoft.com/office/drawing/2014/main" id="{1A61ADD9-DD95-5D5E-6ED6-90E57F7892B5}"/>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8" name="Fluxograma: Processo 137">
            <a:hlinkClick r:id="rId23" action="ppaction://hlinksldjump"/>
            <a:extLst>
              <a:ext uri="{FF2B5EF4-FFF2-40B4-BE49-F238E27FC236}">
                <a16:creationId xmlns:a16="http://schemas.microsoft.com/office/drawing/2014/main" id="{DCFA8296-47CA-05D9-C7EC-B2635556343F}"/>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9" name="Retângulo 138">
            <a:hlinkClick r:id="rId24" action="ppaction://hlinksldjump"/>
            <a:extLst>
              <a:ext uri="{FF2B5EF4-FFF2-40B4-BE49-F238E27FC236}">
                <a16:creationId xmlns:a16="http://schemas.microsoft.com/office/drawing/2014/main" id="{E100C26D-A689-7A37-0968-D40A37E47EBF}"/>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48064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5C93DAD6-8AF0-E34A-FDA0-9CA021A9253B}"/>
              </a:ext>
            </a:extLst>
          </p:cNvPr>
          <p:cNvSpPr/>
          <p:nvPr/>
        </p:nvSpPr>
        <p:spPr>
          <a:xfrm>
            <a:off x="227675" y="1094001"/>
            <a:ext cx="7010741" cy="9042615"/>
          </a:xfrm>
          <a:prstGeom prst="roundRect">
            <a:avLst>
              <a:gd name="adj" fmla="val 1356"/>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10</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E29BEEDC-0343-9668-1F98-123939D23342}"/>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NOTAS RELEVANTES</a:t>
            </a:r>
          </a:p>
        </p:txBody>
      </p:sp>
      <p:sp>
        <p:nvSpPr>
          <p:cNvPr id="9" name="Google Shape;1078;p39">
            <a:extLst>
              <a:ext uri="{FF2B5EF4-FFF2-40B4-BE49-F238E27FC236}">
                <a16:creationId xmlns:a16="http://schemas.microsoft.com/office/drawing/2014/main" id="{2ECCC355-C9CF-B750-C921-DB11AB29FB60}"/>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Área de Transferência com preenchimento sólido">
            <a:hlinkClick r:id="rId3" action="ppaction://hlinksldjump"/>
            <a:extLst>
              <a:ext uri="{FF2B5EF4-FFF2-40B4-BE49-F238E27FC236}">
                <a16:creationId xmlns:a16="http://schemas.microsoft.com/office/drawing/2014/main" id="{4268F95F-E789-8F07-E138-6D59D5C052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207" y="136143"/>
            <a:ext cx="271701" cy="271701"/>
          </a:xfrm>
          <a:prstGeom prst="rect">
            <a:avLst/>
          </a:prstGeom>
        </p:spPr>
      </p:pic>
      <p:sp>
        <p:nvSpPr>
          <p:cNvPr id="2" name="Espaço Reservado para Texto 4">
            <a:extLst>
              <a:ext uri="{FF2B5EF4-FFF2-40B4-BE49-F238E27FC236}">
                <a16:creationId xmlns:a16="http://schemas.microsoft.com/office/drawing/2014/main" id="{00CE2119-0AFB-5688-7DEE-51F12C96FE70}"/>
              </a:ext>
            </a:extLst>
          </p:cNvPr>
          <p:cNvSpPr txBox="1">
            <a:spLocks/>
          </p:cNvSpPr>
          <p:nvPr/>
        </p:nvSpPr>
        <p:spPr>
          <a:xfrm>
            <a:off x="267415" y="1094001"/>
            <a:ext cx="6857588" cy="9643128"/>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marR="328295" indent="0" algn="just">
              <a:lnSpc>
                <a:spcPct val="100000"/>
              </a:lnSpc>
              <a:spcBef>
                <a:spcPts val="0"/>
              </a:spcBef>
              <a:spcAft>
                <a:spcPts val="1000"/>
              </a:spcAft>
              <a:buNone/>
            </a:pPr>
            <a:r>
              <a:rPr lang="pt-BR" sz="1400" u="sng" dirty="0">
                <a:solidFill>
                  <a:schemeClr val="tx2">
                    <a:lumMod val="90000"/>
                    <a:lumOff val="10000"/>
                  </a:schemeClr>
                </a:solidFill>
              </a:rPr>
              <a:t>IV. Da Crise</a:t>
            </a:r>
          </a:p>
          <a:p>
            <a:pPr marL="0" marR="328295" indent="0" algn="just">
              <a:lnSpc>
                <a:spcPct val="100000"/>
              </a:lnSpc>
              <a:spcBef>
                <a:spcPts val="0"/>
              </a:spcBef>
              <a:spcAft>
                <a:spcPts val="1000"/>
              </a:spcAft>
              <a:buNone/>
            </a:pPr>
            <a:endParaRPr lang="pt-BR" sz="1400" u="sng" dirty="0">
              <a:solidFill>
                <a:schemeClr val="tx2">
                  <a:lumMod val="90000"/>
                  <a:lumOff val="10000"/>
                </a:schemeClr>
              </a:solidFill>
            </a:endParaRPr>
          </a:p>
          <a:p>
            <a:pPr marL="0" marR="328295" indent="0" algn="just" defTabSz="457200">
              <a:lnSpc>
                <a:spcPct val="100000"/>
              </a:lnSpc>
              <a:spcBef>
                <a:spcPts val="0"/>
              </a:spcBef>
              <a:spcAft>
                <a:spcPts val="1000"/>
              </a:spcAft>
              <a:buNone/>
            </a:pPr>
            <a:r>
              <a:rPr lang="pt-BR" sz="1000" dirty="0">
                <a:solidFill>
                  <a:schemeClr val="tx2">
                    <a:lumMod val="90000"/>
                    <a:lumOff val="10000"/>
                  </a:schemeClr>
                </a:solidFill>
              </a:rPr>
              <a:t>A DIGEX foi fortemente impactada pela Covid-19, ocorreu impacto imediato nas operações das linhas aéreas de transporte, fonte principal dos negócios da empresa. As linhas aéreas interromperam as suas operações de voo em expressivo percentual, devido às determinações governamentais, como bloqueio de fronteiras e decretações de quarentena. Também, devido à enorme queda de demanda decorrente da retração da economia em geral e perda de empregos, consequentemente ocorreu uma significativa redução da necessidade de serviços de manutenção, vez que as companhias aéreas passaram a deixar grande parte das suas frotas de aeronaves no solo.</a:t>
            </a:r>
          </a:p>
          <a:p>
            <a:pPr marL="0" marR="328295" indent="0" algn="just" defTabSz="457200">
              <a:lnSpc>
                <a:spcPct val="100000"/>
              </a:lnSpc>
              <a:spcBef>
                <a:spcPts val="0"/>
              </a:spcBef>
              <a:spcAft>
                <a:spcPts val="1000"/>
              </a:spcAft>
              <a:buNone/>
            </a:pPr>
            <a:endParaRPr lang="pt-BR" sz="1000" dirty="0">
              <a:solidFill>
                <a:schemeClr val="tx2">
                  <a:lumMod val="90000"/>
                  <a:lumOff val="10000"/>
                </a:schemeClr>
              </a:solidFill>
            </a:endParaRPr>
          </a:p>
          <a:p>
            <a:pPr marL="0" marR="328295" indent="0" algn="just" defTabSz="457200">
              <a:lnSpc>
                <a:spcPct val="100000"/>
              </a:lnSpc>
              <a:spcBef>
                <a:spcPts val="0"/>
              </a:spcBef>
              <a:spcAft>
                <a:spcPts val="1000"/>
              </a:spcAft>
              <a:buNone/>
            </a:pPr>
            <a:r>
              <a:rPr lang="pt-BR" sz="1000" dirty="0">
                <a:solidFill>
                  <a:schemeClr val="tx2">
                    <a:lumMod val="90000"/>
                    <a:lumOff val="10000"/>
                  </a:schemeClr>
                </a:solidFill>
              </a:rPr>
              <a:t>Perspectivas da Aviação Brasileira para o Futuro.	</a:t>
            </a:r>
          </a:p>
          <a:p>
            <a:pPr marL="0" marR="328295" indent="0" algn="just" defTabSz="457200">
              <a:lnSpc>
                <a:spcPct val="100000"/>
              </a:lnSpc>
              <a:spcBef>
                <a:spcPts val="0"/>
              </a:spcBef>
              <a:spcAft>
                <a:spcPts val="1000"/>
              </a:spcAft>
              <a:buNone/>
            </a:pPr>
            <a:endParaRPr lang="pt-BR" sz="1000" dirty="0">
              <a:solidFill>
                <a:schemeClr val="tx2">
                  <a:lumMod val="90000"/>
                  <a:lumOff val="10000"/>
                </a:schemeClr>
              </a:solidFill>
            </a:endParaRPr>
          </a:p>
          <a:p>
            <a:pPr marL="0" marR="328295" indent="0" algn="just" defTabSz="457200">
              <a:lnSpc>
                <a:spcPct val="100000"/>
              </a:lnSpc>
              <a:spcBef>
                <a:spcPts val="0"/>
              </a:spcBef>
              <a:spcAft>
                <a:spcPts val="1000"/>
              </a:spcAft>
              <a:buNone/>
            </a:pPr>
            <a:r>
              <a:rPr lang="pt-BR" sz="1000" dirty="0">
                <a:solidFill>
                  <a:schemeClr val="tx2">
                    <a:lumMod val="90000"/>
                    <a:lumOff val="10000"/>
                  </a:schemeClr>
                </a:solidFill>
              </a:rPr>
              <a:t>Assim como os demais setores econômicos que precisaram se adequar ao novo contexto trazido pelos impactos da pandemia da Covid-19, o mercado de aviação também foi afetado pela crise. Entretanto, índices recentes sinalizam a recuperação gradual das atividades aéreas ao redor do mundo, retomando as perspectivas positivas para o desenvolvimento da aviação civil no próximo ano (2022). Dados do transporte aéreo divulgados pela Agência Nacional de Aviação Civil (Anac) revelam maior aproximação entre os níveis de oferta de assentos e demanda por voos em outubro deste ano (2021) com os índices do mesmo mês em 2019. Os avanços normativos, por sua vez, trouxeram maior segurança jurídica à indústria e aos investidores. </a:t>
            </a:r>
          </a:p>
          <a:p>
            <a:pPr marL="0" marR="328295" indent="0" algn="just" defTabSz="457200">
              <a:lnSpc>
                <a:spcPct val="100000"/>
              </a:lnSpc>
              <a:spcBef>
                <a:spcPts val="0"/>
              </a:spcBef>
              <a:spcAft>
                <a:spcPts val="1000"/>
              </a:spcAft>
              <a:buNone/>
            </a:pPr>
            <a:r>
              <a:rPr lang="pt-BR" sz="1000" dirty="0">
                <a:solidFill>
                  <a:schemeClr val="tx2">
                    <a:lumMod val="90000"/>
                    <a:lumOff val="10000"/>
                  </a:schemeClr>
                </a:solidFill>
              </a:rPr>
              <a:t>Apesar dos impactos da pandemia no setor, a aviação tem correspondido às necessidades de renovação impostas pelo atual cenário, tendo como efeitos a modernização e flexibilização de normas e procedimentos, bem como a regulamentação de temas relevantes ao mercado que aguardavam a deliberação das autoridades competentes. Por mais que a pandemia tenha gerado os mais complexos desafios à aviação em toda a sua história, é em meio a crises que surgem novas oportunidades. Diversos passos importantes foram dados ao longo de 2021 para adaptação e inovação, rumo à recuperação da aviação civil brasileira.</a:t>
            </a:r>
          </a:p>
          <a:p>
            <a:pPr marL="0" indent="0" algn="just">
              <a:buNone/>
            </a:pPr>
            <a:endParaRPr lang="pt-BR" sz="1000" dirty="0">
              <a:solidFill>
                <a:schemeClr val="tx2">
                  <a:lumMod val="90000"/>
                  <a:lumOff val="10000"/>
                </a:schemeClr>
              </a:solidFill>
            </a:endParaRPr>
          </a:p>
          <a:p>
            <a:pPr marL="0" indent="0" algn="just">
              <a:buNone/>
            </a:pPr>
            <a:r>
              <a:rPr lang="pt-BR" sz="1000" dirty="0">
                <a:solidFill>
                  <a:schemeClr val="tx2">
                    <a:lumMod val="90000"/>
                    <a:lumOff val="10000"/>
                  </a:schemeClr>
                </a:solidFill>
              </a:rPr>
              <a:t>Fonte: https://www.conjur.com.br/2021-dez-10/direito-aeronautico-retrospectiva-perspectivas-aviacao-civil</a:t>
            </a:r>
          </a:p>
        </p:txBody>
      </p:sp>
      <p:sp>
        <p:nvSpPr>
          <p:cNvPr id="20" name="Seta: Divisa 19">
            <a:hlinkClick r:id="" action="ppaction://hlinkshowjump?jump=nextslide"/>
            <a:extLst>
              <a:ext uri="{FF2B5EF4-FFF2-40B4-BE49-F238E27FC236}">
                <a16:creationId xmlns:a16="http://schemas.microsoft.com/office/drawing/2014/main" id="{8FFDE89B-A44F-34D1-CCFF-42760B383219}"/>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CaixaDeTexto 20">
            <a:extLst>
              <a:ext uri="{FF2B5EF4-FFF2-40B4-BE49-F238E27FC236}">
                <a16:creationId xmlns:a16="http://schemas.microsoft.com/office/drawing/2014/main" id="{2AC45AAA-C19D-A6D5-FBC9-C668050E5BD8}"/>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3" name="CaixaDeTexto 22">
            <a:extLst>
              <a:ext uri="{FF2B5EF4-FFF2-40B4-BE49-F238E27FC236}">
                <a16:creationId xmlns:a16="http://schemas.microsoft.com/office/drawing/2014/main" id="{36F9DDF8-DAF0-6A11-F041-1487EBDB7F1F}"/>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4" name="CaixaDeTexto 23">
            <a:extLst>
              <a:ext uri="{FF2B5EF4-FFF2-40B4-BE49-F238E27FC236}">
                <a16:creationId xmlns:a16="http://schemas.microsoft.com/office/drawing/2014/main" id="{3F75E5C7-A4FC-8737-C349-0A8D5A65027A}"/>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5" name="CaixaDeTexto 24">
            <a:extLst>
              <a:ext uri="{FF2B5EF4-FFF2-40B4-BE49-F238E27FC236}">
                <a16:creationId xmlns:a16="http://schemas.microsoft.com/office/drawing/2014/main" id="{833276F1-7DCF-E216-0D6C-328CCD3E227F}"/>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6" name="CaixaDeTexto 25">
            <a:extLst>
              <a:ext uri="{FF2B5EF4-FFF2-40B4-BE49-F238E27FC236}">
                <a16:creationId xmlns:a16="http://schemas.microsoft.com/office/drawing/2014/main" id="{D62CD210-57D3-F9A6-883B-C62290C0D4EA}"/>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7" name="CaixaDeTexto 26">
            <a:extLst>
              <a:ext uri="{FF2B5EF4-FFF2-40B4-BE49-F238E27FC236}">
                <a16:creationId xmlns:a16="http://schemas.microsoft.com/office/drawing/2014/main" id="{BDAA6FC0-1BA5-E2B3-E2CA-D3E98D5939BB}"/>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28" name="CaixaDeTexto 27">
            <a:extLst>
              <a:ext uri="{FF2B5EF4-FFF2-40B4-BE49-F238E27FC236}">
                <a16:creationId xmlns:a16="http://schemas.microsoft.com/office/drawing/2014/main" id="{C58D7F92-DD5E-4F80-85E0-87A508361A23}"/>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29" name="CaixaDeTexto 28">
            <a:extLst>
              <a:ext uri="{FF2B5EF4-FFF2-40B4-BE49-F238E27FC236}">
                <a16:creationId xmlns:a16="http://schemas.microsoft.com/office/drawing/2014/main" id="{BB2E60BC-9ACC-58CB-FB1D-942026217049}"/>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41" name="CaixaDeTexto 40">
            <a:extLst>
              <a:ext uri="{FF2B5EF4-FFF2-40B4-BE49-F238E27FC236}">
                <a16:creationId xmlns:a16="http://schemas.microsoft.com/office/drawing/2014/main" id="{54C8F32E-00C1-33EF-3ADA-C62AC11271BC}"/>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43" name="CaixaDeTexto 42">
            <a:extLst>
              <a:ext uri="{FF2B5EF4-FFF2-40B4-BE49-F238E27FC236}">
                <a16:creationId xmlns:a16="http://schemas.microsoft.com/office/drawing/2014/main" id="{947BCEAA-6F65-5113-708F-1D36BAEF5350}"/>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3" name="Seta: Divisa 52">
            <a:hlinkClick r:id="" action="ppaction://hlinkshowjump?jump=previousslide"/>
            <a:extLst>
              <a:ext uri="{FF2B5EF4-FFF2-40B4-BE49-F238E27FC236}">
                <a16:creationId xmlns:a16="http://schemas.microsoft.com/office/drawing/2014/main" id="{C7D634EB-A23C-4AAF-8C68-BE923D5D448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55" name="Conector reto 54">
            <a:extLst>
              <a:ext uri="{FF2B5EF4-FFF2-40B4-BE49-F238E27FC236}">
                <a16:creationId xmlns:a16="http://schemas.microsoft.com/office/drawing/2014/main" id="{6C4FACD4-4FDB-3072-5A9E-CED95EFD70E2}"/>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2080317C-8E12-C4AA-4FA0-103A3FE63786}"/>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8D212F89-112A-39CC-5957-0753B8D3E37F}"/>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9F921286-941F-6F1A-60F6-95002F73C8CC}"/>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F0F580B8-528A-5F8A-A3A6-64FB27649896}"/>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C18C35BC-9D74-907C-BF2D-7500059054EB}"/>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BA04C365-55D7-E194-3478-573E5943FB87}"/>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93E1EDF1-49A3-DB81-BFB2-E21C7F1B3C62}"/>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E3D0C2C9-FB56-C1D9-222B-03A1E16622C9}"/>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DDF0D0D5-F4C3-7670-56B1-D96BC192197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8" name="Retângulo: Cantos Arredondados 67">
            <a:extLst>
              <a:ext uri="{FF2B5EF4-FFF2-40B4-BE49-F238E27FC236}">
                <a16:creationId xmlns:a16="http://schemas.microsoft.com/office/drawing/2014/main" id="{FAD0564A-F556-9685-C20D-32FD6506832C}"/>
              </a:ext>
            </a:extLst>
          </p:cNvPr>
          <p:cNvSpPr/>
          <p:nvPr/>
        </p:nvSpPr>
        <p:spPr>
          <a:xfrm>
            <a:off x="1455507" y="887025"/>
            <a:ext cx="39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9" name="Gráfico 68" descr="Ícone do menu de hambúrguer com preenchimento sólido">
            <a:hlinkClick r:id="rId6" action="ppaction://hlinksldjump"/>
            <a:extLst>
              <a:ext uri="{FF2B5EF4-FFF2-40B4-BE49-F238E27FC236}">
                <a16:creationId xmlns:a16="http://schemas.microsoft.com/office/drawing/2014/main" id="{320BB3FB-B7FE-D7E4-EE73-2B108BDDFEE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0" name="CaixaDeTexto 69">
            <a:extLst>
              <a:ext uri="{FF2B5EF4-FFF2-40B4-BE49-F238E27FC236}">
                <a16:creationId xmlns:a16="http://schemas.microsoft.com/office/drawing/2014/main" id="{E61554EA-247F-33ED-5A4C-A81769369D3E}"/>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B15F15F3-D63C-7D84-F7A6-0DDBC2015974}"/>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9" action="ppaction://hlinksldjump"/>
            <a:extLst>
              <a:ext uri="{FF2B5EF4-FFF2-40B4-BE49-F238E27FC236}">
                <a16:creationId xmlns:a16="http://schemas.microsoft.com/office/drawing/2014/main" id="{B8D3B4EB-7EE4-2589-6A0C-780785211D6D}"/>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0" action="ppaction://hlinksldjump"/>
            <a:extLst>
              <a:ext uri="{FF2B5EF4-FFF2-40B4-BE49-F238E27FC236}">
                <a16:creationId xmlns:a16="http://schemas.microsoft.com/office/drawing/2014/main" id="{B081AE9C-EE6D-D272-E191-9F3BC6AC5CE5}"/>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695F4942-AF4D-4564-FDB9-4C291452B44F}"/>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36BC6274-F4A6-BD4F-2E00-5C6F1088F005}"/>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30D7051D-2C60-E598-41F3-32F0D38A272F}"/>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2E242A36-2895-F84B-469D-54CE54193C22}"/>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C142085E-A965-F77F-2802-5F6E971E57DC}"/>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CDC880F7-40A3-3CB2-872E-623CADF74076}"/>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383E16C6-DEBA-FE64-F894-935DFE435ADA}"/>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BB5BE8C5-0577-5288-AA10-A3E1DB31824E}"/>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9F3D0FF9-E69D-DC46-54A6-2646318AEB3D}"/>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17467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964586"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COLABORADORES</a:t>
            </a:r>
          </a:p>
        </p:txBody>
      </p:sp>
      <p:pic>
        <p:nvPicPr>
          <p:cNvPr id="16" name="Gráfico 15" descr="Trabalhador de construção com preenchimento sólido">
            <a:hlinkClick r:id="rId3" action="ppaction://hlinksldjump"/>
            <a:extLst>
              <a:ext uri="{FF2B5EF4-FFF2-40B4-BE49-F238E27FC236}">
                <a16:creationId xmlns:a16="http://schemas.microsoft.com/office/drawing/2014/main" id="{39B62B03-6934-A70D-2C85-9EEB75CE77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5827" y="4413532"/>
            <a:ext cx="879638" cy="879638"/>
          </a:xfrm>
          <a:prstGeom prst="rect">
            <a:avLst/>
          </a:prstGeom>
        </p:spPr>
      </p:pic>
      <p:sp>
        <p:nvSpPr>
          <p:cNvPr id="2" name="Espaço Reservado para Número de Slide 2">
            <a:extLst>
              <a:ext uri="{FF2B5EF4-FFF2-40B4-BE49-F238E27FC236}">
                <a16:creationId xmlns:a16="http://schemas.microsoft.com/office/drawing/2014/main" id="{61845453-CC26-F61E-76C4-7BE7B20A11F2}"/>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11</a:t>
            </a:fld>
            <a:endParaRPr lang="pt-BR" sz="800" dirty="0">
              <a:solidFill>
                <a:srgbClr val="156082"/>
              </a:solidFill>
            </a:endParaRPr>
          </a:p>
        </p:txBody>
      </p:sp>
      <p:pic>
        <p:nvPicPr>
          <p:cNvPr id="50" name="Imagem 49">
            <a:extLst>
              <a:ext uri="{FF2B5EF4-FFF2-40B4-BE49-F238E27FC236}">
                <a16:creationId xmlns:a16="http://schemas.microsoft.com/office/drawing/2014/main" id="{C852E60C-DFAC-5511-C35A-6AE15D86E557}"/>
              </a:ext>
            </a:extLst>
          </p:cNvPr>
          <p:cNvPicPr>
            <a:picLocks noChangeAspect="1"/>
          </p:cNvPicPr>
          <p:nvPr/>
        </p:nvPicPr>
        <p:blipFill>
          <a:blip r:embed="rId6"/>
          <a:stretch>
            <a:fillRect/>
          </a:stretch>
        </p:blipFill>
        <p:spPr>
          <a:xfrm>
            <a:off x="6297262" y="10458960"/>
            <a:ext cx="827741" cy="202771"/>
          </a:xfrm>
          <a:prstGeom prst="rect">
            <a:avLst/>
          </a:prstGeom>
        </p:spPr>
      </p:pic>
      <p:sp>
        <p:nvSpPr>
          <p:cNvPr id="20" name="Retângulo 19">
            <a:extLst>
              <a:ext uri="{FF2B5EF4-FFF2-40B4-BE49-F238E27FC236}">
                <a16:creationId xmlns:a16="http://schemas.microsoft.com/office/drawing/2014/main" id="{BEC642C4-2537-2E7B-0650-25394F5D0686}"/>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01F17A52-A66E-C749-193E-17856B035E42}"/>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Seta: Divisa 24">
            <a:hlinkClick r:id="" action="ppaction://hlinkshowjump?jump=previousslide"/>
            <a:extLst>
              <a:ext uri="{FF2B5EF4-FFF2-40B4-BE49-F238E27FC236}">
                <a16:creationId xmlns:a16="http://schemas.microsoft.com/office/drawing/2014/main" id="{50B018E0-C16F-B3E0-08B2-44CA016D3D9E}"/>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8" name="Gráfico 27" descr="Ícone do menu de hambúrguer com preenchimento sólido">
            <a:hlinkClick r:id="rId7" action="ppaction://hlinksldjump"/>
            <a:extLst>
              <a:ext uri="{FF2B5EF4-FFF2-40B4-BE49-F238E27FC236}">
                <a16:creationId xmlns:a16="http://schemas.microsoft.com/office/drawing/2014/main" id="{7DA5927A-4C9E-9E48-8AA9-4C263DF1ED1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107412"/>
            <a:ext cx="212194" cy="212194"/>
          </a:xfrm>
          <a:prstGeom prst="rect">
            <a:avLst/>
          </a:prstGeom>
        </p:spPr>
      </p:pic>
      <p:sp>
        <p:nvSpPr>
          <p:cNvPr id="29" name="CaixaDeTexto 28">
            <a:extLst>
              <a:ext uri="{FF2B5EF4-FFF2-40B4-BE49-F238E27FC236}">
                <a16:creationId xmlns:a16="http://schemas.microsoft.com/office/drawing/2014/main" id="{FF1BA77D-0DBB-EEBC-A2AE-63AC243D0913}"/>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8" name="CaixaDeTexto 47">
            <a:extLst>
              <a:ext uri="{FF2B5EF4-FFF2-40B4-BE49-F238E27FC236}">
                <a16:creationId xmlns:a16="http://schemas.microsoft.com/office/drawing/2014/main" id="{6EFD00E5-83A7-DDD8-CAEA-233C910F4F70}"/>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1" name="CaixaDeTexto 50">
            <a:extLst>
              <a:ext uri="{FF2B5EF4-FFF2-40B4-BE49-F238E27FC236}">
                <a16:creationId xmlns:a16="http://schemas.microsoft.com/office/drawing/2014/main" id="{42E7BA7B-FE18-EF16-0B70-27E92C1E74CF}"/>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2" name="CaixaDeTexto 51">
            <a:extLst>
              <a:ext uri="{FF2B5EF4-FFF2-40B4-BE49-F238E27FC236}">
                <a16:creationId xmlns:a16="http://schemas.microsoft.com/office/drawing/2014/main" id="{77C1042B-F4D8-CA01-5C3E-2F9C72C066F0}"/>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3" name="CaixaDeTexto 52">
            <a:extLst>
              <a:ext uri="{FF2B5EF4-FFF2-40B4-BE49-F238E27FC236}">
                <a16:creationId xmlns:a16="http://schemas.microsoft.com/office/drawing/2014/main" id="{A705EC03-EC84-B94A-E5EB-38EA454C6D00}"/>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4" name="CaixaDeTexto 53">
            <a:extLst>
              <a:ext uri="{FF2B5EF4-FFF2-40B4-BE49-F238E27FC236}">
                <a16:creationId xmlns:a16="http://schemas.microsoft.com/office/drawing/2014/main" id="{371DA907-54C3-CB77-B16A-52C90BBEFCA0}"/>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5" name="CaixaDeTexto 54">
            <a:extLst>
              <a:ext uri="{FF2B5EF4-FFF2-40B4-BE49-F238E27FC236}">
                <a16:creationId xmlns:a16="http://schemas.microsoft.com/office/drawing/2014/main" id="{20C6375E-BCDC-0D13-942B-91F879796F49}"/>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6" name="CaixaDeTexto 55">
            <a:extLst>
              <a:ext uri="{FF2B5EF4-FFF2-40B4-BE49-F238E27FC236}">
                <a16:creationId xmlns:a16="http://schemas.microsoft.com/office/drawing/2014/main" id="{8379BD1A-B7C5-1B60-317A-A6A1BCB99A63}"/>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7" name="CaixaDeTexto 56">
            <a:extLst>
              <a:ext uri="{FF2B5EF4-FFF2-40B4-BE49-F238E27FC236}">
                <a16:creationId xmlns:a16="http://schemas.microsoft.com/office/drawing/2014/main" id="{3C5870DE-990C-7848-391D-E66EDE5784F9}"/>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8" name="CaixaDeTexto 57">
            <a:extLst>
              <a:ext uri="{FF2B5EF4-FFF2-40B4-BE49-F238E27FC236}">
                <a16:creationId xmlns:a16="http://schemas.microsoft.com/office/drawing/2014/main" id="{8502AB2E-8814-7D40-211A-D97881E98E3C}"/>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59" name="Conector reto 58">
            <a:extLst>
              <a:ext uri="{FF2B5EF4-FFF2-40B4-BE49-F238E27FC236}">
                <a16:creationId xmlns:a16="http://schemas.microsoft.com/office/drawing/2014/main" id="{A54937E2-40D8-8359-6899-522FA7BC542C}"/>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A401089A-2E1B-1FFD-6B59-230B2920D2F2}"/>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3EA133AC-D36B-CFDC-AEE6-F8A4B7FEE606}"/>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245E35D1-441C-8C90-D702-5E2CC47A1EE0}"/>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DE4730B8-3387-409A-9D31-44D25B2C8D71}"/>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BF1E498F-B574-6F9F-7700-7E0DB8FCAF82}"/>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72E25DD7-24C3-0396-7D78-7229ACC9D9A6}"/>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6D080F3D-EF65-1AB5-3BD5-1632829AC83B}"/>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3F7C0FC2-D250-2206-3302-D539CD58839D}"/>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6440C35F-34F8-219F-DAE2-284EDC6AFB99}"/>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CaixaDeTexto 68">
            <a:extLst>
              <a:ext uri="{FF2B5EF4-FFF2-40B4-BE49-F238E27FC236}">
                <a16:creationId xmlns:a16="http://schemas.microsoft.com/office/drawing/2014/main" id="{1BE8BD3C-30C8-5C5A-5919-146BDB07B2C2}"/>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0" name="Conector reto 69">
            <a:extLst>
              <a:ext uri="{FF2B5EF4-FFF2-40B4-BE49-F238E27FC236}">
                <a16:creationId xmlns:a16="http://schemas.microsoft.com/office/drawing/2014/main" id="{E92EAB86-98FE-8660-D7B0-9297ED7D31E9}"/>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Retângulo 70">
            <a:hlinkClick r:id="rId10" action="ppaction://hlinksldjump"/>
            <a:extLst>
              <a:ext uri="{FF2B5EF4-FFF2-40B4-BE49-F238E27FC236}">
                <a16:creationId xmlns:a16="http://schemas.microsoft.com/office/drawing/2014/main" id="{A1B7803B-4F43-7180-06E8-790729159FA7}"/>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1" action="ppaction://hlinksldjump"/>
            <a:extLst>
              <a:ext uri="{FF2B5EF4-FFF2-40B4-BE49-F238E27FC236}">
                <a16:creationId xmlns:a16="http://schemas.microsoft.com/office/drawing/2014/main" id="{574485CE-F383-DC38-99C9-E2A0A1F3598E}"/>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2" action="ppaction://hlinksldjump"/>
            <a:extLst>
              <a:ext uri="{FF2B5EF4-FFF2-40B4-BE49-F238E27FC236}">
                <a16:creationId xmlns:a16="http://schemas.microsoft.com/office/drawing/2014/main" id="{FC821E05-FEBB-B1FF-29C3-853E0CF57BE7}"/>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3" action="ppaction://hlinksldjump"/>
            <a:extLst>
              <a:ext uri="{FF2B5EF4-FFF2-40B4-BE49-F238E27FC236}">
                <a16:creationId xmlns:a16="http://schemas.microsoft.com/office/drawing/2014/main" id="{2B016F9D-221C-6A73-14EF-8D7A92A3B4B9}"/>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4" action="ppaction://hlinksldjump"/>
            <a:extLst>
              <a:ext uri="{FF2B5EF4-FFF2-40B4-BE49-F238E27FC236}">
                <a16:creationId xmlns:a16="http://schemas.microsoft.com/office/drawing/2014/main" id="{702A994C-3D8E-8392-5E8B-A616BD4F4C42}"/>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5" action="ppaction://hlinksldjump"/>
            <a:extLst>
              <a:ext uri="{FF2B5EF4-FFF2-40B4-BE49-F238E27FC236}">
                <a16:creationId xmlns:a16="http://schemas.microsoft.com/office/drawing/2014/main" id="{54C4CF8F-B636-CDD7-4EE4-3295FCE6B20B}"/>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6" action="ppaction://hlinksldjump"/>
            <a:extLst>
              <a:ext uri="{FF2B5EF4-FFF2-40B4-BE49-F238E27FC236}">
                <a16:creationId xmlns:a16="http://schemas.microsoft.com/office/drawing/2014/main" id="{DCB35FF1-B58C-2510-09CE-89E130BF41C3}"/>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7" action="ppaction://hlinksldjump"/>
            <a:extLst>
              <a:ext uri="{FF2B5EF4-FFF2-40B4-BE49-F238E27FC236}">
                <a16:creationId xmlns:a16="http://schemas.microsoft.com/office/drawing/2014/main" id="{B554FACA-5445-174F-D8BA-48A666953B04}"/>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8" action="ppaction://hlinksldjump"/>
            <a:extLst>
              <a:ext uri="{FF2B5EF4-FFF2-40B4-BE49-F238E27FC236}">
                <a16:creationId xmlns:a16="http://schemas.microsoft.com/office/drawing/2014/main" id="{0843A4E8-E1CA-50B4-D906-CFC4DF18CE7B}"/>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9" action="ppaction://hlinksldjump"/>
            <a:extLst>
              <a:ext uri="{FF2B5EF4-FFF2-40B4-BE49-F238E27FC236}">
                <a16:creationId xmlns:a16="http://schemas.microsoft.com/office/drawing/2014/main" id="{4AF234F4-B218-A6DE-AB2A-6A1965B9A341}"/>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20" action="ppaction://hlinksldjump"/>
            <a:extLst>
              <a:ext uri="{FF2B5EF4-FFF2-40B4-BE49-F238E27FC236}">
                <a16:creationId xmlns:a16="http://schemas.microsoft.com/office/drawing/2014/main" id="{F379ADF4-CC99-A47C-A276-E589B9412B42}"/>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Cantos Arredondados 81">
            <a:extLst>
              <a:ext uri="{FF2B5EF4-FFF2-40B4-BE49-F238E27FC236}">
                <a16:creationId xmlns:a16="http://schemas.microsoft.com/office/drawing/2014/main" id="{00D7F4EC-0855-CA00-1852-DFB514C49D60}"/>
              </a:ext>
            </a:extLst>
          </p:cNvPr>
          <p:cNvSpPr/>
          <p:nvPr/>
        </p:nvSpPr>
        <p:spPr>
          <a:xfrm>
            <a:off x="2018207" y="359490"/>
            <a:ext cx="684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42194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Cantos Arredondados 17">
            <a:extLst>
              <a:ext uri="{FF2B5EF4-FFF2-40B4-BE49-F238E27FC236}">
                <a16:creationId xmlns:a16="http://schemas.microsoft.com/office/drawing/2014/main" id="{1D783FD0-07FD-D746-1C11-5EC364E360E4}"/>
              </a:ext>
            </a:extLst>
          </p:cNvPr>
          <p:cNvSpPr/>
          <p:nvPr/>
        </p:nvSpPr>
        <p:spPr>
          <a:xfrm>
            <a:off x="153504" y="7388845"/>
            <a:ext cx="7198121" cy="2653030"/>
          </a:xfrm>
          <a:prstGeom prst="roundRect">
            <a:avLst>
              <a:gd name="adj" fmla="val 2354"/>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Cantos Arredondados 13">
            <a:extLst>
              <a:ext uri="{FF2B5EF4-FFF2-40B4-BE49-F238E27FC236}">
                <a16:creationId xmlns:a16="http://schemas.microsoft.com/office/drawing/2014/main" id="{B3A904C4-5A5B-5245-1F46-FF89DD6743B8}"/>
              </a:ext>
            </a:extLst>
          </p:cNvPr>
          <p:cNvSpPr/>
          <p:nvPr/>
        </p:nvSpPr>
        <p:spPr>
          <a:xfrm>
            <a:off x="161808" y="6308609"/>
            <a:ext cx="7198123" cy="901082"/>
          </a:xfrm>
          <a:prstGeom prst="roundRect">
            <a:avLst>
              <a:gd name="adj" fmla="val 5979"/>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Cantos Arredondados 8">
            <a:extLst>
              <a:ext uri="{FF2B5EF4-FFF2-40B4-BE49-F238E27FC236}">
                <a16:creationId xmlns:a16="http://schemas.microsoft.com/office/drawing/2014/main" id="{55FB6730-53A4-41E1-DC49-52EDE95B6FE1}"/>
              </a:ext>
            </a:extLst>
          </p:cNvPr>
          <p:cNvSpPr/>
          <p:nvPr/>
        </p:nvSpPr>
        <p:spPr>
          <a:xfrm>
            <a:off x="161809" y="3402660"/>
            <a:ext cx="7198122" cy="2643757"/>
          </a:xfrm>
          <a:prstGeom prst="roundRect">
            <a:avLst>
              <a:gd name="adj" fmla="val 5979"/>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Cantos Arredondados 7">
            <a:extLst>
              <a:ext uri="{FF2B5EF4-FFF2-40B4-BE49-F238E27FC236}">
                <a16:creationId xmlns:a16="http://schemas.microsoft.com/office/drawing/2014/main" id="{1F3EEA3A-0A2B-9A77-881E-383B11D45A21}"/>
              </a:ext>
            </a:extLst>
          </p:cNvPr>
          <p:cNvSpPr/>
          <p:nvPr/>
        </p:nvSpPr>
        <p:spPr>
          <a:xfrm>
            <a:off x="161808" y="1314924"/>
            <a:ext cx="7198123" cy="1811556"/>
          </a:xfrm>
          <a:prstGeom prst="roundRect">
            <a:avLst>
              <a:gd name="adj" fmla="val 5979"/>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12</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3799AF1E-1075-578D-CB5B-638638430596}"/>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COLABORADORES</a:t>
            </a:r>
          </a:p>
        </p:txBody>
      </p:sp>
      <p:sp>
        <p:nvSpPr>
          <p:cNvPr id="3" name="Google Shape;1078;p39">
            <a:extLst>
              <a:ext uri="{FF2B5EF4-FFF2-40B4-BE49-F238E27FC236}">
                <a16:creationId xmlns:a16="http://schemas.microsoft.com/office/drawing/2014/main" id="{95FE31F1-36CB-D722-0D11-A2FB8973A5F2}"/>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Trabalhador de construção com preenchimento sólido">
            <a:hlinkClick r:id="rId3" action="ppaction://hlinksldjump"/>
            <a:extLst>
              <a:ext uri="{FF2B5EF4-FFF2-40B4-BE49-F238E27FC236}">
                <a16:creationId xmlns:a16="http://schemas.microsoft.com/office/drawing/2014/main" id="{25BE2E45-83FD-CD96-627D-9F8A876AC7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1808" y="110948"/>
            <a:ext cx="308499" cy="308501"/>
          </a:xfrm>
          <a:prstGeom prst="rect">
            <a:avLst/>
          </a:prstGeom>
        </p:spPr>
      </p:pic>
      <p:sp>
        <p:nvSpPr>
          <p:cNvPr id="13" name="Espaço Reservado para Texto 4">
            <a:extLst>
              <a:ext uri="{FF2B5EF4-FFF2-40B4-BE49-F238E27FC236}">
                <a16:creationId xmlns:a16="http://schemas.microsoft.com/office/drawing/2014/main" id="{4AF8669A-730D-F558-AB41-6794665231CA}"/>
              </a:ext>
            </a:extLst>
          </p:cNvPr>
          <p:cNvSpPr txBox="1">
            <a:spLocks/>
          </p:cNvSpPr>
          <p:nvPr/>
        </p:nvSpPr>
        <p:spPr>
          <a:xfrm>
            <a:off x="137246" y="1362865"/>
            <a:ext cx="7431677" cy="1597223"/>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marR="328295" indent="0" algn="just">
              <a:buNone/>
            </a:pPr>
            <a:r>
              <a:rPr lang="pt-BR" sz="1000" dirty="0">
                <a:solidFill>
                  <a:schemeClr val="tx2">
                    <a:lumMod val="90000"/>
                    <a:lumOff val="10000"/>
                  </a:schemeClr>
                </a:solidFill>
              </a:rPr>
              <a:t>O Head Count da recuperanda apresentou crescimento de 1% em junho, crescimento de 2% em julho, evolução de 4% em agosto, recuo de 6%, em setembro e crescimento de 14% em outubro de 2024. O mês de outubro apresentou um total de 212 funcionários, sendo 183 em situação normal, 13 admitidos, 7 afastados, 6 demitidos e 15 de férias.</a:t>
            </a:r>
          </a:p>
          <a:p>
            <a:pPr marL="0" marR="328295" indent="0" algn="just">
              <a:buNone/>
            </a:pPr>
            <a:endParaRPr lang="pt-BR" sz="1000" dirty="0">
              <a:solidFill>
                <a:schemeClr val="tx2">
                  <a:lumMod val="90000"/>
                  <a:lumOff val="10000"/>
                </a:schemeClr>
              </a:solidFill>
            </a:endParaRPr>
          </a:p>
          <a:p>
            <a:pPr marL="0" marR="328295" indent="0" algn="just">
              <a:buNone/>
            </a:pPr>
            <a:r>
              <a:rPr lang="pt-BR" sz="1000" dirty="0">
                <a:solidFill>
                  <a:schemeClr val="tx2">
                    <a:lumMod val="90000"/>
                    <a:lumOff val="10000"/>
                  </a:schemeClr>
                </a:solidFill>
              </a:rPr>
              <a:t>Os proventos apresentaram crescimento de 5% em junho, evolução de 0,04% em julho, queda de 3% em agosto, crescimento de 16% em setembro e recuo de 1% em agosto.</a:t>
            </a:r>
          </a:p>
        </p:txBody>
      </p:sp>
      <p:sp>
        <p:nvSpPr>
          <p:cNvPr id="19" name="Espaço Reservado para Texto 4">
            <a:extLst>
              <a:ext uri="{FF2B5EF4-FFF2-40B4-BE49-F238E27FC236}">
                <a16:creationId xmlns:a16="http://schemas.microsoft.com/office/drawing/2014/main" id="{B9132779-FABC-C861-93C2-9D2A116272DA}"/>
              </a:ext>
            </a:extLst>
          </p:cNvPr>
          <p:cNvSpPr txBox="1">
            <a:spLocks/>
          </p:cNvSpPr>
          <p:nvPr/>
        </p:nvSpPr>
        <p:spPr>
          <a:xfrm>
            <a:off x="179380" y="6320352"/>
            <a:ext cx="7377120" cy="760385"/>
          </a:xfrm>
          <a:prstGeom prst="rect">
            <a:avLst/>
          </a:prstGeom>
        </p:spPr>
        <p:txBody>
          <a:bodyPr vert="horz" lIns="91440" tIns="45720" rIns="91440" bIns="45720" rtlCol="0">
            <a:normAutofit/>
          </a:bodyPr>
          <a:lstStyle>
            <a:lvl1pPr marL="0" indent="0" algn="l" defTabSz="755934" rtl="0" eaLnBrk="1" latinLnBrk="0" hangingPunct="1">
              <a:lnSpc>
                <a:spcPct val="100000"/>
              </a:lnSpc>
              <a:spcBef>
                <a:spcPts val="0"/>
              </a:spcBef>
              <a:buFont typeface="Arial" panose="020B0604020202020204" pitchFamily="34" charset="0"/>
              <a:buNone/>
              <a:defRPr sz="1000" b="0" kern="1200">
                <a:solidFill>
                  <a:srgbClr val="214D6E"/>
                </a:solidFill>
                <a:latin typeface="Franklin Gothic Medium" panose="020B0603020102020204" pitchFamily="34" charset="0"/>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800" kern="1200">
                <a:solidFill>
                  <a:schemeClr val="tx1"/>
                </a:solidFill>
                <a:latin typeface="Franklin Gothic Medium" panose="020B0603020102020204" pitchFamily="34" charset="0"/>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R="328295" algn="just">
              <a:lnSpc>
                <a:spcPts val="980"/>
              </a:lnSpc>
            </a:pPr>
            <a:r>
              <a:rPr lang="pt-BR" dirty="0">
                <a:solidFill>
                  <a:schemeClr val="tx2">
                    <a:lumMod val="90000"/>
                    <a:lumOff val="10000"/>
                  </a:schemeClr>
                </a:solidFill>
                <a:latin typeface="+mn-lt"/>
              </a:rPr>
              <a:t>Conforme constatado através dos resumos da folha de pagamento, os proventos em outubro consomem 10% do faturamento, o que significa um recuo de 2% se comparado ao mês de maio de 2024.</a:t>
            </a:r>
          </a:p>
          <a:p>
            <a:pPr marR="328295" algn="just">
              <a:lnSpc>
                <a:spcPts val="980"/>
              </a:lnSpc>
            </a:pPr>
            <a:endParaRPr lang="pt-BR" dirty="0">
              <a:solidFill>
                <a:schemeClr val="tx2">
                  <a:lumMod val="90000"/>
                  <a:lumOff val="10000"/>
                </a:schemeClr>
              </a:solidFill>
              <a:latin typeface="+mn-lt"/>
            </a:endParaRPr>
          </a:p>
          <a:p>
            <a:pPr marR="328295" algn="just">
              <a:lnSpc>
                <a:spcPts val="980"/>
              </a:lnSpc>
            </a:pPr>
            <a:endParaRPr lang="pt-BR" sz="1050" dirty="0">
              <a:solidFill>
                <a:schemeClr val="tx2">
                  <a:lumMod val="90000"/>
                  <a:lumOff val="10000"/>
                </a:schemeClr>
              </a:solidFill>
              <a:latin typeface="+mn-lt"/>
            </a:endParaRPr>
          </a:p>
          <a:p>
            <a:pPr marR="328295" algn="just">
              <a:lnSpc>
                <a:spcPts val="980"/>
              </a:lnSpc>
            </a:pPr>
            <a:endParaRPr lang="pt-BR" dirty="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0" name="Seta: Divisa 9">
            <a:hlinkClick r:id="" action="ppaction://hlinkshowjump?jump=nextslide"/>
            <a:extLst>
              <a:ext uri="{FF2B5EF4-FFF2-40B4-BE49-F238E27FC236}">
                <a16:creationId xmlns:a16="http://schemas.microsoft.com/office/drawing/2014/main" id="{E774D01E-50C8-2E5F-7B5C-811C437913D2}"/>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a:extLst>
              <a:ext uri="{FF2B5EF4-FFF2-40B4-BE49-F238E27FC236}">
                <a16:creationId xmlns:a16="http://schemas.microsoft.com/office/drawing/2014/main" id="{353EDE38-F36A-D63F-2568-317725410B0B}"/>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2" name="CaixaDeTexto 11">
            <a:extLst>
              <a:ext uri="{FF2B5EF4-FFF2-40B4-BE49-F238E27FC236}">
                <a16:creationId xmlns:a16="http://schemas.microsoft.com/office/drawing/2014/main" id="{A35669AE-A817-FE16-7832-4C7C9D45B634}"/>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5" name="CaixaDeTexto 14">
            <a:extLst>
              <a:ext uri="{FF2B5EF4-FFF2-40B4-BE49-F238E27FC236}">
                <a16:creationId xmlns:a16="http://schemas.microsoft.com/office/drawing/2014/main" id="{4D0AF86E-C696-9EB7-5B99-21DA48DD507A}"/>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0" name="CaixaDeTexto 19">
            <a:extLst>
              <a:ext uri="{FF2B5EF4-FFF2-40B4-BE49-F238E27FC236}">
                <a16:creationId xmlns:a16="http://schemas.microsoft.com/office/drawing/2014/main" id="{3E266826-AA9B-2DB3-EFA0-66DD388013B0}"/>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3" name="CaixaDeTexto 22">
            <a:extLst>
              <a:ext uri="{FF2B5EF4-FFF2-40B4-BE49-F238E27FC236}">
                <a16:creationId xmlns:a16="http://schemas.microsoft.com/office/drawing/2014/main" id="{4E2C5C79-2136-6DFF-57E8-5FD09C280EE0}"/>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3" name="CaixaDeTexto 52">
            <a:extLst>
              <a:ext uri="{FF2B5EF4-FFF2-40B4-BE49-F238E27FC236}">
                <a16:creationId xmlns:a16="http://schemas.microsoft.com/office/drawing/2014/main" id="{E1418AFA-0B99-9FFA-A5B0-5C5E5B24688B}"/>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9" name="CaixaDeTexto 58">
            <a:extLst>
              <a:ext uri="{FF2B5EF4-FFF2-40B4-BE49-F238E27FC236}">
                <a16:creationId xmlns:a16="http://schemas.microsoft.com/office/drawing/2014/main" id="{25CEDF11-40E3-F1F9-AC66-F02A4FBEA42C}"/>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0" name="CaixaDeTexto 59">
            <a:extLst>
              <a:ext uri="{FF2B5EF4-FFF2-40B4-BE49-F238E27FC236}">
                <a16:creationId xmlns:a16="http://schemas.microsoft.com/office/drawing/2014/main" id="{6D147AF5-D381-0811-AB32-21D405C6DDE0}"/>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1" name="CaixaDeTexto 60">
            <a:extLst>
              <a:ext uri="{FF2B5EF4-FFF2-40B4-BE49-F238E27FC236}">
                <a16:creationId xmlns:a16="http://schemas.microsoft.com/office/drawing/2014/main" id="{6DEF0C8A-BAC7-8C70-ACDD-4E3E7D55593E}"/>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2" name="CaixaDeTexto 61">
            <a:extLst>
              <a:ext uri="{FF2B5EF4-FFF2-40B4-BE49-F238E27FC236}">
                <a16:creationId xmlns:a16="http://schemas.microsoft.com/office/drawing/2014/main" id="{B2C1987D-3ADE-47CA-23F0-A15A58BD93B8}"/>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3" name="Seta: Divisa 62">
            <a:hlinkClick r:id="" action="ppaction://hlinkshowjump?jump=previousslide"/>
            <a:extLst>
              <a:ext uri="{FF2B5EF4-FFF2-40B4-BE49-F238E27FC236}">
                <a16:creationId xmlns:a16="http://schemas.microsoft.com/office/drawing/2014/main" id="{5FDA4150-1030-FAB8-8BA8-2469FCDF06EF}"/>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4" name="Conector reto 63">
            <a:extLst>
              <a:ext uri="{FF2B5EF4-FFF2-40B4-BE49-F238E27FC236}">
                <a16:creationId xmlns:a16="http://schemas.microsoft.com/office/drawing/2014/main" id="{26D82B3B-0E49-D950-2CF6-0BBF2E9F0A2B}"/>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861EE0F5-BC81-8D02-CA9C-76769000F7F4}"/>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D91183FC-2177-6144-F0C8-4E9BC26670C0}"/>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EF16F752-07ED-3E60-2540-F7ADAD2441DF}"/>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C7D9F8C3-67B8-0BB1-55FB-16A3ABEC8FF7}"/>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1E2790BB-01DC-12EC-7E53-C520F18DE447}"/>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9D88B426-F8A4-5E51-04FA-1705F5FA0112}"/>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4CA0B2AA-4968-53A5-2ABF-B6FD260BD811}"/>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7BC7AB4F-CE39-2204-51A9-704067D33DE5}"/>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64014A63-0E88-255C-F369-1CBF3D0F034E}"/>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Cantos Arredondados 73">
            <a:extLst>
              <a:ext uri="{FF2B5EF4-FFF2-40B4-BE49-F238E27FC236}">
                <a16:creationId xmlns:a16="http://schemas.microsoft.com/office/drawing/2014/main" id="{FB28378B-1596-D4B6-04D1-3BFBA580603C}"/>
              </a:ext>
            </a:extLst>
          </p:cNvPr>
          <p:cNvSpPr/>
          <p:nvPr/>
        </p:nvSpPr>
        <p:spPr>
          <a:xfrm>
            <a:off x="2053380" y="887025"/>
            <a:ext cx="57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5" name="Gráfico 74" descr="Ícone do menu de hambúrguer com preenchimento sólido">
            <a:hlinkClick r:id="rId6" action="ppaction://hlinksldjump"/>
            <a:extLst>
              <a:ext uri="{FF2B5EF4-FFF2-40B4-BE49-F238E27FC236}">
                <a16:creationId xmlns:a16="http://schemas.microsoft.com/office/drawing/2014/main" id="{BACB6081-F2A6-760F-125F-EBB6F70782E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6" name="CaixaDeTexto 75">
            <a:extLst>
              <a:ext uri="{FF2B5EF4-FFF2-40B4-BE49-F238E27FC236}">
                <a16:creationId xmlns:a16="http://schemas.microsoft.com/office/drawing/2014/main" id="{3DF20B49-7727-0DFE-374E-371378ECDE1D}"/>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7" name="Conector reto 76">
            <a:extLst>
              <a:ext uri="{FF2B5EF4-FFF2-40B4-BE49-F238E27FC236}">
                <a16:creationId xmlns:a16="http://schemas.microsoft.com/office/drawing/2014/main" id="{F5C05FF4-C0AC-E5A2-3968-FC5CC9968D9E}"/>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77">
            <a:hlinkClick r:id="rId9" action="ppaction://hlinksldjump"/>
            <a:extLst>
              <a:ext uri="{FF2B5EF4-FFF2-40B4-BE49-F238E27FC236}">
                <a16:creationId xmlns:a16="http://schemas.microsoft.com/office/drawing/2014/main" id="{8FDB42CC-E4D9-4582-A7CB-A8B92984ED0F}"/>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0" action="ppaction://hlinksldjump"/>
            <a:extLst>
              <a:ext uri="{FF2B5EF4-FFF2-40B4-BE49-F238E27FC236}">
                <a16:creationId xmlns:a16="http://schemas.microsoft.com/office/drawing/2014/main" id="{60F51FDB-5CDC-C909-26D5-7D6C378E67C5}"/>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1" action="ppaction://hlinksldjump"/>
            <a:extLst>
              <a:ext uri="{FF2B5EF4-FFF2-40B4-BE49-F238E27FC236}">
                <a16:creationId xmlns:a16="http://schemas.microsoft.com/office/drawing/2014/main" id="{8F7C3065-963E-060F-A9D9-F98A83A89CF2}"/>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2" action="ppaction://hlinksldjump"/>
            <a:extLst>
              <a:ext uri="{FF2B5EF4-FFF2-40B4-BE49-F238E27FC236}">
                <a16:creationId xmlns:a16="http://schemas.microsoft.com/office/drawing/2014/main" id="{D1F01E86-B6B0-AE8D-0F55-08C9AF58025F}"/>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3" action="ppaction://hlinksldjump"/>
            <a:extLst>
              <a:ext uri="{FF2B5EF4-FFF2-40B4-BE49-F238E27FC236}">
                <a16:creationId xmlns:a16="http://schemas.microsoft.com/office/drawing/2014/main" id="{14E9187F-8544-B2A7-EB82-51F9D09EFD49}"/>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4" action="ppaction://hlinksldjump"/>
            <a:extLst>
              <a:ext uri="{FF2B5EF4-FFF2-40B4-BE49-F238E27FC236}">
                <a16:creationId xmlns:a16="http://schemas.microsoft.com/office/drawing/2014/main" id="{B755193E-67B8-34F2-C199-9EEB9E805CFA}"/>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5" action="ppaction://hlinksldjump"/>
            <a:extLst>
              <a:ext uri="{FF2B5EF4-FFF2-40B4-BE49-F238E27FC236}">
                <a16:creationId xmlns:a16="http://schemas.microsoft.com/office/drawing/2014/main" id="{B759DA57-36F6-9110-32C2-6DC396270588}"/>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6" action="ppaction://hlinksldjump"/>
            <a:extLst>
              <a:ext uri="{FF2B5EF4-FFF2-40B4-BE49-F238E27FC236}">
                <a16:creationId xmlns:a16="http://schemas.microsoft.com/office/drawing/2014/main" id="{3102453C-6501-0A13-A6BE-C29D8A9541BC}"/>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7" action="ppaction://hlinksldjump"/>
            <a:extLst>
              <a:ext uri="{FF2B5EF4-FFF2-40B4-BE49-F238E27FC236}">
                <a16:creationId xmlns:a16="http://schemas.microsoft.com/office/drawing/2014/main" id="{6FBE88C3-45FC-8BDE-36E7-8797175F35B6}"/>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Fluxograma: Processo 86">
            <a:hlinkClick r:id="rId18" action="ppaction://hlinksldjump"/>
            <a:extLst>
              <a:ext uri="{FF2B5EF4-FFF2-40B4-BE49-F238E27FC236}">
                <a16:creationId xmlns:a16="http://schemas.microsoft.com/office/drawing/2014/main" id="{7FC2AC94-FA0A-A83C-91B0-6116AEF5EAF4}"/>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9" action="ppaction://hlinksldjump"/>
            <a:extLst>
              <a:ext uri="{FF2B5EF4-FFF2-40B4-BE49-F238E27FC236}">
                <a16:creationId xmlns:a16="http://schemas.microsoft.com/office/drawing/2014/main" id="{F00004CC-2007-CAEF-FFFE-3F64459160C4}"/>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28F2360D-0962-6BBC-B114-91191AF3AD16}"/>
              </a:ext>
            </a:extLst>
          </p:cNvPr>
          <p:cNvPicPr>
            <a:picLocks noChangeAspect="1"/>
          </p:cNvPicPr>
          <p:nvPr/>
        </p:nvPicPr>
        <p:blipFill>
          <a:blip r:embed="rId20"/>
          <a:srcRect r="8314"/>
          <a:stretch/>
        </p:blipFill>
        <p:spPr>
          <a:xfrm>
            <a:off x="393747" y="3365832"/>
            <a:ext cx="6412760" cy="2692329"/>
          </a:xfrm>
          <a:prstGeom prst="rect">
            <a:avLst/>
          </a:prstGeom>
        </p:spPr>
      </p:pic>
      <p:pic>
        <p:nvPicPr>
          <p:cNvPr id="16" name="Imagem 15">
            <a:extLst>
              <a:ext uri="{FF2B5EF4-FFF2-40B4-BE49-F238E27FC236}">
                <a16:creationId xmlns:a16="http://schemas.microsoft.com/office/drawing/2014/main" id="{C2CDF90F-E64E-ED64-6943-F9F8CBD8C23D}"/>
              </a:ext>
            </a:extLst>
          </p:cNvPr>
          <p:cNvPicPr>
            <a:picLocks noChangeAspect="1"/>
          </p:cNvPicPr>
          <p:nvPr/>
        </p:nvPicPr>
        <p:blipFill>
          <a:blip r:embed="rId21"/>
          <a:srcRect l="3947" r="7615"/>
          <a:stretch/>
        </p:blipFill>
        <p:spPr>
          <a:xfrm>
            <a:off x="393747" y="7234170"/>
            <a:ext cx="6486184" cy="2834886"/>
          </a:xfrm>
          <a:prstGeom prst="rect">
            <a:avLst/>
          </a:prstGeom>
        </p:spPr>
      </p:pic>
    </p:spTree>
    <p:extLst>
      <p:ext uri="{BB962C8B-B14F-4D97-AF65-F5344CB8AC3E}">
        <p14:creationId xmlns:p14="http://schemas.microsoft.com/office/powerpoint/2010/main" val="120799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22767"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ATIVO</a:t>
            </a:r>
          </a:p>
        </p:txBody>
      </p:sp>
      <p:pic>
        <p:nvPicPr>
          <p:cNvPr id="34" name="Gráfico 33" descr="Gráfico de barras com tendência ascendente com preenchimento sólido">
            <a:hlinkClick r:id="rId3" action="ppaction://hlinksldjump"/>
            <a:extLst>
              <a:ext uri="{FF2B5EF4-FFF2-40B4-BE49-F238E27FC236}">
                <a16:creationId xmlns:a16="http://schemas.microsoft.com/office/drawing/2014/main" id="{B0B0168F-DFF5-5623-D7C9-B802B26818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5827" y="4413530"/>
            <a:ext cx="879638" cy="879642"/>
          </a:xfrm>
          <a:prstGeom prst="rect">
            <a:avLst/>
          </a:prstGeom>
        </p:spPr>
      </p:pic>
      <p:sp>
        <p:nvSpPr>
          <p:cNvPr id="35" name="Título 4">
            <a:extLst>
              <a:ext uri="{FF2B5EF4-FFF2-40B4-BE49-F238E27FC236}">
                <a16:creationId xmlns:a16="http://schemas.microsoft.com/office/drawing/2014/main" id="{834A0983-7087-14AA-0FC4-CA1C46545110}"/>
              </a:ext>
            </a:extLst>
          </p:cNvPr>
          <p:cNvSpPr txBox="1">
            <a:spLocks/>
          </p:cNvSpPr>
          <p:nvPr/>
        </p:nvSpPr>
        <p:spPr>
          <a:xfrm>
            <a:off x="3206396" y="4853351"/>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ATIVO </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IMOBILIZADO</a:t>
            </a:r>
          </a:p>
          <a:p>
            <a:pPr marL="399890" indent="-399890">
              <a:buFont typeface="+mj-lt"/>
              <a:buAutoNum type="romanUcPeriod"/>
            </a:pPr>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sp>
        <p:nvSpPr>
          <p:cNvPr id="14" name="Espaço Reservado para Número de Slide 2">
            <a:extLst>
              <a:ext uri="{FF2B5EF4-FFF2-40B4-BE49-F238E27FC236}">
                <a16:creationId xmlns:a16="http://schemas.microsoft.com/office/drawing/2014/main" id="{2DB1D6B7-1B27-1C54-1023-0CD997E124D1}"/>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13</a:t>
            </a:fld>
            <a:endParaRPr lang="pt-BR" sz="800" dirty="0">
              <a:solidFill>
                <a:srgbClr val="156082"/>
              </a:solidFill>
            </a:endParaRPr>
          </a:p>
        </p:txBody>
      </p:sp>
      <p:pic>
        <p:nvPicPr>
          <p:cNvPr id="51" name="Imagem 50">
            <a:extLst>
              <a:ext uri="{FF2B5EF4-FFF2-40B4-BE49-F238E27FC236}">
                <a16:creationId xmlns:a16="http://schemas.microsoft.com/office/drawing/2014/main" id="{13CB4472-23F8-1EF1-7F65-D2376C0D5F30}"/>
              </a:ext>
            </a:extLst>
          </p:cNvPr>
          <p:cNvPicPr>
            <a:picLocks noChangeAspect="1"/>
          </p:cNvPicPr>
          <p:nvPr/>
        </p:nvPicPr>
        <p:blipFill>
          <a:blip r:embed="rId6"/>
          <a:stretch>
            <a:fillRect/>
          </a:stretch>
        </p:blipFill>
        <p:spPr>
          <a:xfrm>
            <a:off x="6297262" y="10458960"/>
            <a:ext cx="827741" cy="202771"/>
          </a:xfrm>
          <a:prstGeom prst="rect">
            <a:avLst/>
          </a:prstGeom>
        </p:spPr>
      </p:pic>
      <p:sp>
        <p:nvSpPr>
          <p:cNvPr id="13" name="Retângulo 12">
            <a:extLst>
              <a:ext uri="{FF2B5EF4-FFF2-40B4-BE49-F238E27FC236}">
                <a16:creationId xmlns:a16="http://schemas.microsoft.com/office/drawing/2014/main" id="{2D3D143A-014F-080E-3872-8CA9E487B720}"/>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Seta: Divisa 16">
            <a:hlinkClick r:id="" action="ppaction://hlinkshowjump?jump=nextslide"/>
            <a:extLst>
              <a:ext uri="{FF2B5EF4-FFF2-40B4-BE49-F238E27FC236}">
                <a16:creationId xmlns:a16="http://schemas.microsoft.com/office/drawing/2014/main" id="{E5BB57A5-09A3-51C2-5406-BB731CD09289}"/>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8" name="Seta: Divisa 17">
            <a:hlinkClick r:id="" action="ppaction://hlinkshowjump?jump=previousslide"/>
            <a:extLst>
              <a:ext uri="{FF2B5EF4-FFF2-40B4-BE49-F238E27FC236}">
                <a16:creationId xmlns:a16="http://schemas.microsoft.com/office/drawing/2014/main" id="{F87FB07F-1B9C-42D3-66F3-34B4AD537CD1}"/>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19" name="Gráfico 18" descr="Ícone do menu de hambúrguer com preenchimento sólido">
            <a:hlinkClick r:id="rId7" action="ppaction://hlinksldjump"/>
            <a:extLst>
              <a:ext uri="{FF2B5EF4-FFF2-40B4-BE49-F238E27FC236}">
                <a16:creationId xmlns:a16="http://schemas.microsoft.com/office/drawing/2014/main" id="{04A986F8-AD9B-15D2-739C-6A5125B15BE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107412"/>
            <a:ext cx="212194" cy="212194"/>
          </a:xfrm>
          <a:prstGeom prst="rect">
            <a:avLst/>
          </a:prstGeom>
        </p:spPr>
      </p:pic>
      <p:sp>
        <p:nvSpPr>
          <p:cNvPr id="20" name="CaixaDeTexto 19">
            <a:extLst>
              <a:ext uri="{FF2B5EF4-FFF2-40B4-BE49-F238E27FC236}">
                <a16:creationId xmlns:a16="http://schemas.microsoft.com/office/drawing/2014/main" id="{9330E460-BFD7-DCB6-D520-604292403BB2}"/>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9" name="CaixaDeTexto 48">
            <a:extLst>
              <a:ext uri="{FF2B5EF4-FFF2-40B4-BE49-F238E27FC236}">
                <a16:creationId xmlns:a16="http://schemas.microsoft.com/office/drawing/2014/main" id="{6E9CB667-0876-1CA6-247F-DB229838295C}"/>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2" name="CaixaDeTexto 51">
            <a:extLst>
              <a:ext uri="{FF2B5EF4-FFF2-40B4-BE49-F238E27FC236}">
                <a16:creationId xmlns:a16="http://schemas.microsoft.com/office/drawing/2014/main" id="{24A0D4BF-491A-15A6-BA50-C1C3B7ED745C}"/>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F73E1EAD-DF2E-D928-1131-8B304FDD0F71}"/>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4" name="CaixaDeTexto 53">
            <a:extLst>
              <a:ext uri="{FF2B5EF4-FFF2-40B4-BE49-F238E27FC236}">
                <a16:creationId xmlns:a16="http://schemas.microsoft.com/office/drawing/2014/main" id="{80D916E1-F36E-517A-BA13-B34E00D3442B}"/>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A01101CE-9912-A251-AF67-671C62E03EA4}"/>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6" name="CaixaDeTexto 55">
            <a:extLst>
              <a:ext uri="{FF2B5EF4-FFF2-40B4-BE49-F238E27FC236}">
                <a16:creationId xmlns:a16="http://schemas.microsoft.com/office/drawing/2014/main" id="{69468633-FC1C-3156-2BB9-40E588AB83D4}"/>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7" name="CaixaDeTexto 56">
            <a:extLst>
              <a:ext uri="{FF2B5EF4-FFF2-40B4-BE49-F238E27FC236}">
                <a16:creationId xmlns:a16="http://schemas.microsoft.com/office/drawing/2014/main" id="{F51CF4AE-00F2-8420-7B59-F1BB20506D82}"/>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8" name="CaixaDeTexto 57">
            <a:extLst>
              <a:ext uri="{FF2B5EF4-FFF2-40B4-BE49-F238E27FC236}">
                <a16:creationId xmlns:a16="http://schemas.microsoft.com/office/drawing/2014/main" id="{13D03373-4BA5-F563-1F3F-3D608934FEED}"/>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C5A6BD68-720A-A74A-DDB0-683E0D18B6C5}"/>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0" name="Conector reto 59">
            <a:extLst>
              <a:ext uri="{FF2B5EF4-FFF2-40B4-BE49-F238E27FC236}">
                <a16:creationId xmlns:a16="http://schemas.microsoft.com/office/drawing/2014/main" id="{094B128E-2DB6-E488-C9CE-BC71A3377769}"/>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D301A360-3086-046F-828C-6D9C27E2A788}"/>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73E1AABE-2700-EE7B-E4C8-FB286CA08FDD}"/>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A3FB2C9D-0F88-FA46-C283-4C8957292546}"/>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285C08CB-8B18-44A1-7627-DABF6EFB4D58}"/>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A7101AA5-3F4F-118C-D4A5-3229A92B2947}"/>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404E228C-68F8-7C11-578C-FD10AB6A3FBC}"/>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0DFDC724-4B7D-5A06-4405-5E5FCCA2F130}"/>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F8AFA988-582F-7CE7-1831-370FDD9B3E88}"/>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F9FC7348-7FF4-82B4-36C9-B7B9F90CFE4E}"/>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CaixaDeTexto 69">
            <a:extLst>
              <a:ext uri="{FF2B5EF4-FFF2-40B4-BE49-F238E27FC236}">
                <a16:creationId xmlns:a16="http://schemas.microsoft.com/office/drawing/2014/main" id="{2C9A4C04-80CF-73DF-AB37-AF00927E377F}"/>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D7FDC7DE-FB11-56C6-38FA-565992FC8B70}"/>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10" action="ppaction://hlinksldjump"/>
            <a:extLst>
              <a:ext uri="{FF2B5EF4-FFF2-40B4-BE49-F238E27FC236}">
                <a16:creationId xmlns:a16="http://schemas.microsoft.com/office/drawing/2014/main" id="{A5110EB0-8EED-6F95-E13B-A5C37568A980}"/>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1" action="ppaction://hlinksldjump"/>
            <a:extLst>
              <a:ext uri="{FF2B5EF4-FFF2-40B4-BE49-F238E27FC236}">
                <a16:creationId xmlns:a16="http://schemas.microsoft.com/office/drawing/2014/main" id="{620DB5B8-2918-8045-8AFC-D06EB75F7BEA}"/>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2" action="ppaction://hlinksldjump"/>
            <a:extLst>
              <a:ext uri="{FF2B5EF4-FFF2-40B4-BE49-F238E27FC236}">
                <a16:creationId xmlns:a16="http://schemas.microsoft.com/office/drawing/2014/main" id="{649834EC-7A34-4776-DC9C-138BEA3EF06F}"/>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3" action="ppaction://hlinksldjump"/>
            <a:extLst>
              <a:ext uri="{FF2B5EF4-FFF2-40B4-BE49-F238E27FC236}">
                <a16:creationId xmlns:a16="http://schemas.microsoft.com/office/drawing/2014/main" id="{BAD6FC32-FDC8-2374-684F-8B7AF0EE0121}"/>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3" action="ppaction://hlinksldjump"/>
            <a:extLst>
              <a:ext uri="{FF2B5EF4-FFF2-40B4-BE49-F238E27FC236}">
                <a16:creationId xmlns:a16="http://schemas.microsoft.com/office/drawing/2014/main" id="{B1DBA153-2AA2-2A1C-442C-057EC6A7EB08}"/>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7426ADFD-51B0-BB0D-6A29-8E98B62E0F19}"/>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BF1AE5A0-CAAF-0250-25F8-4AAA316E469D}"/>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7106BE1A-3CB5-567F-A688-4A92531E807C}"/>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4BF1641E-70C0-2EE0-EAAD-70C0C14654CA}"/>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9AD3B0DD-DA96-8D71-078F-AEF20353DFD8}"/>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D6ED7E28-50E5-3150-CFB6-189E02F94C7D}"/>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057A0929-2E45-3792-89AD-51B3FADDE235}"/>
              </a:ext>
            </a:extLst>
          </p:cNvPr>
          <p:cNvSpPr/>
          <p:nvPr/>
        </p:nvSpPr>
        <p:spPr>
          <a:xfrm>
            <a:off x="2815371" y="359490"/>
            <a:ext cx="252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57378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FA2898F8-76D6-A63D-8057-A25C5554E276}"/>
              </a:ext>
            </a:extLst>
          </p:cNvPr>
          <p:cNvSpPr/>
          <p:nvPr/>
        </p:nvSpPr>
        <p:spPr>
          <a:xfrm>
            <a:off x="3915614" y="1704744"/>
            <a:ext cx="3365818" cy="3288597"/>
          </a:xfrm>
          <a:prstGeom prst="roundRect">
            <a:avLst>
              <a:gd name="adj" fmla="val 1957"/>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14</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Retângulo: Cantos Arredondados 1">
            <a:extLst>
              <a:ext uri="{FF2B5EF4-FFF2-40B4-BE49-F238E27FC236}">
                <a16:creationId xmlns:a16="http://schemas.microsoft.com/office/drawing/2014/main" id="{EB500223-65DF-1D2C-E1A6-D3CDABFAB517}"/>
              </a:ext>
            </a:extLst>
          </p:cNvPr>
          <p:cNvSpPr/>
          <p:nvPr/>
        </p:nvSpPr>
        <p:spPr>
          <a:xfrm>
            <a:off x="152527" y="1634407"/>
            <a:ext cx="3616116" cy="7386409"/>
          </a:xfrm>
          <a:prstGeom prst="roundRect">
            <a:avLst>
              <a:gd name="adj" fmla="val 2407"/>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Cantos Arredondados 3">
            <a:extLst>
              <a:ext uri="{FF2B5EF4-FFF2-40B4-BE49-F238E27FC236}">
                <a16:creationId xmlns:a16="http://schemas.microsoft.com/office/drawing/2014/main" id="{C108EFCB-6E06-BF7C-A58C-B91CD6D2AE4C}"/>
              </a:ext>
            </a:extLst>
          </p:cNvPr>
          <p:cNvSpPr/>
          <p:nvPr/>
        </p:nvSpPr>
        <p:spPr>
          <a:xfrm>
            <a:off x="3935081" y="5977853"/>
            <a:ext cx="3365818" cy="3054018"/>
          </a:xfrm>
          <a:prstGeom prst="roundRect">
            <a:avLst>
              <a:gd name="adj" fmla="val 282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a:extLst>
              <a:ext uri="{FF2B5EF4-FFF2-40B4-BE49-F238E27FC236}">
                <a16:creationId xmlns:a16="http://schemas.microsoft.com/office/drawing/2014/main" id="{EA2B2EEF-6686-B966-CA66-7E9CD81292BB}"/>
              </a:ext>
            </a:extLst>
          </p:cNvPr>
          <p:cNvSpPr txBox="1"/>
          <p:nvPr/>
        </p:nvSpPr>
        <p:spPr>
          <a:xfrm>
            <a:off x="139931" y="1568496"/>
            <a:ext cx="3913076" cy="7932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71450" indent="-171450" algn="just">
              <a:buFont typeface="Arial" panose="020B0604020202020204" pitchFamily="34" charset="0"/>
              <a:buChar char="•"/>
              <a:defRPr sz="1200">
                <a:solidFill>
                  <a:srgbClr val="214D6E"/>
                </a:solidFill>
                <a:effectLst/>
                <a:latin typeface="Franklin Gothic Medium" panose="020B0603020102020204" pitchFamily="34" charset="0"/>
                <a:ea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328295" indent="0" defTabSz="755660">
              <a:lnSpc>
                <a:spcPct val="90000"/>
              </a:lnSpc>
              <a:spcBef>
                <a:spcPts val="826"/>
              </a:spcBef>
              <a:buNone/>
            </a:pPr>
            <a:r>
              <a:rPr lang="pt-BR" sz="1000" b="1" dirty="0">
                <a:solidFill>
                  <a:schemeClr val="tx2">
                    <a:lumMod val="90000"/>
                    <a:lumOff val="10000"/>
                  </a:schemeClr>
                </a:solidFill>
                <a:latin typeface="+mn-lt"/>
                <a:ea typeface="+mn-ea"/>
              </a:rPr>
              <a:t>A maior parte dos bens e direitos da recuperanda estão concentrados  no circulante, ou seja, são recursos realizáveis em até um ano, os quais, em outubro, chegam a representar 90% do ativo total. Entre os períodos analisados foi verificado crescimento de 14% do ativo circulante, 32% do ativo não circulante e 16% no ativo total.</a:t>
            </a:r>
          </a:p>
          <a:p>
            <a:pPr marR="328295" defTabSz="755660">
              <a:lnSpc>
                <a:spcPct val="90000"/>
              </a:lnSpc>
              <a:spcBef>
                <a:spcPts val="826"/>
              </a:spcBef>
            </a:pPr>
            <a:r>
              <a:rPr lang="pt-BR" sz="1000" b="1" dirty="0">
                <a:solidFill>
                  <a:schemeClr val="tx2">
                    <a:lumMod val="90000"/>
                    <a:lumOff val="10000"/>
                  </a:schemeClr>
                </a:solidFill>
                <a:latin typeface="+mn-lt"/>
                <a:ea typeface="+mn-ea"/>
              </a:rPr>
              <a:t>Disponível</a:t>
            </a:r>
            <a:r>
              <a:rPr lang="pt-BR" sz="1000" dirty="0">
                <a:solidFill>
                  <a:schemeClr val="tx2">
                    <a:lumMod val="90000"/>
                    <a:lumOff val="10000"/>
                  </a:schemeClr>
                </a:solidFill>
                <a:latin typeface="+mn-lt"/>
                <a:ea typeface="+mn-ea"/>
              </a:rPr>
              <a:t> – Apresentou recuo de 90% em junho, crescimento de 1036% em julho, queda de 24% em agosto, crescimento de 312% em setembro e crescimento de 28% em outubro. A evolução mais expressiva ocorreu julho, devido principalmente aos recebimentos antecipados de diversos clientes, dos quais se destaca o valor de 2,1 milhões da AeroMexico.</a:t>
            </a:r>
          </a:p>
          <a:p>
            <a:pPr marR="328295" defTabSz="755660">
              <a:lnSpc>
                <a:spcPct val="90000"/>
              </a:lnSpc>
              <a:spcBef>
                <a:spcPts val="826"/>
              </a:spcBef>
            </a:pPr>
            <a:r>
              <a:rPr lang="pt-BR" sz="1000" b="1" dirty="0">
                <a:solidFill>
                  <a:schemeClr val="tx2">
                    <a:lumMod val="90000"/>
                    <a:lumOff val="10000"/>
                  </a:schemeClr>
                </a:solidFill>
                <a:latin typeface="+mn-lt"/>
                <a:ea typeface="+mn-ea"/>
              </a:rPr>
              <a:t>Clientes</a:t>
            </a:r>
            <a:r>
              <a:rPr lang="pt-BR" sz="1000" dirty="0">
                <a:solidFill>
                  <a:schemeClr val="tx2">
                    <a:lumMod val="90000"/>
                    <a:lumOff val="10000"/>
                  </a:schemeClr>
                </a:solidFill>
                <a:latin typeface="+mn-lt"/>
                <a:ea typeface="+mn-ea"/>
              </a:rPr>
              <a:t> – Demonstrou recuo de 16% em junho, 19% em julho, crescimento de 32% em agosto, queda de 21% em setembro e recuo de 5% em outubro. As evoluções apontam para uma maior entrada de recebíveis a prazo do que realização de duplicatas, por sua vez, a queda em setembro aponta para um maior número de realização de duplicatas. Com relação ao crescimento de agosto, se destaca 1,4 milhões da Gol Linhas. Já com relação à queda de setembro,  se destaca o valor de 1,4 milhões também da Gol Linhas referente à baixa de duplicatas. Vale destacar que, no grupo de clientes, 43% dos recebíveis são duplicatas a receber nacionais e 59% são de duplicatas a receber do exterior.</a:t>
            </a:r>
          </a:p>
          <a:p>
            <a:pPr marR="328295" defTabSz="755660">
              <a:lnSpc>
                <a:spcPct val="90000"/>
              </a:lnSpc>
              <a:spcBef>
                <a:spcPts val="826"/>
              </a:spcBef>
            </a:pPr>
            <a:r>
              <a:rPr lang="pt-BR" sz="1000" b="1" dirty="0">
                <a:solidFill>
                  <a:schemeClr val="tx2">
                    <a:lumMod val="90000"/>
                    <a:lumOff val="10000"/>
                  </a:schemeClr>
                </a:solidFill>
                <a:latin typeface="+mn-lt"/>
                <a:ea typeface="+mn-ea"/>
              </a:rPr>
              <a:t>Contas a receber </a:t>
            </a:r>
            <a:r>
              <a:rPr lang="pt-BR" sz="1000" b="1" dirty="0" err="1">
                <a:solidFill>
                  <a:schemeClr val="tx2">
                    <a:lumMod val="90000"/>
                    <a:lumOff val="10000"/>
                  </a:schemeClr>
                </a:solidFill>
                <a:latin typeface="+mn-lt"/>
                <a:ea typeface="+mn-ea"/>
              </a:rPr>
              <a:t>Ocean</a:t>
            </a:r>
            <a:r>
              <a:rPr lang="pt-BR" sz="1000" b="1" dirty="0">
                <a:solidFill>
                  <a:schemeClr val="tx2">
                    <a:lumMod val="90000"/>
                    <a:lumOff val="10000"/>
                  </a:schemeClr>
                </a:solidFill>
                <a:latin typeface="+mn-lt"/>
                <a:ea typeface="+mn-ea"/>
              </a:rPr>
              <a:t> Air </a:t>
            </a:r>
            <a:r>
              <a:rPr lang="pt-BR" sz="1000" dirty="0">
                <a:solidFill>
                  <a:schemeClr val="tx2">
                    <a:lumMod val="90000"/>
                    <a:lumOff val="10000"/>
                  </a:schemeClr>
                </a:solidFill>
                <a:latin typeface="+mn-lt"/>
                <a:ea typeface="+mn-ea"/>
              </a:rPr>
              <a:t>– Não apresentou variações entre os períodos analisados, permanecendo com saldo inalterado de 7,2 milhões.</a:t>
            </a:r>
          </a:p>
          <a:p>
            <a:pPr marR="328295" defTabSz="755660">
              <a:lnSpc>
                <a:spcPct val="90000"/>
              </a:lnSpc>
              <a:spcBef>
                <a:spcPts val="826"/>
              </a:spcBef>
            </a:pPr>
            <a:r>
              <a:rPr lang="pt-BR" sz="1000" b="1" dirty="0">
                <a:solidFill>
                  <a:schemeClr val="tx2">
                    <a:lumMod val="90000"/>
                    <a:lumOff val="10000"/>
                  </a:schemeClr>
                </a:solidFill>
                <a:latin typeface="+mn-lt"/>
                <a:ea typeface="+mn-ea"/>
              </a:rPr>
              <a:t>Créditos c/fornecedores/terceiros </a:t>
            </a:r>
            <a:r>
              <a:rPr lang="pt-BR" sz="1000" dirty="0">
                <a:solidFill>
                  <a:schemeClr val="tx2">
                    <a:lumMod val="90000"/>
                    <a:lumOff val="10000"/>
                  </a:schemeClr>
                </a:solidFill>
                <a:latin typeface="+mn-lt"/>
                <a:ea typeface="+mn-ea"/>
              </a:rPr>
              <a:t>– Apresentou crescimento de 56% em junho, queda de 52% em julho, recuo de 9% em agosto, 14% em setembro e crescimento de 46% em outubro. O crescimento observado em junho foi impulsionado principalmente pelo pagamento antecipado de pouco mais de 1 milhão da Dash Air </a:t>
            </a:r>
            <a:r>
              <a:rPr lang="pt-BR" sz="1000" dirty="0" err="1">
                <a:solidFill>
                  <a:schemeClr val="tx2">
                    <a:lumMod val="90000"/>
                    <a:lumOff val="10000"/>
                  </a:schemeClr>
                </a:solidFill>
                <a:latin typeface="+mn-lt"/>
                <a:ea typeface="+mn-ea"/>
              </a:rPr>
              <a:t>Parts</a:t>
            </a:r>
            <a:r>
              <a:rPr lang="pt-BR" sz="1000" dirty="0">
                <a:solidFill>
                  <a:schemeClr val="tx2">
                    <a:lumMod val="90000"/>
                    <a:lumOff val="10000"/>
                  </a:schemeClr>
                </a:solidFill>
                <a:latin typeface="+mn-lt"/>
                <a:ea typeface="+mn-ea"/>
              </a:rPr>
              <a:t>, bem como diversas entradas de valores como reclassificação de contas. A queda apresentada em julho, teve como destaque a baixa de 729,8 mil da Dash Air </a:t>
            </a:r>
            <a:r>
              <a:rPr lang="pt-BR" sz="1000" dirty="0" err="1">
                <a:solidFill>
                  <a:schemeClr val="tx2">
                    <a:lumMod val="90000"/>
                    <a:lumOff val="10000"/>
                  </a:schemeClr>
                </a:solidFill>
                <a:latin typeface="+mn-lt"/>
                <a:ea typeface="+mn-ea"/>
              </a:rPr>
              <a:t>Parts</a:t>
            </a:r>
            <a:r>
              <a:rPr lang="pt-BR" sz="1000" dirty="0">
                <a:solidFill>
                  <a:schemeClr val="tx2">
                    <a:lumMod val="90000"/>
                    <a:lumOff val="10000"/>
                  </a:schemeClr>
                </a:solidFill>
                <a:latin typeface="+mn-lt"/>
                <a:ea typeface="+mn-ea"/>
              </a:rPr>
              <a:t>.</a:t>
            </a:r>
          </a:p>
          <a:p>
            <a:pPr marR="328295" defTabSz="755660">
              <a:lnSpc>
                <a:spcPct val="90000"/>
              </a:lnSpc>
              <a:spcBef>
                <a:spcPts val="826"/>
              </a:spcBef>
            </a:pPr>
            <a:r>
              <a:rPr lang="pt-BR" sz="1000" b="1" dirty="0">
                <a:solidFill>
                  <a:schemeClr val="tx2">
                    <a:lumMod val="90000"/>
                    <a:lumOff val="10000"/>
                  </a:schemeClr>
                </a:solidFill>
                <a:latin typeface="+mn-lt"/>
                <a:ea typeface="+mn-ea"/>
              </a:rPr>
              <a:t>Créditos de funcionários </a:t>
            </a:r>
            <a:r>
              <a:rPr lang="pt-BR" sz="1000" dirty="0">
                <a:solidFill>
                  <a:schemeClr val="tx2">
                    <a:lumMod val="90000"/>
                    <a:lumOff val="10000"/>
                  </a:schemeClr>
                </a:solidFill>
                <a:latin typeface="+mn-lt"/>
                <a:ea typeface="+mn-ea"/>
              </a:rPr>
              <a:t>– Teve crescimento de 94% em junho, recuo de 87% em julho, crescimento de 16% em agosto, 3889% em setembro e recuo de 6% em outubro. O crescimento observado em outubro ocorreu principalmente devido ao adiantamento 332,7 mil de 13º salário.</a:t>
            </a:r>
          </a:p>
          <a:p>
            <a:pPr marR="328295" defTabSz="755660">
              <a:lnSpc>
                <a:spcPct val="90000"/>
              </a:lnSpc>
              <a:spcBef>
                <a:spcPts val="826"/>
              </a:spcBef>
            </a:pPr>
            <a:endParaRPr lang="pt-BR" sz="1000" dirty="0">
              <a:solidFill>
                <a:schemeClr val="tx2">
                  <a:lumMod val="90000"/>
                  <a:lumOff val="10000"/>
                </a:schemeClr>
              </a:solidFill>
              <a:latin typeface="+mn-lt"/>
              <a:ea typeface="+mn-ea"/>
            </a:endParaRPr>
          </a:p>
          <a:p>
            <a:pPr marR="328295" defTabSz="755660">
              <a:lnSpc>
                <a:spcPct val="90000"/>
              </a:lnSpc>
              <a:spcBef>
                <a:spcPts val="826"/>
              </a:spcBef>
            </a:pPr>
            <a:endParaRPr lang="pt-BR" sz="1000" dirty="0">
              <a:solidFill>
                <a:schemeClr val="tx2">
                  <a:lumMod val="90000"/>
                  <a:lumOff val="10000"/>
                </a:schemeClr>
              </a:solidFill>
              <a:latin typeface="+mn-lt"/>
              <a:ea typeface="+mn-ea"/>
            </a:endParaRPr>
          </a:p>
          <a:p>
            <a:pPr marR="328295" defTabSz="755660">
              <a:lnSpc>
                <a:spcPct val="90000"/>
              </a:lnSpc>
              <a:spcBef>
                <a:spcPts val="826"/>
              </a:spcBef>
            </a:pPr>
            <a:endParaRPr lang="pt-BR" sz="1000" dirty="0"/>
          </a:p>
        </p:txBody>
      </p:sp>
      <p:sp>
        <p:nvSpPr>
          <p:cNvPr id="9" name="Retângulo: Cantos Arredondados 8">
            <a:extLst>
              <a:ext uri="{FF2B5EF4-FFF2-40B4-BE49-F238E27FC236}">
                <a16:creationId xmlns:a16="http://schemas.microsoft.com/office/drawing/2014/main" id="{FA3AA757-4D6F-6F7E-2660-FD29455B1030}"/>
              </a:ext>
            </a:extLst>
          </p:cNvPr>
          <p:cNvSpPr/>
          <p:nvPr/>
        </p:nvSpPr>
        <p:spPr>
          <a:xfrm>
            <a:off x="143112" y="1490678"/>
            <a:ext cx="3616116" cy="180319"/>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10" name="Retângulo: Cantos Arredondados 9">
            <a:extLst>
              <a:ext uri="{FF2B5EF4-FFF2-40B4-BE49-F238E27FC236}">
                <a16:creationId xmlns:a16="http://schemas.microsoft.com/office/drawing/2014/main" id="{56372FD9-1506-F9F0-6828-A587B6C11ACC}"/>
              </a:ext>
            </a:extLst>
          </p:cNvPr>
          <p:cNvSpPr/>
          <p:nvPr/>
        </p:nvSpPr>
        <p:spPr>
          <a:xfrm>
            <a:off x="3918366" y="1490679"/>
            <a:ext cx="3365818" cy="20234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Ativo circulante</a:t>
            </a:r>
          </a:p>
        </p:txBody>
      </p:sp>
      <p:sp>
        <p:nvSpPr>
          <p:cNvPr id="11" name="Retângulo: Cantos Arredondados 10">
            <a:extLst>
              <a:ext uri="{FF2B5EF4-FFF2-40B4-BE49-F238E27FC236}">
                <a16:creationId xmlns:a16="http://schemas.microsoft.com/office/drawing/2014/main" id="{675FA4DC-6303-73AF-8584-C74564FDC09C}"/>
              </a:ext>
            </a:extLst>
          </p:cNvPr>
          <p:cNvSpPr/>
          <p:nvPr/>
        </p:nvSpPr>
        <p:spPr>
          <a:xfrm>
            <a:off x="3940640" y="5817696"/>
            <a:ext cx="3365818" cy="189949"/>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Ativo não circulante</a:t>
            </a:r>
          </a:p>
        </p:txBody>
      </p:sp>
      <p:sp>
        <p:nvSpPr>
          <p:cNvPr id="16" name="Título 4">
            <a:extLst>
              <a:ext uri="{FF2B5EF4-FFF2-40B4-BE49-F238E27FC236}">
                <a16:creationId xmlns:a16="http://schemas.microsoft.com/office/drawing/2014/main" id="{B56C6744-78CC-05B3-2818-11F225FBF69E}"/>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ATIVO</a:t>
            </a:r>
          </a:p>
        </p:txBody>
      </p:sp>
      <p:sp>
        <p:nvSpPr>
          <p:cNvPr id="17" name="Google Shape;1078;p39">
            <a:extLst>
              <a:ext uri="{FF2B5EF4-FFF2-40B4-BE49-F238E27FC236}">
                <a16:creationId xmlns:a16="http://schemas.microsoft.com/office/drawing/2014/main" id="{4C97F910-F7B3-8CB3-86D5-2622C6A95B33}"/>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20" name="Gráfico 19" descr="Gráfico de barras com tendência ascendente com preenchimento sólido">
            <a:hlinkClick r:id="rId3" action="ppaction://hlinksldjump"/>
            <a:extLst>
              <a:ext uri="{FF2B5EF4-FFF2-40B4-BE49-F238E27FC236}">
                <a16:creationId xmlns:a16="http://schemas.microsoft.com/office/drawing/2014/main" id="{C7460476-3094-950D-1AAA-F089B44966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0868" y="112810"/>
            <a:ext cx="292188" cy="292188"/>
          </a:xfrm>
          <a:prstGeom prst="rect">
            <a:avLst/>
          </a:prstGeom>
        </p:spPr>
      </p:pic>
      <p:sp>
        <p:nvSpPr>
          <p:cNvPr id="15" name="Seta: Divisa 14">
            <a:hlinkClick r:id="" action="ppaction://hlinkshowjump?jump=nextslide"/>
            <a:extLst>
              <a:ext uri="{FF2B5EF4-FFF2-40B4-BE49-F238E27FC236}">
                <a16:creationId xmlns:a16="http://schemas.microsoft.com/office/drawing/2014/main" id="{A1D69C58-E92F-1C53-42CA-EFEBE84F62CD}"/>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3" name="CaixaDeTexto 42">
            <a:extLst>
              <a:ext uri="{FF2B5EF4-FFF2-40B4-BE49-F238E27FC236}">
                <a16:creationId xmlns:a16="http://schemas.microsoft.com/office/drawing/2014/main" id="{3BC08A4C-3CDE-2B39-D640-180702E504A6}"/>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3" name="CaixaDeTexto 52">
            <a:extLst>
              <a:ext uri="{FF2B5EF4-FFF2-40B4-BE49-F238E27FC236}">
                <a16:creationId xmlns:a16="http://schemas.microsoft.com/office/drawing/2014/main" id="{C9EBED95-7318-C9EB-512B-A52442F1072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9" name="CaixaDeTexto 58">
            <a:extLst>
              <a:ext uri="{FF2B5EF4-FFF2-40B4-BE49-F238E27FC236}">
                <a16:creationId xmlns:a16="http://schemas.microsoft.com/office/drawing/2014/main" id="{589DAB3B-562E-52B8-0E85-ED774A4F5DAD}"/>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0" name="CaixaDeTexto 59">
            <a:extLst>
              <a:ext uri="{FF2B5EF4-FFF2-40B4-BE49-F238E27FC236}">
                <a16:creationId xmlns:a16="http://schemas.microsoft.com/office/drawing/2014/main" id="{1AEE4BA6-A36A-6053-4CEC-84D2BCCB0F8D}"/>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1" name="CaixaDeTexto 60">
            <a:extLst>
              <a:ext uri="{FF2B5EF4-FFF2-40B4-BE49-F238E27FC236}">
                <a16:creationId xmlns:a16="http://schemas.microsoft.com/office/drawing/2014/main" id="{A63598EE-14F6-67A5-CBEF-B3B2FDBCCD65}"/>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2" name="CaixaDeTexto 61">
            <a:extLst>
              <a:ext uri="{FF2B5EF4-FFF2-40B4-BE49-F238E27FC236}">
                <a16:creationId xmlns:a16="http://schemas.microsoft.com/office/drawing/2014/main" id="{32D36466-6E32-9108-9B6C-79BD94DB1FD1}"/>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3" name="CaixaDeTexto 62">
            <a:extLst>
              <a:ext uri="{FF2B5EF4-FFF2-40B4-BE49-F238E27FC236}">
                <a16:creationId xmlns:a16="http://schemas.microsoft.com/office/drawing/2014/main" id="{8943BCD2-5F74-C669-5DD8-74A6745B28C7}"/>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4" name="CaixaDeTexto 63">
            <a:extLst>
              <a:ext uri="{FF2B5EF4-FFF2-40B4-BE49-F238E27FC236}">
                <a16:creationId xmlns:a16="http://schemas.microsoft.com/office/drawing/2014/main" id="{47FF24D7-9E8E-090E-0B95-3B1DF7167D60}"/>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5" name="CaixaDeTexto 64">
            <a:extLst>
              <a:ext uri="{FF2B5EF4-FFF2-40B4-BE49-F238E27FC236}">
                <a16:creationId xmlns:a16="http://schemas.microsoft.com/office/drawing/2014/main" id="{4768F76D-F036-5B3E-A114-11850C5FD8D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6" name="CaixaDeTexto 65">
            <a:extLst>
              <a:ext uri="{FF2B5EF4-FFF2-40B4-BE49-F238E27FC236}">
                <a16:creationId xmlns:a16="http://schemas.microsoft.com/office/drawing/2014/main" id="{DFB30EF8-CC5D-9F66-9BF6-06CA10FB6764}"/>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7" name="Seta: Divisa 66">
            <a:hlinkClick r:id="" action="ppaction://hlinkshowjump?jump=previousslide"/>
            <a:extLst>
              <a:ext uri="{FF2B5EF4-FFF2-40B4-BE49-F238E27FC236}">
                <a16:creationId xmlns:a16="http://schemas.microsoft.com/office/drawing/2014/main" id="{F1486F6C-C80F-49C6-1B0F-232A38B17F4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8" name="Conector reto 67">
            <a:extLst>
              <a:ext uri="{FF2B5EF4-FFF2-40B4-BE49-F238E27FC236}">
                <a16:creationId xmlns:a16="http://schemas.microsoft.com/office/drawing/2014/main" id="{55D92086-F418-3C52-0534-579FF301A3E1}"/>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0E6C2224-C6DE-3FF2-F099-13962CD3A8B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24329226-898C-BD35-7A39-96E8259408C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3D2EDA78-ED52-86ED-3E45-127508C2C6BD}"/>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BDB4E72D-51C7-5F4E-621C-0D0686D6E113}"/>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9E9BEAB8-ABFD-DD15-9DFF-2D206C917FF1}"/>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532BF9A9-4BFC-B28D-25B8-56A1A3512F07}"/>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C7233D40-4B44-2766-85E2-DB9993F45CB0}"/>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67699078-6A9F-0384-946C-F51D680CC6D7}"/>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1CBF13BC-2F79-3117-5709-A015128E3AC3}"/>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Cantos Arredondados 77">
            <a:extLst>
              <a:ext uri="{FF2B5EF4-FFF2-40B4-BE49-F238E27FC236}">
                <a16:creationId xmlns:a16="http://schemas.microsoft.com/office/drawing/2014/main" id="{9D0722DD-8311-0905-613E-656E78567936}"/>
              </a:ext>
            </a:extLst>
          </p:cNvPr>
          <p:cNvSpPr/>
          <p:nvPr/>
        </p:nvSpPr>
        <p:spPr>
          <a:xfrm>
            <a:off x="2803658" y="887025"/>
            <a:ext cx="252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9" name="Gráfico 78" descr="Ícone do menu de hambúrguer com preenchimento sólido">
            <a:hlinkClick r:id="rId6" action="ppaction://hlinksldjump"/>
            <a:extLst>
              <a:ext uri="{FF2B5EF4-FFF2-40B4-BE49-F238E27FC236}">
                <a16:creationId xmlns:a16="http://schemas.microsoft.com/office/drawing/2014/main" id="{25928AD0-B771-7DFD-9353-5790B4B68A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80" name="CaixaDeTexto 79">
            <a:extLst>
              <a:ext uri="{FF2B5EF4-FFF2-40B4-BE49-F238E27FC236}">
                <a16:creationId xmlns:a16="http://schemas.microsoft.com/office/drawing/2014/main" id="{8EF27E6F-0C69-B0E3-41F7-E0C8BA9366F3}"/>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1" name="Conector reto 80">
            <a:extLst>
              <a:ext uri="{FF2B5EF4-FFF2-40B4-BE49-F238E27FC236}">
                <a16:creationId xmlns:a16="http://schemas.microsoft.com/office/drawing/2014/main" id="{0A429E35-ACD8-4651-51BE-8FFA28E404C6}"/>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2" name="Retângulo 81">
            <a:hlinkClick r:id="rId9" action="ppaction://hlinksldjump"/>
            <a:extLst>
              <a:ext uri="{FF2B5EF4-FFF2-40B4-BE49-F238E27FC236}">
                <a16:creationId xmlns:a16="http://schemas.microsoft.com/office/drawing/2014/main" id="{FCE5891F-D64D-2EF8-417E-3864FE9AB98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0" action="ppaction://hlinksldjump"/>
            <a:extLst>
              <a:ext uri="{FF2B5EF4-FFF2-40B4-BE49-F238E27FC236}">
                <a16:creationId xmlns:a16="http://schemas.microsoft.com/office/drawing/2014/main" id="{05B6E199-B1E6-07C3-D1A3-EFD06970E4B2}"/>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1" action="ppaction://hlinksldjump"/>
            <a:extLst>
              <a:ext uri="{FF2B5EF4-FFF2-40B4-BE49-F238E27FC236}">
                <a16:creationId xmlns:a16="http://schemas.microsoft.com/office/drawing/2014/main" id="{CFE1114F-D28D-D0DD-0CD7-60A5AF36898A}"/>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2" action="ppaction://hlinksldjump"/>
            <a:extLst>
              <a:ext uri="{FF2B5EF4-FFF2-40B4-BE49-F238E27FC236}">
                <a16:creationId xmlns:a16="http://schemas.microsoft.com/office/drawing/2014/main" id="{46ABA0DF-8721-D914-FE52-F5E7A7E4C10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3" action="ppaction://hlinksldjump"/>
            <a:extLst>
              <a:ext uri="{FF2B5EF4-FFF2-40B4-BE49-F238E27FC236}">
                <a16:creationId xmlns:a16="http://schemas.microsoft.com/office/drawing/2014/main" id="{3B277A1D-9A17-7897-6085-B19C39F8C2DF}"/>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4" action="ppaction://hlinksldjump"/>
            <a:extLst>
              <a:ext uri="{FF2B5EF4-FFF2-40B4-BE49-F238E27FC236}">
                <a16:creationId xmlns:a16="http://schemas.microsoft.com/office/drawing/2014/main" id="{FA09B5DF-1230-E001-659F-2B4C7C89334A}"/>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5" action="ppaction://hlinksldjump"/>
            <a:extLst>
              <a:ext uri="{FF2B5EF4-FFF2-40B4-BE49-F238E27FC236}">
                <a16:creationId xmlns:a16="http://schemas.microsoft.com/office/drawing/2014/main" id="{6346F4AE-6E44-9977-4ED1-C38B3404A51B}"/>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6" action="ppaction://hlinksldjump"/>
            <a:extLst>
              <a:ext uri="{FF2B5EF4-FFF2-40B4-BE49-F238E27FC236}">
                <a16:creationId xmlns:a16="http://schemas.microsoft.com/office/drawing/2014/main" id="{91EFC388-379B-60FD-5767-13A9AB7545D1}"/>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7" action="ppaction://hlinksldjump"/>
            <a:extLst>
              <a:ext uri="{FF2B5EF4-FFF2-40B4-BE49-F238E27FC236}">
                <a16:creationId xmlns:a16="http://schemas.microsoft.com/office/drawing/2014/main" id="{2E0E0665-554B-8987-E91C-48A89ADDF062}"/>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Fluxograma: Processo 90">
            <a:hlinkClick r:id="rId18" action="ppaction://hlinksldjump"/>
            <a:extLst>
              <a:ext uri="{FF2B5EF4-FFF2-40B4-BE49-F238E27FC236}">
                <a16:creationId xmlns:a16="http://schemas.microsoft.com/office/drawing/2014/main" id="{EEAF12A6-9801-1675-3D31-89814892C1E9}"/>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9" action="ppaction://hlinksldjump"/>
            <a:extLst>
              <a:ext uri="{FF2B5EF4-FFF2-40B4-BE49-F238E27FC236}">
                <a16:creationId xmlns:a16="http://schemas.microsoft.com/office/drawing/2014/main" id="{155D846A-D2EC-E64A-9A4F-DEC637FE189B}"/>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99041622-9E99-BC5A-45C3-D12EA9BBAA31}"/>
              </a:ext>
            </a:extLst>
          </p:cNvPr>
          <p:cNvPicPr>
            <a:picLocks noChangeAspect="1"/>
          </p:cNvPicPr>
          <p:nvPr/>
        </p:nvPicPr>
        <p:blipFill>
          <a:blip r:embed="rId20"/>
          <a:srcRect t="17058"/>
          <a:stretch/>
        </p:blipFill>
        <p:spPr>
          <a:xfrm>
            <a:off x="3838031" y="1825741"/>
            <a:ext cx="3420152" cy="3221040"/>
          </a:xfrm>
          <a:prstGeom prst="rect">
            <a:avLst/>
          </a:prstGeom>
        </p:spPr>
      </p:pic>
      <p:pic>
        <p:nvPicPr>
          <p:cNvPr id="12" name="Imagem 11">
            <a:extLst>
              <a:ext uri="{FF2B5EF4-FFF2-40B4-BE49-F238E27FC236}">
                <a16:creationId xmlns:a16="http://schemas.microsoft.com/office/drawing/2014/main" id="{20D13D3C-4191-ABF5-1EE4-FC8C1D688234}"/>
              </a:ext>
            </a:extLst>
          </p:cNvPr>
          <p:cNvPicPr>
            <a:picLocks noChangeAspect="1"/>
          </p:cNvPicPr>
          <p:nvPr/>
        </p:nvPicPr>
        <p:blipFill>
          <a:blip r:embed="rId21"/>
          <a:srcRect t="12179"/>
          <a:stretch/>
        </p:blipFill>
        <p:spPr>
          <a:xfrm>
            <a:off x="3929522" y="6103774"/>
            <a:ext cx="3328661" cy="2928096"/>
          </a:xfrm>
          <a:prstGeom prst="rect">
            <a:avLst/>
          </a:prstGeom>
        </p:spPr>
      </p:pic>
    </p:spTree>
    <p:extLst>
      <p:ext uri="{BB962C8B-B14F-4D97-AF65-F5344CB8AC3E}">
        <p14:creationId xmlns:p14="http://schemas.microsoft.com/office/powerpoint/2010/main" val="3286617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15</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Retângulo: Cantos Arredondados 1">
            <a:extLst>
              <a:ext uri="{FF2B5EF4-FFF2-40B4-BE49-F238E27FC236}">
                <a16:creationId xmlns:a16="http://schemas.microsoft.com/office/drawing/2014/main" id="{EB500223-65DF-1D2C-E1A6-D3CDABFAB517}"/>
              </a:ext>
            </a:extLst>
          </p:cNvPr>
          <p:cNvSpPr/>
          <p:nvPr/>
        </p:nvSpPr>
        <p:spPr>
          <a:xfrm>
            <a:off x="227675" y="1634407"/>
            <a:ext cx="3540968" cy="7239961"/>
          </a:xfrm>
          <a:prstGeom prst="roundRect">
            <a:avLst>
              <a:gd name="adj" fmla="val 2407"/>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Cantos Arredondados 2">
            <a:extLst>
              <a:ext uri="{FF2B5EF4-FFF2-40B4-BE49-F238E27FC236}">
                <a16:creationId xmlns:a16="http://schemas.microsoft.com/office/drawing/2014/main" id="{FA2898F8-76D6-A63D-8057-A25C5554E276}"/>
              </a:ext>
            </a:extLst>
          </p:cNvPr>
          <p:cNvSpPr/>
          <p:nvPr/>
        </p:nvSpPr>
        <p:spPr>
          <a:xfrm>
            <a:off x="3915614" y="1704744"/>
            <a:ext cx="3365818" cy="3125164"/>
          </a:xfrm>
          <a:prstGeom prst="roundRect">
            <a:avLst>
              <a:gd name="adj" fmla="val 1957"/>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Cantos Arredondados 4">
            <a:extLst>
              <a:ext uri="{FF2B5EF4-FFF2-40B4-BE49-F238E27FC236}">
                <a16:creationId xmlns:a16="http://schemas.microsoft.com/office/drawing/2014/main" id="{19514EC9-2C3C-550E-9DB3-C999B4744C46}"/>
              </a:ext>
            </a:extLst>
          </p:cNvPr>
          <p:cNvSpPr/>
          <p:nvPr/>
        </p:nvSpPr>
        <p:spPr>
          <a:xfrm>
            <a:off x="3945129" y="5782142"/>
            <a:ext cx="3365818" cy="3092226"/>
          </a:xfrm>
          <a:prstGeom prst="roundRect">
            <a:avLst>
              <a:gd name="adj" fmla="val 327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a:extLst>
              <a:ext uri="{FF2B5EF4-FFF2-40B4-BE49-F238E27FC236}">
                <a16:creationId xmlns:a16="http://schemas.microsoft.com/office/drawing/2014/main" id="{EA2B2EEF-6686-B966-CA66-7E9CD81292BB}"/>
              </a:ext>
            </a:extLst>
          </p:cNvPr>
          <p:cNvSpPr txBox="1"/>
          <p:nvPr/>
        </p:nvSpPr>
        <p:spPr>
          <a:xfrm>
            <a:off x="247519" y="2722978"/>
            <a:ext cx="3580923" cy="4447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71450" indent="-171450" algn="just">
              <a:buFont typeface="Arial" panose="020B0604020202020204" pitchFamily="34" charset="0"/>
              <a:buChar char="•"/>
              <a:defRPr sz="1200">
                <a:solidFill>
                  <a:srgbClr val="214D6E"/>
                </a:solidFill>
                <a:effectLst/>
                <a:latin typeface="Franklin Gothic Medium" panose="020B0603020102020204" pitchFamily="34" charset="0"/>
                <a:ea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R="328295" defTabSz="755660">
              <a:lnSpc>
                <a:spcPct val="90000"/>
              </a:lnSpc>
              <a:spcBef>
                <a:spcPts val="826"/>
              </a:spcBef>
            </a:pPr>
            <a:r>
              <a:rPr lang="pt-BR" sz="1000" b="1" dirty="0">
                <a:solidFill>
                  <a:schemeClr val="tx2">
                    <a:lumMod val="90000"/>
                    <a:lumOff val="10000"/>
                  </a:schemeClr>
                </a:solidFill>
                <a:latin typeface="+mn-lt"/>
                <a:ea typeface="+mn-ea"/>
              </a:rPr>
              <a:t>Créditos tributários </a:t>
            </a:r>
            <a:r>
              <a:rPr lang="pt-BR" sz="1000" dirty="0">
                <a:solidFill>
                  <a:schemeClr val="tx2">
                    <a:lumMod val="90000"/>
                    <a:lumOff val="10000"/>
                  </a:schemeClr>
                </a:solidFill>
                <a:latin typeface="+mn-lt"/>
                <a:ea typeface="+mn-ea"/>
              </a:rPr>
              <a:t>– Apresentou tendência de </a:t>
            </a:r>
            <a:r>
              <a:rPr lang="pt-BR" sz="1000" dirty="0" err="1">
                <a:solidFill>
                  <a:schemeClr val="tx2">
                    <a:lumMod val="90000"/>
                    <a:lumOff val="10000"/>
                  </a:schemeClr>
                </a:solidFill>
                <a:latin typeface="+mn-lt"/>
                <a:ea typeface="+mn-ea"/>
              </a:rPr>
              <a:t>crescimeto</a:t>
            </a:r>
            <a:r>
              <a:rPr lang="pt-BR" sz="1000" dirty="0">
                <a:solidFill>
                  <a:schemeClr val="tx2">
                    <a:lumMod val="90000"/>
                    <a:lumOff val="10000"/>
                  </a:schemeClr>
                </a:solidFill>
                <a:latin typeface="+mn-lt"/>
                <a:ea typeface="+mn-ea"/>
              </a:rPr>
              <a:t>, evoluindo 15% em junho, 12% em julho, 12% em agosto, 10% em setembro e 5% em outubro. Tal situação aponta para uma maior entrada de créditos com impostos do que compensações e restituições. Vale pontuar que, em outubro, esse grupo apresentava um saldo total de 3,6 milhões, sendo 2,3 milhões correspondentes a ICMS a recuperar, representando 66% dos créditos.</a:t>
            </a:r>
          </a:p>
          <a:p>
            <a:pPr marR="328295" defTabSz="755660">
              <a:lnSpc>
                <a:spcPct val="90000"/>
              </a:lnSpc>
              <a:spcBef>
                <a:spcPts val="826"/>
              </a:spcBef>
            </a:pPr>
            <a:r>
              <a:rPr lang="pt-BR" sz="1000" b="1" dirty="0">
                <a:solidFill>
                  <a:schemeClr val="tx2">
                    <a:lumMod val="90000"/>
                    <a:lumOff val="10000"/>
                  </a:schemeClr>
                </a:solidFill>
                <a:latin typeface="+mn-lt"/>
                <a:ea typeface="+mn-ea"/>
              </a:rPr>
              <a:t>Serviços em andamento </a:t>
            </a:r>
            <a:r>
              <a:rPr lang="pt-BR" sz="1000" dirty="0">
                <a:solidFill>
                  <a:schemeClr val="tx2">
                    <a:lumMod val="90000"/>
                    <a:lumOff val="10000"/>
                  </a:schemeClr>
                </a:solidFill>
                <a:latin typeface="+mn-lt"/>
                <a:ea typeface="+mn-ea"/>
              </a:rPr>
              <a:t>– Apresentou crescimento de 31% em junho, 2% em julho, 6% em agosto, queda de 26% em setembro e crescimento de 14% em outubro de 2024. As variações supramencionadas correspondem a movimentações de materiais a apropriar.</a:t>
            </a:r>
          </a:p>
          <a:p>
            <a:pPr marR="328295" defTabSz="755660">
              <a:lnSpc>
                <a:spcPct val="90000"/>
              </a:lnSpc>
              <a:spcBef>
                <a:spcPts val="826"/>
              </a:spcBef>
            </a:pPr>
            <a:r>
              <a:rPr lang="pt-BR" sz="1000" b="1" dirty="0">
                <a:solidFill>
                  <a:schemeClr val="tx2">
                    <a:lumMod val="90000"/>
                    <a:lumOff val="10000"/>
                  </a:schemeClr>
                </a:solidFill>
                <a:latin typeface="+mn-lt"/>
                <a:ea typeface="+mn-ea"/>
              </a:rPr>
              <a:t>Estoques</a:t>
            </a:r>
            <a:r>
              <a:rPr lang="pt-BR" sz="1000" dirty="0">
                <a:solidFill>
                  <a:schemeClr val="tx2">
                    <a:lumMod val="90000"/>
                    <a:lumOff val="10000"/>
                  </a:schemeClr>
                </a:solidFill>
                <a:latin typeface="+mn-lt"/>
                <a:ea typeface="+mn-ea"/>
              </a:rPr>
              <a:t> – Teve crescimento de 10% em junho, queda de 2% em julho, recuo de 1% em agosto, crescimento de 0,05% em setembro e 5% em outubro. A variação mais relevante ocorreu em junho, motivada principalmente pelo crescimento do estoque –</a:t>
            </a:r>
            <a:r>
              <a:rPr lang="pt-BR" sz="1000" dirty="0" err="1">
                <a:solidFill>
                  <a:schemeClr val="tx2">
                    <a:lumMod val="90000"/>
                    <a:lumOff val="10000"/>
                  </a:schemeClr>
                </a:solidFill>
                <a:latin typeface="+mn-lt"/>
                <a:ea typeface="+mn-ea"/>
              </a:rPr>
              <a:t>Expandable</a:t>
            </a:r>
            <a:r>
              <a:rPr lang="pt-BR" sz="1000" dirty="0">
                <a:solidFill>
                  <a:schemeClr val="tx2">
                    <a:lumMod val="90000"/>
                    <a:lumOff val="10000"/>
                  </a:schemeClr>
                </a:solidFill>
                <a:latin typeface="+mn-lt"/>
                <a:ea typeface="+mn-ea"/>
              </a:rPr>
              <a:t>.</a:t>
            </a:r>
          </a:p>
          <a:p>
            <a:pPr marR="328295" defTabSz="755660">
              <a:lnSpc>
                <a:spcPct val="90000"/>
              </a:lnSpc>
              <a:spcBef>
                <a:spcPts val="826"/>
              </a:spcBef>
            </a:pPr>
            <a:r>
              <a:rPr lang="pt-BR" sz="1000" b="1" dirty="0">
                <a:solidFill>
                  <a:schemeClr val="tx2">
                    <a:lumMod val="90000"/>
                    <a:lumOff val="10000"/>
                  </a:schemeClr>
                </a:solidFill>
                <a:latin typeface="+mn-lt"/>
                <a:ea typeface="+mn-ea"/>
              </a:rPr>
              <a:t>Despesas antecipadas </a:t>
            </a:r>
            <a:r>
              <a:rPr lang="pt-BR" sz="1000" dirty="0">
                <a:solidFill>
                  <a:schemeClr val="tx2">
                    <a:lumMod val="90000"/>
                    <a:lumOff val="10000"/>
                  </a:schemeClr>
                </a:solidFill>
                <a:latin typeface="+mn-lt"/>
                <a:ea typeface="+mn-ea"/>
              </a:rPr>
              <a:t>– Apresentou tendência de queda, caindo 12% em junho, 14% em julho, 17% em agosto, 20% em setembro e 25% em outubro. As quedas observadas ocorreram como reflexo da apropriação parcial dos prêmios de seguros.</a:t>
            </a:r>
          </a:p>
          <a:p>
            <a:pPr marR="328295" defTabSz="755660">
              <a:lnSpc>
                <a:spcPct val="90000"/>
              </a:lnSpc>
              <a:spcBef>
                <a:spcPts val="826"/>
              </a:spcBef>
            </a:pPr>
            <a:r>
              <a:rPr lang="pt-BR" sz="1000" b="1" dirty="0">
                <a:solidFill>
                  <a:schemeClr val="tx2">
                    <a:lumMod val="90000"/>
                    <a:lumOff val="10000"/>
                  </a:schemeClr>
                </a:solidFill>
                <a:latin typeface="+mn-lt"/>
                <a:ea typeface="+mn-ea"/>
              </a:rPr>
              <a:t>Créditos clientes </a:t>
            </a:r>
            <a:r>
              <a:rPr lang="pt-BR" sz="1000" dirty="0">
                <a:solidFill>
                  <a:schemeClr val="tx2">
                    <a:lumMod val="90000"/>
                    <a:lumOff val="10000"/>
                  </a:schemeClr>
                </a:solidFill>
                <a:latin typeface="+mn-lt"/>
                <a:ea typeface="+mn-ea"/>
              </a:rPr>
              <a:t>– Esse grupo de contas apresentou variações inferiores a 1% em todos os meses analisados. Esse grupo de contas, em outubro, esteve composto por pouco mais de 1 milhão em Termo de acordo Infraero  e 8,4 mil em depósito caução. </a:t>
            </a:r>
          </a:p>
          <a:p>
            <a:pPr marR="328295" defTabSz="755660">
              <a:lnSpc>
                <a:spcPct val="90000"/>
              </a:lnSpc>
              <a:spcBef>
                <a:spcPts val="826"/>
              </a:spcBef>
            </a:pPr>
            <a:r>
              <a:rPr lang="pt-BR" sz="1000" b="1" dirty="0">
                <a:solidFill>
                  <a:schemeClr val="tx2">
                    <a:lumMod val="90000"/>
                    <a:lumOff val="10000"/>
                  </a:schemeClr>
                </a:solidFill>
                <a:latin typeface="+mn-lt"/>
                <a:ea typeface="+mn-ea"/>
              </a:rPr>
              <a:t>Depósitos judiciais </a:t>
            </a:r>
            <a:r>
              <a:rPr lang="pt-BR" sz="1000" dirty="0">
                <a:solidFill>
                  <a:schemeClr val="tx2">
                    <a:lumMod val="90000"/>
                    <a:lumOff val="10000"/>
                  </a:schemeClr>
                </a:solidFill>
                <a:latin typeface="+mn-lt"/>
                <a:ea typeface="+mn-ea"/>
              </a:rPr>
              <a:t>– Apresentou variação relevante somente em julho, com crescimento excepcional e bem acima de 1000%, algo que foi motivado principalmente pelo bloqueio judicial de </a:t>
            </a:r>
            <a:r>
              <a:rPr lang="pt-BR" sz="1000" dirty="0" err="1">
                <a:solidFill>
                  <a:schemeClr val="tx2">
                    <a:lumMod val="90000"/>
                    <a:lumOff val="10000"/>
                  </a:schemeClr>
                </a:solidFill>
                <a:latin typeface="+mn-lt"/>
                <a:ea typeface="+mn-ea"/>
              </a:rPr>
              <a:t>conta-corrente</a:t>
            </a:r>
            <a:r>
              <a:rPr lang="pt-BR" sz="1000" dirty="0">
                <a:solidFill>
                  <a:schemeClr val="tx2">
                    <a:lumMod val="90000"/>
                    <a:lumOff val="10000"/>
                  </a:schemeClr>
                </a:solidFill>
                <a:latin typeface="+mn-lt"/>
                <a:ea typeface="+mn-ea"/>
              </a:rPr>
              <a:t> de 558,6 mil.</a:t>
            </a:r>
          </a:p>
          <a:p>
            <a:pPr marR="328295" defTabSz="755660">
              <a:lnSpc>
                <a:spcPct val="90000"/>
              </a:lnSpc>
              <a:spcBef>
                <a:spcPts val="826"/>
              </a:spcBef>
            </a:pPr>
            <a:endParaRPr lang="pt-BR" sz="1000" dirty="0">
              <a:solidFill>
                <a:schemeClr val="tx2">
                  <a:lumMod val="90000"/>
                  <a:lumOff val="10000"/>
                </a:schemeClr>
              </a:solidFill>
              <a:latin typeface="+mn-lt"/>
              <a:ea typeface="+mn-ea"/>
            </a:endParaRPr>
          </a:p>
        </p:txBody>
      </p:sp>
      <p:sp>
        <p:nvSpPr>
          <p:cNvPr id="9" name="Retângulo: Cantos Arredondados 8">
            <a:extLst>
              <a:ext uri="{FF2B5EF4-FFF2-40B4-BE49-F238E27FC236}">
                <a16:creationId xmlns:a16="http://schemas.microsoft.com/office/drawing/2014/main" id="{FA3AA757-4D6F-6F7E-2660-FD29455B1030}"/>
              </a:ext>
            </a:extLst>
          </p:cNvPr>
          <p:cNvSpPr/>
          <p:nvPr/>
        </p:nvSpPr>
        <p:spPr>
          <a:xfrm>
            <a:off x="218260" y="1490678"/>
            <a:ext cx="3540968" cy="180319"/>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10" name="Retângulo: Cantos Arredondados 9">
            <a:extLst>
              <a:ext uri="{FF2B5EF4-FFF2-40B4-BE49-F238E27FC236}">
                <a16:creationId xmlns:a16="http://schemas.microsoft.com/office/drawing/2014/main" id="{56372FD9-1506-F9F0-6828-A587B6C11ACC}"/>
              </a:ext>
            </a:extLst>
          </p:cNvPr>
          <p:cNvSpPr/>
          <p:nvPr/>
        </p:nvSpPr>
        <p:spPr>
          <a:xfrm>
            <a:off x="3918366" y="1490679"/>
            <a:ext cx="3365818" cy="20234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Ativo total</a:t>
            </a:r>
          </a:p>
        </p:txBody>
      </p:sp>
      <p:sp>
        <p:nvSpPr>
          <p:cNvPr id="12" name="Retângulo: Cantos Arredondados 11">
            <a:extLst>
              <a:ext uri="{FF2B5EF4-FFF2-40B4-BE49-F238E27FC236}">
                <a16:creationId xmlns:a16="http://schemas.microsoft.com/office/drawing/2014/main" id="{AEC259F2-5ACD-7EA0-5F8E-DA3F8421D17F}"/>
              </a:ext>
            </a:extLst>
          </p:cNvPr>
          <p:cNvSpPr/>
          <p:nvPr/>
        </p:nvSpPr>
        <p:spPr>
          <a:xfrm>
            <a:off x="3949735" y="5632294"/>
            <a:ext cx="3365818" cy="189949"/>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Ativo total</a:t>
            </a:r>
          </a:p>
        </p:txBody>
      </p:sp>
      <p:sp>
        <p:nvSpPr>
          <p:cNvPr id="16" name="Título 4">
            <a:extLst>
              <a:ext uri="{FF2B5EF4-FFF2-40B4-BE49-F238E27FC236}">
                <a16:creationId xmlns:a16="http://schemas.microsoft.com/office/drawing/2014/main" id="{B56C6744-78CC-05B3-2818-11F225FBF69E}"/>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ATIVO</a:t>
            </a:r>
          </a:p>
        </p:txBody>
      </p:sp>
      <p:sp>
        <p:nvSpPr>
          <p:cNvPr id="17" name="Google Shape;1078;p39">
            <a:extLst>
              <a:ext uri="{FF2B5EF4-FFF2-40B4-BE49-F238E27FC236}">
                <a16:creationId xmlns:a16="http://schemas.microsoft.com/office/drawing/2014/main" id="{4C97F910-F7B3-8CB3-86D5-2622C6A95B33}"/>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20" name="Gráfico 19" descr="Gráfico de barras com tendência ascendente com preenchimento sólido">
            <a:hlinkClick r:id="rId3" action="ppaction://hlinksldjump"/>
            <a:extLst>
              <a:ext uri="{FF2B5EF4-FFF2-40B4-BE49-F238E27FC236}">
                <a16:creationId xmlns:a16="http://schemas.microsoft.com/office/drawing/2014/main" id="{C7460476-3094-950D-1AAA-F089B44966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0868" y="112810"/>
            <a:ext cx="292188" cy="292188"/>
          </a:xfrm>
          <a:prstGeom prst="rect">
            <a:avLst/>
          </a:prstGeom>
        </p:spPr>
      </p:pic>
      <p:sp>
        <p:nvSpPr>
          <p:cNvPr id="15" name="Seta: Divisa 14">
            <a:hlinkClick r:id="" action="ppaction://hlinkshowjump?jump=nextslide"/>
            <a:extLst>
              <a:ext uri="{FF2B5EF4-FFF2-40B4-BE49-F238E27FC236}">
                <a16:creationId xmlns:a16="http://schemas.microsoft.com/office/drawing/2014/main" id="{A1D69C58-E92F-1C53-42CA-EFEBE84F62CD}"/>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3" name="CaixaDeTexto 42">
            <a:extLst>
              <a:ext uri="{FF2B5EF4-FFF2-40B4-BE49-F238E27FC236}">
                <a16:creationId xmlns:a16="http://schemas.microsoft.com/office/drawing/2014/main" id="{3BC08A4C-3CDE-2B39-D640-180702E504A6}"/>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3" name="CaixaDeTexto 52">
            <a:extLst>
              <a:ext uri="{FF2B5EF4-FFF2-40B4-BE49-F238E27FC236}">
                <a16:creationId xmlns:a16="http://schemas.microsoft.com/office/drawing/2014/main" id="{C9EBED95-7318-C9EB-512B-A52442F1072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9" name="CaixaDeTexto 58">
            <a:extLst>
              <a:ext uri="{FF2B5EF4-FFF2-40B4-BE49-F238E27FC236}">
                <a16:creationId xmlns:a16="http://schemas.microsoft.com/office/drawing/2014/main" id="{589DAB3B-562E-52B8-0E85-ED774A4F5DAD}"/>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0" name="CaixaDeTexto 59">
            <a:extLst>
              <a:ext uri="{FF2B5EF4-FFF2-40B4-BE49-F238E27FC236}">
                <a16:creationId xmlns:a16="http://schemas.microsoft.com/office/drawing/2014/main" id="{1AEE4BA6-A36A-6053-4CEC-84D2BCCB0F8D}"/>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1" name="CaixaDeTexto 60">
            <a:extLst>
              <a:ext uri="{FF2B5EF4-FFF2-40B4-BE49-F238E27FC236}">
                <a16:creationId xmlns:a16="http://schemas.microsoft.com/office/drawing/2014/main" id="{A63598EE-14F6-67A5-CBEF-B3B2FDBCCD65}"/>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2" name="CaixaDeTexto 61">
            <a:extLst>
              <a:ext uri="{FF2B5EF4-FFF2-40B4-BE49-F238E27FC236}">
                <a16:creationId xmlns:a16="http://schemas.microsoft.com/office/drawing/2014/main" id="{32D36466-6E32-9108-9B6C-79BD94DB1FD1}"/>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3" name="CaixaDeTexto 62">
            <a:extLst>
              <a:ext uri="{FF2B5EF4-FFF2-40B4-BE49-F238E27FC236}">
                <a16:creationId xmlns:a16="http://schemas.microsoft.com/office/drawing/2014/main" id="{8943BCD2-5F74-C669-5DD8-74A6745B28C7}"/>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4" name="CaixaDeTexto 63">
            <a:extLst>
              <a:ext uri="{FF2B5EF4-FFF2-40B4-BE49-F238E27FC236}">
                <a16:creationId xmlns:a16="http://schemas.microsoft.com/office/drawing/2014/main" id="{47FF24D7-9E8E-090E-0B95-3B1DF7167D60}"/>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5" name="CaixaDeTexto 64">
            <a:extLst>
              <a:ext uri="{FF2B5EF4-FFF2-40B4-BE49-F238E27FC236}">
                <a16:creationId xmlns:a16="http://schemas.microsoft.com/office/drawing/2014/main" id="{4768F76D-F036-5B3E-A114-11850C5FD8D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6" name="CaixaDeTexto 65">
            <a:extLst>
              <a:ext uri="{FF2B5EF4-FFF2-40B4-BE49-F238E27FC236}">
                <a16:creationId xmlns:a16="http://schemas.microsoft.com/office/drawing/2014/main" id="{DFB30EF8-CC5D-9F66-9BF6-06CA10FB6764}"/>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7" name="Seta: Divisa 66">
            <a:hlinkClick r:id="" action="ppaction://hlinkshowjump?jump=previousslide"/>
            <a:extLst>
              <a:ext uri="{FF2B5EF4-FFF2-40B4-BE49-F238E27FC236}">
                <a16:creationId xmlns:a16="http://schemas.microsoft.com/office/drawing/2014/main" id="{F1486F6C-C80F-49C6-1B0F-232A38B17F4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8" name="Conector reto 67">
            <a:extLst>
              <a:ext uri="{FF2B5EF4-FFF2-40B4-BE49-F238E27FC236}">
                <a16:creationId xmlns:a16="http://schemas.microsoft.com/office/drawing/2014/main" id="{55D92086-F418-3C52-0534-579FF301A3E1}"/>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0E6C2224-C6DE-3FF2-F099-13962CD3A8B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24329226-898C-BD35-7A39-96E8259408C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3D2EDA78-ED52-86ED-3E45-127508C2C6BD}"/>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BDB4E72D-51C7-5F4E-621C-0D0686D6E113}"/>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9E9BEAB8-ABFD-DD15-9DFF-2D206C917FF1}"/>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532BF9A9-4BFC-B28D-25B8-56A1A3512F07}"/>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C7233D40-4B44-2766-85E2-DB9993F45CB0}"/>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67699078-6A9F-0384-946C-F51D680CC6D7}"/>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1CBF13BC-2F79-3117-5709-A015128E3AC3}"/>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Cantos Arredondados 77">
            <a:extLst>
              <a:ext uri="{FF2B5EF4-FFF2-40B4-BE49-F238E27FC236}">
                <a16:creationId xmlns:a16="http://schemas.microsoft.com/office/drawing/2014/main" id="{9D0722DD-8311-0905-613E-656E78567936}"/>
              </a:ext>
            </a:extLst>
          </p:cNvPr>
          <p:cNvSpPr/>
          <p:nvPr/>
        </p:nvSpPr>
        <p:spPr>
          <a:xfrm>
            <a:off x="2803658" y="887025"/>
            <a:ext cx="252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9" name="Gráfico 78" descr="Ícone do menu de hambúrguer com preenchimento sólido">
            <a:hlinkClick r:id="rId6" action="ppaction://hlinksldjump"/>
            <a:extLst>
              <a:ext uri="{FF2B5EF4-FFF2-40B4-BE49-F238E27FC236}">
                <a16:creationId xmlns:a16="http://schemas.microsoft.com/office/drawing/2014/main" id="{25928AD0-B771-7DFD-9353-5790B4B68A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80" name="CaixaDeTexto 79">
            <a:extLst>
              <a:ext uri="{FF2B5EF4-FFF2-40B4-BE49-F238E27FC236}">
                <a16:creationId xmlns:a16="http://schemas.microsoft.com/office/drawing/2014/main" id="{8EF27E6F-0C69-B0E3-41F7-E0C8BA9366F3}"/>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1" name="Conector reto 80">
            <a:extLst>
              <a:ext uri="{FF2B5EF4-FFF2-40B4-BE49-F238E27FC236}">
                <a16:creationId xmlns:a16="http://schemas.microsoft.com/office/drawing/2014/main" id="{0A429E35-ACD8-4651-51BE-8FFA28E404C6}"/>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2" name="Retângulo 81">
            <a:hlinkClick r:id="rId9" action="ppaction://hlinksldjump"/>
            <a:extLst>
              <a:ext uri="{FF2B5EF4-FFF2-40B4-BE49-F238E27FC236}">
                <a16:creationId xmlns:a16="http://schemas.microsoft.com/office/drawing/2014/main" id="{FCE5891F-D64D-2EF8-417E-3864FE9AB98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0" action="ppaction://hlinksldjump"/>
            <a:extLst>
              <a:ext uri="{FF2B5EF4-FFF2-40B4-BE49-F238E27FC236}">
                <a16:creationId xmlns:a16="http://schemas.microsoft.com/office/drawing/2014/main" id="{05B6E199-B1E6-07C3-D1A3-EFD06970E4B2}"/>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1" action="ppaction://hlinksldjump"/>
            <a:extLst>
              <a:ext uri="{FF2B5EF4-FFF2-40B4-BE49-F238E27FC236}">
                <a16:creationId xmlns:a16="http://schemas.microsoft.com/office/drawing/2014/main" id="{CFE1114F-D28D-D0DD-0CD7-60A5AF36898A}"/>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2" action="ppaction://hlinksldjump"/>
            <a:extLst>
              <a:ext uri="{FF2B5EF4-FFF2-40B4-BE49-F238E27FC236}">
                <a16:creationId xmlns:a16="http://schemas.microsoft.com/office/drawing/2014/main" id="{46ABA0DF-8721-D914-FE52-F5E7A7E4C10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3" action="ppaction://hlinksldjump"/>
            <a:extLst>
              <a:ext uri="{FF2B5EF4-FFF2-40B4-BE49-F238E27FC236}">
                <a16:creationId xmlns:a16="http://schemas.microsoft.com/office/drawing/2014/main" id="{3B277A1D-9A17-7897-6085-B19C39F8C2DF}"/>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4" action="ppaction://hlinksldjump"/>
            <a:extLst>
              <a:ext uri="{FF2B5EF4-FFF2-40B4-BE49-F238E27FC236}">
                <a16:creationId xmlns:a16="http://schemas.microsoft.com/office/drawing/2014/main" id="{FA09B5DF-1230-E001-659F-2B4C7C89334A}"/>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5" action="ppaction://hlinksldjump"/>
            <a:extLst>
              <a:ext uri="{FF2B5EF4-FFF2-40B4-BE49-F238E27FC236}">
                <a16:creationId xmlns:a16="http://schemas.microsoft.com/office/drawing/2014/main" id="{6346F4AE-6E44-9977-4ED1-C38B3404A51B}"/>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6" action="ppaction://hlinksldjump"/>
            <a:extLst>
              <a:ext uri="{FF2B5EF4-FFF2-40B4-BE49-F238E27FC236}">
                <a16:creationId xmlns:a16="http://schemas.microsoft.com/office/drawing/2014/main" id="{91EFC388-379B-60FD-5767-13A9AB7545D1}"/>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7" action="ppaction://hlinksldjump"/>
            <a:extLst>
              <a:ext uri="{FF2B5EF4-FFF2-40B4-BE49-F238E27FC236}">
                <a16:creationId xmlns:a16="http://schemas.microsoft.com/office/drawing/2014/main" id="{2E0E0665-554B-8987-E91C-48A89ADDF062}"/>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Fluxograma: Processo 90">
            <a:hlinkClick r:id="rId18" action="ppaction://hlinksldjump"/>
            <a:extLst>
              <a:ext uri="{FF2B5EF4-FFF2-40B4-BE49-F238E27FC236}">
                <a16:creationId xmlns:a16="http://schemas.microsoft.com/office/drawing/2014/main" id="{EEAF12A6-9801-1675-3D31-89814892C1E9}"/>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9" action="ppaction://hlinksldjump"/>
            <a:extLst>
              <a:ext uri="{FF2B5EF4-FFF2-40B4-BE49-F238E27FC236}">
                <a16:creationId xmlns:a16="http://schemas.microsoft.com/office/drawing/2014/main" id="{155D846A-D2EC-E64A-9A4F-DEC637FE189B}"/>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C028ACA0-6F71-DE59-A690-29E5CE4CCDF7}"/>
              </a:ext>
            </a:extLst>
          </p:cNvPr>
          <p:cNvPicPr>
            <a:picLocks noChangeAspect="1"/>
          </p:cNvPicPr>
          <p:nvPr/>
        </p:nvPicPr>
        <p:blipFill>
          <a:blip r:embed="rId20"/>
          <a:srcRect l="2635" t="14800"/>
          <a:stretch/>
        </p:blipFill>
        <p:spPr>
          <a:xfrm>
            <a:off x="3899217" y="1866905"/>
            <a:ext cx="3446566" cy="2656422"/>
          </a:xfrm>
          <a:prstGeom prst="rect">
            <a:avLst/>
          </a:prstGeom>
        </p:spPr>
      </p:pic>
      <p:pic>
        <p:nvPicPr>
          <p:cNvPr id="14" name="Imagem 13">
            <a:extLst>
              <a:ext uri="{FF2B5EF4-FFF2-40B4-BE49-F238E27FC236}">
                <a16:creationId xmlns:a16="http://schemas.microsoft.com/office/drawing/2014/main" id="{454888E8-078D-6F15-C9A6-8B1BB2DF7CFE}"/>
              </a:ext>
            </a:extLst>
          </p:cNvPr>
          <p:cNvPicPr>
            <a:picLocks noChangeAspect="1"/>
          </p:cNvPicPr>
          <p:nvPr/>
        </p:nvPicPr>
        <p:blipFill>
          <a:blip r:embed="rId21"/>
          <a:srcRect l="19386" r="16746"/>
          <a:stretch/>
        </p:blipFill>
        <p:spPr>
          <a:xfrm>
            <a:off x="4073540" y="5794515"/>
            <a:ext cx="3166632" cy="2974854"/>
          </a:xfrm>
          <a:prstGeom prst="rect">
            <a:avLst/>
          </a:prstGeom>
        </p:spPr>
      </p:pic>
    </p:spTree>
    <p:extLst>
      <p:ext uri="{BB962C8B-B14F-4D97-AF65-F5344CB8AC3E}">
        <p14:creationId xmlns:p14="http://schemas.microsoft.com/office/powerpoint/2010/main" val="4172094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tângulo: Cantos Arredondados 28">
            <a:extLst>
              <a:ext uri="{FF2B5EF4-FFF2-40B4-BE49-F238E27FC236}">
                <a16:creationId xmlns:a16="http://schemas.microsoft.com/office/drawing/2014/main" id="{59246A63-F71F-7E3E-1CE0-7A89585274C2}"/>
              </a:ext>
            </a:extLst>
          </p:cNvPr>
          <p:cNvSpPr/>
          <p:nvPr/>
        </p:nvSpPr>
        <p:spPr>
          <a:xfrm>
            <a:off x="3941299" y="6455004"/>
            <a:ext cx="3175662" cy="3595585"/>
          </a:xfrm>
          <a:prstGeom prst="roundRect">
            <a:avLst>
              <a:gd name="adj" fmla="val 661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Cantos Arredondados 23">
            <a:extLst>
              <a:ext uri="{FF2B5EF4-FFF2-40B4-BE49-F238E27FC236}">
                <a16:creationId xmlns:a16="http://schemas.microsoft.com/office/drawing/2014/main" id="{5FA30767-7AC8-EB1D-2E2A-97F7D59D393F}"/>
              </a:ext>
            </a:extLst>
          </p:cNvPr>
          <p:cNvSpPr/>
          <p:nvPr/>
        </p:nvSpPr>
        <p:spPr>
          <a:xfrm>
            <a:off x="439539" y="6455005"/>
            <a:ext cx="3338712" cy="3595064"/>
          </a:xfrm>
          <a:prstGeom prst="roundRect">
            <a:avLst>
              <a:gd name="adj" fmla="val 661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Retângulo: Cantos Arredondados 22">
            <a:extLst>
              <a:ext uri="{FF2B5EF4-FFF2-40B4-BE49-F238E27FC236}">
                <a16:creationId xmlns:a16="http://schemas.microsoft.com/office/drawing/2014/main" id="{BB26FDBE-8241-2E2F-89F9-7B8985145855}"/>
              </a:ext>
            </a:extLst>
          </p:cNvPr>
          <p:cNvSpPr/>
          <p:nvPr/>
        </p:nvSpPr>
        <p:spPr>
          <a:xfrm>
            <a:off x="439539" y="4155635"/>
            <a:ext cx="6632924" cy="1705904"/>
          </a:xfrm>
          <a:prstGeom prst="roundRect">
            <a:avLst>
              <a:gd name="adj" fmla="val 5360"/>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16</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16" name="Título 4">
            <a:extLst>
              <a:ext uri="{FF2B5EF4-FFF2-40B4-BE49-F238E27FC236}">
                <a16:creationId xmlns:a16="http://schemas.microsoft.com/office/drawing/2014/main" id="{B56C6744-78CC-05B3-2818-11F225FBF69E}"/>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IMOBILIZADO</a:t>
            </a:r>
          </a:p>
        </p:txBody>
      </p:sp>
      <p:sp>
        <p:nvSpPr>
          <p:cNvPr id="17" name="Google Shape;1078;p39">
            <a:extLst>
              <a:ext uri="{FF2B5EF4-FFF2-40B4-BE49-F238E27FC236}">
                <a16:creationId xmlns:a16="http://schemas.microsoft.com/office/drawing/2014/main" id="{4C97F910-F7B3-8CB3-86D5-2622C6A95B33}"/>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20" name="Gráfico 19" descr="Gráfico de barras com tendência ascendente com preenchimento sólido">
            <a:hlinkClick r:id="rId3" action="ppaction://hlinksldjump"/>
            <a:extLst>
              <a:ext uri="{FF2B5EF4-FFF2-40B4-BE49-F238E27FC236}">
                <a16:creationId xmlns:a16="http://schemas.microsoft.com/office/drawing/2014/main" id="{C7460476-3094-950D-1AAA-F089B44966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0868" y="112810"/>
            <a:ext cx="292188" cy="292188"/>
          </a:xfrm>
          <a:prstGeom prst="rect">
            <a:avLst/>
          </a:prstGeom>
        </p:spPr>
      </p:pic>
      <p:sp>
        <p:nvSpPr>
          <p:cNvPr id="41" name="Retângulo: Cantos Arredondados 40">
            <a:extLst>
              <a:ext uri="{FF2B5EF4-FFF2-40B4-BE49-F238E27FC236}">
                <a16:creationId xmlns:a16="http://schemas.microsoft.com/office/drawing/2014/main" id="{2F3C7BD1-F4A7-C2FB-7EC0-AA1FD17FD3C3}"/>
              </a:ext>
            </a:extLst>
          </p:cNvPr>
          <p:cNvSpPr/>
          <p:nvPr/>
        </p:nvSpPr>
        <p:spPr>
          <a:xfrm>
            <a:off x="439539" y="1464057"/>
            <a:ext cx="6685464" cy="2339276"/>
          </a:xfrm>
          <a:prstGeom prst="roundRect">
            <a:avLst>
              <a:gd name="adj" fmla="val 4731"/>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CaixaDeTexto 52">
            <a:extLst>
              <a:ext uri="{FF2B5EF4-FFF2-40B4-BE49-F238E27FC236}">
                <a16:creationId xmlns:a16="http://schemas.microsoft.com/office/drawing/2014/main" id="{30DD76BD-D998-9090-41BF-E88480D34C69}"/>
              </a:ext>
            </a:extLst>
          </p:cNvPr>
          <p:cNvSpPr txBox="1"/>
          <p:nvPr/>
        </p:nvSpPr>
        <p:spPr>
          <a:xfrm>
            <a:off x="580588" y="1464803"/>
            <a:ext cx="6900251" cy="2375907"/>
          </a:xfrm>
          <a:prstGeom prst="rect">
            <a:avLst/>
          </a:prstGeom>
          <a:noFill/>
        </p:spPr>
        <p:txBody>
          <a:bodyPr wrap="square">
            <a:spAutoFit/>
          </a:bodyPr>
          <a:lstStyle/>
          <a:p>
            <a:pPr marR="328295" algn="just" defTabSz="755660">
              <a:lnSpc>
                <a:spcPct val="90000"/>
              </a:lnSpc>
              <a:spcBef>
                <a:spcPts val="826"/>
              </a:spcBef>
            </a:pPr>
            <a:r>
              <a:rPr lang="pt-BR" sz="1000" b="1" dirty="0">
                <a:solidFill>
                  <a:schemeClr val="tx2">
                    <a:lumMod val="90000"/>
                    <a:lumOff val="10000"/>
                  </a:schemeClr>
                </a:solidFill>
              </a:rPr>
              <a:t>A depreciação é a perda de valor de um bem decorrente de seu uso, do desgaste natural ou de sua obsolescência.</a:t>
            </a:r>
          </a:p>
          <a:p>
            <a:pPr marR="328295" algn="just" defTabSz="755660">
              <a:lnSpc>
                <a:spcPct val="90000"/>
              </a:lnSpc>
              <a:spcBef>
                <a:spcPts val="826"/>
              </a:spcBef>
            </a:pPr>
            <a:r>
              <a:rPr lang="pt-BR" sz="1000" b="1" dirty="0">
                <a:solidFill>
                  <a:schemeClr val="tx2">
                    <a:lumMod val="90000"/>
                    <a:lumOff val="10000"/>
                  </a:schemeClr>
                </a:solidFill>
              </a:rPr>
              <a:t>Seu uso se aplica no caso dos bens da empresa, adquiridos com a expectativa de serem usados por mais de um ano.</a:t>
            </a:r>
          </a:p>
          <a:p>
            <a:pPr marR="328295" algn="just" defTabSz="755660">
              <a:lnSpc>
                <a:spcPct val="90000"/>
              </a:lnSpc>
              <a:spcBef>
                <a:spcPts val="826"/>
              </a:spcBef>
            </a:pPr>
            <a:r>
              <a:rPr lang="pt-BR" sz="1000" b="1" dirty="0">
                <a:solidFill>
                  <a:schemeClr val="tx2">
                    <a:lumMod val="90000"/>
                    <a:lumOff val="10000"/>
                  </a:schemeClr>
                </a:solidFill>
              </a:rPr>
              <a:t>Imobilizado </a:t>
            </a:r>
            <a:r>
              <a:rPr lang="pt-BR" sz="1000" dirty="0">
                <a:solidFill>
                  <a:schemeClr val="tx2">
                    <a:lumMod val="90000"/>
                    <a:lumOff val="10000"/>
                  </a:schemeClr>
                </a:solidFill>
              </a:rPr>
              <a:t>– Foi constatado tendência de crescimento no imobilizado, crescendo 1,89% em junho, 6,79% em julho, 2,09% em agosto, 0,20% em setembro e 0,39% em outubro. O crescimento de junho foi motivado pela aquisição de 2,4 mil em máquinas e equipamentos, 30,6 mil em Equipamentos de informática, 78,4 mil em ferramentas e dispositivos. Em julho, a evolução foi impulsionada pela aquisição de 142,6 mil em máquinas e equipamentos, 77,2 mil em Equipamentos de informática e 46,1 mil em Ferramentas e dispositivos. A variação observada em agosto, foi motivada pela aquisição de 124,6 mil em máquinas e equipamentos, pela venda de 49,8 mil de equipamento de informática e compra de 2,8 mil de Ferramentas e dispositivos. O crescimento  de setembro foi motivado pela aquisição de 36,2 mil em máquinas e equipamentos, 2,2 mil em Equipamentos de informática, 7 mil em Ferramentas e dispositivos e 8,5 mil em Móveis em utensílios. Já o crescimento de outubro foi motivado pela compra de 1,8 mil em Máquinas e equipamentos, 6,8 mil em Equipamentos de informática e 54,1 mil em Ferramentas e dispositivos.</a:t>
            </a:r>
          </a:p>
        </p:txBody>
      </p:sp>
      <p:sp>
        <p:nvSpPr>
          <p:cNvPr id="4" name="Retângulo: Cantos Arredondados 3">
            <a:extLst>
              <a:ext uri="{FF2B5EF4-FFF2-40B4-BE49-F238E27FC236}">
                <a16:creationId xmlns:a16="http://schemas.microsoft.com/office/drawing/2014/main" id="{A117C51E-E83E-87F1-B9F3-499BBB86B299}"/>
              </a:ext>
            </a:extLst>
          </p:cNvPr>
          <p:cNvSpPr/>
          <p:nvPr/>
        </p:nvSpPr>
        <p:spPr>
          <a:xfrm>
            <a:off x="580587" y="1530044"/>
            <a:ext cx="45719" cy="627002"/>
          </a:xfrm>
          <a:prstGeom prst="roundRect">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eta: Divisa 2">
            <a:hlinkClick r:id="" action="ppaction://hlinkshowjump?jump=nextslide"/>
            <a:extLst>
              <a:ext uri="{FF2B5EF4-FFF2-40B4-BE49-F238E27FC236}">
                <a16:creationId xmlns:a16="http://schemas.microsoft.com/office/drawing/2014/main" id="{27772D85-4A6A-3A29-D9D3-8700A4DD73D6}"/>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a:extLst>
              <a:ext uri="{FF2B5EF4-FFF2-40B4-BE49-F238E27FC236}">
                <a16:creationId xmlns:a16="http://schemas.microsoft.com/office/drawing/2014/main" id="{CABA146B-92A4-E745-C7D7-0ADA3C0F35C7}"/>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ADF6CF9D-731F-8764-96ED-6FECB3EBC743}"/>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20E35BF9-EE03-3002-43A6-CB56AEE21E72}"/>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60ECB780-D567-FA6F-3CF4-98683B88B12A}"/>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43" name="CaixaDeTexto 42">
            <a:extLst>
              <a:ext uri="{FF2B5EF4-FFF2-40B4-BE49-F238E27FC236}">
                <a16:creationId xmlns:a16="http://schemas.microsoft.com/office/drawing/2014/main" id="{3217D384-7590-5449-F94E-FE252D2CB1F0}"/>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6FAE6865-255C-E728-2E8F-DC6D7A059EE3}"/>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9" name="CaixaDeTexto 58">
            <a:extLst>
              <a:ext uri="{FF2B5EF4-FFF2-40B4-BE49-F238E27FC236}">
                <a16:creationId xmlns:a16="http://schemas.microsoft.com/office/drawing/2014/main" id="{CB2D2E8B-17F8-D49C-A6E1-12C91950AE7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1" name="CaixaDeTexto 60">
            <a:extLst>
              <a:ext uri="{FF2B5EF4-FFF2-40B4-BE49-F238E27FC236}">
                <a16:creationId xmlns:a16="http://schemas.microsoft.com/office/drawing/2014/main" id="{32F27822-E8B1-47CC-136C-803416B5DFA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2" name="CaixaDeTexto 61">
            <a:extLst>
              <a:ext uri="{FF2B5EF4-FFF2-40B4-BE49-F238E27FC236}">
                <a16:creationId xmlns:a16="http://schemas.microsoft.com/office/drawing/2014/main" id="{E68685E8-6ACA-04C2-6146-43D65BC5F39C}"/>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3" name="CaixaDeTexto 62">
            <a:extLst>
              <a:ext uri="{FF2B5EF4-FFF2-40B4-BE49-F238E27FC236}">
                <a16:creationId xmlns:a16="http://schemas.microsoft.com/office/drawing/2014/main" id="{16C1B4A0-E8B5-D4FF-21F5-0DB4770439C7}"/>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4" name="Seta: Divisa 63">
            <a:hlinkClick r:id="" action="ppaction://hlinkshowjump?jump=previousslide"/>
            <a:extLst>
              <a:ext uri="{FF2B5EF4-FFF2-40B4-BE49-F238E27FC236}">
                <a16:creationId xmlns:a16="http://schemas.microsoft.com/office/drawing/2014/main" id="{1D76C9EB-0557-3875-0F78-EDA18A7DE67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5" name="Conector reto 64">
            <a:extLst>
              <a:ext uri="{FF2B5EF4-FFF2-40B4-BE49-F238E27FC236}">
                <a16:creationId xmlns:a16="http://schemas.microsoft.com/office/drawing/2014/main" id="{7D46C912-1918-0A9B-1CCC-ABF270FC043D}"/>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82FDA6E3-6188-4012-0D0C-225C5950A444}"/>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09A26A13-EC79-8CCC-0756-52E88C31C8C7}"/>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9BF0AB7B-8A9D-CAE0-9888-E0F1B262E4D5}"/>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C3237836-6519-4A01-6EE5-0901A53629DC}"/>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C7DFEA59-0D12-7E47-29F2-A9A424CF51EE}"/>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FA9916E6-3DD8-692A-9A99-925BA35A9AC3}"/>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07C7BE73-69FA-B988-01E4-FB3E366FC65B}"/>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B306EAEC-B399-A97F-C6C9-4CEC03672877}"/>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E814C4E0-5AA8-D674-F662-755845D022F8}"/>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5" name="Retângulo: Cantos Arredondados 74">
            <a:extLst>
              <a:ext uri="{FF2B5EF4-FFF2-40B4-BE49-F238E27FC236}">
                <a16:creationId xmlns:a16="http://schemas.microsoft.com/office/drawing/2014/main" id="{D908A289-A987-E75A-4464-236A5635F720}"/>
              </a:ext>
            </a:extLst>
          </p:cNvPr>
          <p:cNvSpPr/>
          <p:nvPr/>
        </p:nvSpPr>
        <p:spPr>
          <a:xfrm>
            <a:off x="2803658" y="887025"/>
            <a:ext cx="252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6" name="Gráfico 75" descr="Ícone do menu de hambúrguer com preenchimento sólido">
            <a:hlinkClick r:id="rId6" action="ppaction://hlinksldjump"/>
            <a:extLst>
              <a:ext uri="{FF2B5EF4-FFF2-40B4-BE49-F238E27FC236}">
                <a16:creationId xmlns:a16="http://schemas.microsoft.com/office/drawing/2014/main" id="{721147A6-3C17-E34A-B126-26838A8FCC0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7" name="CaixaDeTexto 76">
            <a:extLst>
              <a:ext uri="{FF2B5EF4-FFF2-40B4-BE49-F238E27FC236}">
                <a16:creationId xmlns:a16="http://schemas.microsoft.com/office/drawing/2014/main" id="{C9A5EADF-DAA2-B03B-4166-A5220F6DBEA4}"/>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8" name="Conector reto 77">
            <a:extLst>
              <a:ext uri="{FF2B5EF4-FFF2-40B4-BE49-F238E27FC236}">
                <a16:creationId xmlns:a16="http://schemas.microsoft.com/office/drawing/2014/main" id="{909EED4C-4A25-C5EA-97E4-33194C361EEF}"/>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9" name="Retângulo 78">
            <a:hlinkClick r:id="rId9" action="ppaction://hlinksldjump"/>
            <a:extLst>
              <a:ext uri="{FF2B5EF4-FFF2-40B4-BE49-F238E27FC236}">
                <a16:creationId xmlns:a16="http://schemas.microsoft.com/office/drawing/2014/main" id="{40240D45-2391-B6A8-37E1-58E37E2130E5}"/>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0" action="ppaction://hlinksldjump"/>
            <a:extLst>
              <a:ext uri="{FF2B5EF4-FFF2-40B4-BE49-F238E27FC236}">
                <a16:creationId xmlns:a16="http://schemas.microsoft.com/office/drawing/2014/main" id="{548E74D4-9BFE-8441-8A43-884AF573DD62}"/>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1" action="ppaction://hlinksldjump"/>
            <a:extLst>
              <a:ext uri="{FF2B5EF4-FFF2-40B4-BE49-F238E27FC236}">
                <a16:creationId xmlns:a16="http://schemas.microsoft.com/office/drawing/2014/main" id="{E66252B0-2A09-96ED-F71C-D39D2F3FA6D6}"/>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2" action="ppaction://hlinksldjump"/>
            <a:extLst>
              <a:ext uri="{FF2B5EF4-FFF2-40B4-BE49-F238E27FC236}">
                <a16:creationId xmlns:a16="http://schemas.microsoft.com/office/drawing/2014/main" id="{9424E06D-F4F0-96DD-79C8-96A4A8FCCDAB}"/>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3" action="ppaction://hlinksldjump"/>
            <a:extLst>
              <a:ext uri="{FF2B5EF4-FFF2-40B4-BE49-F238E27FC236}">
                <a16:creationId xmlns:a16="http://schemas.microsoft.com/office/drawing/2014/main" id="{3369C638-F731-EAE8-816C-32A0F49841D2}"/>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4" action="ppaction://hlinksldjump"/>
            <a:extLst>
              <a:ext uri="{FF2B5EF4-FFF2-40B4-BE49-F238E27FC236}">
                <a16:creationId xmlns:a16="http://schemas.microsoft.com/office/drawing/2014/main" id="{E40C8E16-D446-7742-6F05-5CE3C48EA137}"/>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5" action="ppaction://hlinksldjump"/>
            <a:extLst>
              <a:ext uri="{FF2B5EF4-FFF2-40B4-BE49-F238E27FC236}">
                <a16:creationId xmlns:a16="http://schemas.microsoft.com/office/drawing/2014/main" id="{53315F09-60C5-B76A-7F34-96BD403F8835}"/>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6" action="ppaction://hlinksldjump"/>
            <a:extLst>
              <a:ext uri="{FF2B5EF4-FFF2-40B4-BE49-F238E27FC236}">
                <a16:creationId xmlns:a16="http://schemas.microsoft.com/office/drawing/2014/main" id="{3E258265-240B-B2E1-5829-CDA44204A4A8}"/>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7" action="ppaction://hlinksldjump"/>
            <a:extLst>
              <a:ext uri="{FF2B5EF4-FFF2-40B4-BE49-F238E27FC236}">
                <a16:creationId xmlns:a16="http://schemas.microsoft.com/office/drawing/2014/main" id="{A9A9873D-FFD1-7A7F-FB84-275CF9E3CB62}"/>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Fluxograma: Processo 87">
            <a:hlinkClick r:id="rId18" action="ppaction://hlinksldjump"/>
            <a:extLst>
              <a:ext uri="{FF2B5EF4-FFF2-40B4-BE49-F238E27FC236}">
                <a16:creationId xmlns:a16="http://schemas.microsoft.com/office/drawing/2014/main" id="{4812C4F5-3DE3-39F4-12AE-9694C71E92FA}"/>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9" action="ppaction://hlinksldjump"/>
            <a:extLst>
              <a:ext uri="{FF2B5EF4-FFF2-40B4-BE49-F238E27FC236}">
                <a16:creationId xmlns:a16="http://schemas.microsoft.com/office/drawing/2014/main" id="{E1694211-C217-4D6C-8AF2-9B347F3C8F4A}"/>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B08FFD5B-8DD8-F735-D409-65809EBB5C69}"/>
              </a:ext>
            </a:extLst>
          </p:cNvPr>
          <p:cNvPicPr>
            <a:picLocks noChangeAspect="1"/>
          </p:cNvPicPr>
          <p:nvPr/>
        </p:nvPicPr>
        <p:blipFill>
          <a:blip r:embed="rId20"/>
          <a:stretch>
            <a:fillRect/>
          </a:stretch>
        </p:blipFill>
        <p:spPr>
          <a:xfrm>
            <a:off x="508588" y="4206995"/>
            <a:ext cx="6509105" cy="1415674"/>
          </a:xfrm>
          <a:prstGeom prst="rect">
            <a:avLst/>
          </a:prstGeom>
        </p:spPr>
      </p:pic>
      <p:pic>
        <p:nvPicPr>
          <p:cNvPr id="9" name="Imagem 8">
            <a:extLst>
              <a:ext uri="{FF2B5EF4-FFF2-40B4-BE49-F238E27FC236}">
                <a16:creationId xmlns:a16="http://schemas.microsoft.com/office/drawing/2014/main" id="{F1EEC5FF-DD20-211D-3796-7B7EC183294D}"/>
              </a:ext>
            </a:extLst>
          </p:cNvPr>
          <p:cNvPicPr>
            <a:picLocks noChangeAspect="1"/>
          </p:cNvPicPr>
          <p:nvPr/>
        </p:nvPicPr>
        <p:blipFill>
          <a:blip r:embed="rId21"/>
          <a:srcRect t="12105"/>
          <a:stretch/>
        </p:blipFill>
        <p:spPr>
          <a:xfrm>
            <a:off x="709741" y="6454484"/>
            <a:ext cx="2798307" cy="3595585"/>
          </a:xfrm>
          <a:prstGeom prst="rect">
            <a:avLst/>
          </a:prstGeom>
        </p:spPr>
      </p:pic>
      <p:pic>
        <p:nvPicPr>
          <p:cNvPr id="10" name="Imagem 9">
            <a:extLst>
              <a:ext uri="{FF2B5EF4-FFF2-40B4-BE49-F238E27FC236}">
                <a16:creationId xmlns:a16="http://schemas.microsoft.com/office/drawing/2014/main" id="{B9AF547D-61DE-1BEF-2BE2-2D35692B6058}"/>
              </a:ext>
            </a:extLst>
          </p:cNvPr>
          <p:cNvPicPr>
            <a:picLocks noChangeAspect="1"/>
          </p:cNvPicPr>
          <p:nvPr/>
        </p:nvPicPr>
        <p:blipFill>
          <a:blip r:embed="rId22"/>
          <a:srcRect l="31979" r="13845"/>
          <a:stretch/>
        </p:blipFill>
        <p:spPr>
          <a:xfrm>
            <a:off x="3941299" y="6454484"/>
            <a:ext cx="3183704" cy="3827775"/>
          </a:xfrm>
          <a:prstGeom prst="rect">
            <a:avLst/>
          </a:prstGeom>
        </p:spPr>
      </p:pic>
    </p:spTree>
    <p:extLst>
      <p:ext uri="{BB962C8B-B14F-4D97-AF65-F5344CB8AC3E}">
        <p14:creationId xmlns:p14="http://schemas.microsoft.com/office/powerpoint/2010/main" val="1465247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22767"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PASSIVO</a:t>
            </a:r>
          </a:p>
        </p:txBody>
      </p:sp>
      <p:sp>
        <p:nvSpPr>
          <p:cNvPr id="35" name="Título 4">
            <a:extLst>
              <a:ext uri="{FF2B5EF4-FFF2-40B4-BE49-F238E27FC236}">
                <a16:creationId xmlns:a16="http://schemas.microsoft.com/office/drawing/2014/main" id="{834A0983-7087-14AA-0FC4-CA1C46545110}"/>
              </a:ext>
            </a:extLst>
          </p:cNvPr>
          <p:cNvSpPr txBox="1">
            <a:spLocks/>
          </p:cNvSpPr>
          <p:nvPr/>
        </p:nvSpPr>
        <p:spPr>
          <a:xfrm>
            <a:off x="3206396" y="4770762"/>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PASSIVO</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PASSIVO FISCAL</a:t>
            </a:r>
            <a:r>
              <a:rPr lang="pt-BR" sz="1399" b="0" dirty="0">
                <a:solidFill>
                  <a:srgbClr val="204D6F"/>
                </a:solidFill>
                <a:latin typeface="Arial Narrow" panose="020B0606020202030204" pitchFamily="34" charset="0"/>
                <a:ea typeface="Ebrima" panose="02000000000000000000" pitchFamily="2" charset="0"/>
                <a:cs typeface="Ebrima" panose="02000000000000000000" pitchFamily="2" charset="0"/>
              </a:rPr>
              <a:t> </a:t>
            </a:r>
          </a:p>
          <a:p>
            <a:pPr marL="399890" indent="-399890">
              <a:buFont typeface="+mj-lt"/>
              <a:buAutoNum type="romanUcPeriod"/>
            </a:pPr>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pic>
        <p:nvPicPr>
          <p:cNvPr id="2" name="Gráfico 1" descr="Empréstimo com preenchimento sólido">
            <a:hlinkClick r:id="" action="ppaction://noaction"/>
            <a:extLst>
              <a:ext uri="{FF2B5EF4-FFF2-40B4-BE49-F238E27FC236}">
                <a16:creationId xmlns:a16="http://schemas.microsoft.com/office/drawing/2014/main" id="{7C79E6D7-D918-4ED7-2244-4910CF8430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3692" y="4413530"/>
            <a:ext cx="879638" cy="879642"/>
          </a:xfrm>
          <a:prstGeom prst="rect">
            <a:avLst/>
          </a:prstGeom>
        </p:spPr>
      </p:pic>
      <p:sp>
        <p:nvSpPr>
          <p:cNvPr id="4" name="Espaço Reservado para Número de Slide 2">
            <a:extLst>
              <a:ext uri="{FF2B5EF4-FFF2-40B4-BE49-F238E27FC236}">
                <a16:creationId xmlns:a16="http://schemas.microsoft.com/office/drawing/2014/main" id="{7810289D-9C1A-47B6-C979-CFE023851AEA}"/>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17</a:t>
            </a:fld>
            <a:endParaRPr lang="pt-BR" sz="800" dirty="0">
              <a:solidFill>
                <a:srgbClr val="156082"/>
              </a:solidFill>
            </a:endParaRPr>
          </a:p>
        </p:txBody>
      </p:sp>
      <p:pic>
        <p:nvPicPr>
          <p:cNvPr id="5" name="Imagem 4">
            <a:extLst>
              <a:ext uri="{FF2B5EF4-FFF2-40B4-BE49-F238E27FC236}">
                <a16:creationId xmlns:a16="http://schemas.microsoft.com/office/drawing/2014/main" id="{B9835E8C-F5A3-E47D-DC94-5EE2687DBCC0}"/>
              </a:ext>
            </a:extLst>
          </p:cNvPr>
          <p:cNvPicPr>
            <a:picLocks noChangeAspect="1"/>
          </p:cNvPicPr>
          <p:nvPr/>
        </p:nvPicPr>
        <p:blipFill>
          <a:blip r:embed="rId5"/>
          <a:stretch>
            <a:fillRect/>
          </a:stretch>
        </p:blipFill>
        <p:spPr>
          <a:xfrm>
            <a:off x="6297262" y="10458960"/>
            <a:ext cx="827741" cy="202771"/>
          </a:xfrm>
          <a:prstGeom prst="rect">
            <a:avLst/>
          </a:prstGeom>
        </p:spPr>
      </p:pic>
      <p:sp>
        <p:nvSpPr>
          <p:cNvPr id="10" name="Retângulo 9">
            <a:extLst>
              <a:ext uri="{FF2B5EF4-FFF2-40B4-BE49-F238E27FC236}">
                <a16:creationId xmlns:a16="http://schemas.microsoft.com/office/drawing/2014/main" id="{B62E61D7-08C7-F6EF-1623-D6A06B663A8F}"/>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Seta: Divisa 10">
            <a:hlinkClick r:id="" action="ppaction://hlinkshowjump?jump=nextslide"/>
            <a:extLst>
              <a:ext uri="{FF2B5EF4-FFF2-40B4-BE49-F238E27FC236}">
                <a16:creationId xmlns:a16="http://schemas.microsoft.com/office/drawing/2014/main" id="{0D724AF1-1C37-3132-86B3-84DEEA81F0F6}"/>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8" name="Seta: Divisa 17">
            <a:hlinkClick r:id="" action="ppaction://hlinkshowjump?jump=previousslide"/>
            <a:extLst>
              <a:ext uri="{FF2B5EF4-FFF2-40B4-BE49-F238E27FC236}">
                <a16:creationId xmlns:a16="http://schemas.microsoft.com/office/drawing/2014/main" id="{D66D5484-687F-791F-B030-6AE8959C1D6F}"/>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19" name="Gráfico 18" descr="Ícone do menu de hambúrguer com preenchimento sólido">
            <a:hlinkClick r:id="rId6" action="ppaction://hlinksldjump"/>
            <a:extLst>
              <a:ext uri="{FF2B5EF4-FFF2-40B4-BE49-F238E27FC236}">
                <a16:creationId xmlns:a16="http://schemas.microsoft.com/office/drawing/2014/main" id="{4356C702-BA90-DC52-DFD9-AE4E9307E4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20" name="CaixaDeTexto 19">
            <a:extLst>
              <a:ext uri="{FF2B5EF4-FFF2-40B4-BE49-F238E27FC236}">
                <a16:creationId xmlns:a16="http://schemas.microsoft.com/office/drawing/2014/main" id="{8121D6AC-EC39-2EE1-E7C4-064182A7995F}"/>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4" name="CaixaDeTexto 23">
            <a:extLst>
              <a:ext uri="{FF2B5EF4-FFF2-40B4-BE49-F238E27FC236}">
                <a16:creationId xmlns:a16="http://schemas.microsoft.com/office/drawing/2014/main" id="{5D72EB97-8948-D601-F001-C5CAF5538C1D}"/>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5" name="CaixaDeTexto 24">
            <a:extLst>
              <a:ext uri="{FF2B5EF4-FFF2-40B4-BE49-F238E27FC236}">
                <a16:creationId xmlns:a16="http://schemas.microsoft.com/office/drawing/2014/main" id="{8FC19DC6-70B4-5F96-147B-82E0E8329C1E}"/>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BFBEC911-2FF4-5F7D-700A-06EA3F62CAA6}"/>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9" name="CaixaDeTexto 28">
            <a:extLst>
              <a:ext uri="{FF2B5EF4-FFF2-40B4-BE49-F238E27FC236}">
                <a16:creationId xmlns:a16="http://schemas.microsoft.com/office/drawing/2014/main" id="{F7216285-0F59-A252-DA8A-39C8EEA40DF2}"/>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30" name="CaixaDeTexto 29">
            <a:extLst>
              <a:ext uri="{FF2B5EF4-FFF2-40B4-BE49-F238E27FC236}">
                <a16:creationId xmlns:a16="http://schemas.microsoft.com/office/drawing/2014/main" id="{3F7F5627-BC2C-FA69-66B2-3A504C1BA189}"/>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31" name="CaixaDeTexto 30">
            <a:extLst>
              <a:ext uri="{FF2B5EF4-FFF2-40B4-BE49-F238E27FC236}">
                <a16:creationId xmlns:a16="http://schemas.microsoft.com/office/drawing/2014/main" id="{48E952E6-3E87-2854-B666-013314232851}"/>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32" name="CaixaDeTexto 31">
            <a:extLst>
              <a:ext uri="{FF2B5EF4-FFF2-40B4-BE49-F238E27FC236}">
                <a16:creationId xmlns:a16="http://schemas.microsoft.com/office/drawing/2014/main" id="{9A7B458E-5992-2CA8-BDAD-0462C37A180E}"/>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33" name="CaixaDeTexto 32">
            <a:extLst>
              <a:ext uri="{FF2B5EF4-FFF2-40B4-BE49-F238E27FC236}">
                <a16:creationId xmlns:a16="http://schemas.microsoft.com/office/drawing/2014/main" id="{308AA6C9-0510-EDD3-98A1-814AF6721762}"/>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34" name="CaixaDeTexto 33">
            <a:extLst>
              <a:ext uri="{FF2B5EF4-FFF2-40B4-BE49-F238E27FC236}">
                <a16:creationId xmlns:a16="http://schemas.microsoft.com/office/drawing/2014/main" id="{B5075652-D539-B284-9E37-226D19C4CF01}"/>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36" name="Conector reto 35">
            <a:extLst>
              <a:ext uri="{FF2B5EF4-FFF2-40B4-BE49-F238E27FC236}">
                <a16:creationId xmlns:a16="http://schemas.microsoft.com/office/drawing/2014/main" id="{BC8B47EE-2ABF-A554-4BFF-A92AC616F468}"/>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Conector reto 36">
            <a:extLst>
              <a:ext uri="{FF2B5EF4-FFF2-40B4-BE49-F238E27FC236}">
                <a16:creationId xmlns:a16="http://schemas.microsoft.com/office/drawing/2014/main" id="{66AA9B18-12A4-E2E2-5075-70C41A2F3103}"/>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Conector reto 37">
            <a:extLst>
              <a:ext uri="{FF2B5EF4-FFF2-40B4-BE49-F238E27FC236}">
                <a16:creationId xmlns:a16="http://schemas.microsoft.com/office/drawing/2014/main" id="{B9ABFB8C-B43E-A8E8-4B19-34D3AA9420C6}"/>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Conector reto 38">
            <a:extLst>
              <a:ext uri="{FF2B5EF4-FFF2-40B4-BE49-F238E27FC236}">
                <a16:creationId xmlns:a16="http://schemas.microsoft.com/office/drawing/2014/main" id="{A75DC4B5-75FF-4B58-F1EA-AED22509E82E}"/>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Conector reto 39">
            <a:extLst>
              <a:ext uri="{FF2B5EF4-FFF2-40B4-BE49-F238E27FC236}">
                <a16:creationId xmlns:a16="http://schemas.microsoft.com/office/drawing/2014/main" id="{2455C1A4-18E5-4004-3651-86A8A7DDBFC8}"/>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21F57C37-C2FF-4F25-BA79-4D874126DD12}"/>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Conector reto 41">
            <a:extLst>
              <a:ext uri="{FF2B5EF4-FFF2-40B4-BE49-F238E27FC236}">
                <a16:creationId xmlns:a16="http://schemas.microsoft.com/office/drawing/2014/main" id="{1395888B-2AEE-1F19-FEFA-D300BBB129BA}"/>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CABF5D28-35D5-DBA9-636C-46D8B1BA08AE}"/>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Conector reto 43">
            <a:extLst>
              <a:ext uri="{FF2B5EF4-FFF2-40B4-BE49-F238E27FC236}">
                <a16:creationId xmlns:a16="http://schemas.microsoft.com/office/drawing/2014/main" id="{C2746063-BB88-6CA1-C1B3-7D8D96D07290}"/>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Conector reto 46">
            <a:extLst>
              <a:ext uri="{FF2B5EF4-FFF2-40B4-BE49-F238E27FC236}">
                <a16:creationId xmlns:a16="http://schemas.microsoft.com/office/drawing/2014/main" id="{D8A51090-D617-4CC2-7ADA-5469C1C456B0}"/>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8" name="CaixaDeTexto 47">
            <a:extLst>
              <a:ext uri="{FF2B5EF4-FFF2-40B4-BE49-F238E27FC236}">
                <a16:creationId xmlns:a16="http://schemas.microsoft.com/office/drawing/2014/main" id="{569B7B26-B2C6-C05D-57A6-97D3B704FD9B}"/>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49" name="Conector reto 48">
            <a:extLst>
              <a:ext uri="{FF2B5EF4-FFF2-40B4-BE49-F238E27FC236}">
                <a16:creationId xmlns:a16="http://schemas.microsoft.com/office/drawing/2014/main" id="{89DA3F35-0EDB-0CCB-530A-F43A6AECE095}"/>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0" name="Retângulo 49">
            <a:hlinkClick r:id="rId9" action="ppaction://hlinksldjump"/>
            <a:extLst>
              <a:ext uri="{FF2B5EF4-FFF2-40B4-BE49-F238E27FC236}">
                <a16:creationId xmlns:a16="http://schemas.microsoft.com/office/drawing/2014/main" id="{1257EF37-BFD4-4648-5DB1-F68F03949B13}"/>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0" action="ppaction://hlinksldjump"/>
            <a:extLst>
              <a:ext uri="{FF2B5EF4-FFF2-40B4-BE49-F238E27FC236}">
                <a16:creationId xmlns:a16="http://schemas.microsoft.com/office/drawing/2014/main" id="{59C34F26-08F6-2975-E1D1-FDE991DD5A51}"/>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7A43F87C-CD8C-FB55-474A-859E0C62CE7F}"/>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6ED29AFE-1D60-F10C-27A0-FD495565229B}"/>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21207C60-7B4B-84AB-EFDD-06319561F381}"/>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42CC7AAB-971A-2320-EBDF-4C3F082E88A5}"/>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C39BBDB1-CB4F-A476-10AA-ABAF052242B2}"/>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B3FAB26C-DF2F-7F69-3C0E-69CDBF714858}"/>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C01F188B-C1A1-AF40-5C51-F117C6F9E8FF}"/>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C9FECBCA-1D11-E7DA-801F-39106B6F4FBC}"/>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B84E2A95-AF2F-3568-1B82-B4499D8A6316}"/>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B6A022A7-D250-F58A-F19D-DF9B16D287FC}"/>
              </a:ext>
            </a:extLst>
          </p:cNvPr>
          <p:cNvSpPr/>
          <p:nvPr/>
        </p:nvSpPr>
        <p:spPr>
          <a:xfrm>
            <a:off x="3202230" y="359490"/>
            <a:ext cx="36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39176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Cantos Arredondados 13">
            <a:extLst>
              <a:ext uri="{FF2B5EF4-FFF2-40B4-BE49-F238E27FC236}">
                <a16:creationId xmlns:a16="http://schemas.microsoft.com/office/drawing/2014/main" id="{ACE73749-858A-A90F-94DB-BB05D50802FE}"/>
              </a:ext>
            </a:extLst>
          </p:cNvPr>
          <p:cNvSpPr/>
          <p:nvPr/>
        </p:nvSpPr>
        <p:spPr>
          <a:xfrm>
            <a:off x="3988945" y="1757100"/>
            <a:ext cx="3375994" cy="2779730"/>
          </a:xfrm>
          <a:prstGeom prst="roundRect">
            <a:avLst>
              <a:gd name="adj" fmla="val 1595"/>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18</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E613C65B-6C7C-71CA-A000-F9FD6CA8D933}"/>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PASSIVO</a:t>
            </a:r>
          </a:p>
        </p:txBody>
      </p:sp>
      <p:sp>
        <p:nvSpPr>
          <p:cNvPr id="3" name="Google Shape;1078;p39">
            <a:extLst>
              <a:ext uri="{FF2B5EF4-FFF2-40B4-BE49-F238E27FC236}">
                <a16:creationId xmlns:a16="http://schemas.microsoft.com/office/drawing/2014/main" id="{F63DEFA9-EFCA-10BE-F8F9-93984E9E285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Empréstimo com preenchimento sólido">
            <a:hlinkClick r:id="rId3" action="ppaction://hlinksldjump"/>
            <a:extLst>
              <a:ext uri="{FF2B5EF4-FFF2-40B4-BE49-F238E27FC236}">
                <a16:creationId xmlns:a16="http://schemas.microsoft.com/office/drawing/2014/main" id="{9C036E48-7935-4799-2310-C1353956F8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5959" y="110396"/>
            <a:ext cx="295186" cy="295186"/>
          </a:xfrm>
          <a:prstGeom prst="rect">
            <a:avLst/>
          </a:prstGeom>
        </p:spPr>
      </p:pic>
      <p:sp>
        <p:nvSpPr>
          <p:cNvPr id="8" name="Retângulo: Cantos Arredondados 7">
            <a:extLst>
              <a:ext uri="{FF2B5EF4-FFF2-40B4-BE49-F238E27FC236}">
                <a16:creationId xmlns:a16="http://schemas.microsoft.com/office/drawing/2014/main" id="{7C6219DA-68CF-9CF3-8854-32C0C2DC6D3C}"/>
              </a:ext>
            </a:extLst>
          </p:cNvPr>
          <p:cNvSpPr/>
          <p:nvPr/>
        </p:nvSpPr>
        <p:spPr>
          <a:xfrm>
            <a:off x="304532" y="1728190"/>
            <a:ext cx="3473718" cy="7544761"/>
          </a:xfrm>
          <a:prstGeom prst="roundRect">
            <a:avLst>
              <a:gd name="adj" fmla="val 153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Cantos Arredondados 9">
            <a:extLst>
              <a:ext uri="{FF2B5EF4-FFF2-40B4-BE49-F238E27FC236}">
                <a16:creationId xmlns:a16="http://schemas.microsoft.com/office/drawing/2014/main" id="{2827B754-C382-C212-3299-BC568B3E9623}"/>
              </a:ext>
            </a:extLst>
          </p:cNvPr>
          <p:cNvSpPr/>
          <p:nvPr/>
        </p:nvSpPr>
        <p:spPr>
          <a:xfrm>
            <a:off x="302242" y="1572740"/>
            <a:ext cx="3473718" cy="194964"/>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15" name="CaixaDeTexto 14">
            <a:extLst>
              <a:ext uri="{FF2B5EF4-FFF2-40B4-BE49-F238E27FC236}">
                <a16:creationId xmlns:a16="http://schemas.microsoft.com/office/drawing/2014/main" id="{10C97FAD-D954-A6A1-62BF-D2737C536EF2}"/>
              </a:ext>
            </a:extLst>
          </p:cNvPr>
          <p:cNvSpPr txBox="1"/>
          <p:nvPr/>
        </p:nvSpPr>
        <p:spPr>
          <a:xfrm>
            <a:off x="324978" y="1897057"/>
            <a:ext cx="3593531" cy="7736349"/>
          </a:xfrm>
          <a:prstGeom prst="rect">
            <a:avLst/>
          </a:prstGeom>
          <a:noFill/>
        </p:spPr>
        <p:txBody>
          <a:bodyPr wrap="square">
            <a:spAutoFit/>
          </a:bodyPr>
          <a:lstStyle/>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Obrigações trabalhistas e previdenciárias – </a:t>
            </a:r>
            <a:r>
              <a:rPr lang="pt-BR" sz="1000" dirty="0">
                <a:solidFill>
                  <a:schemeClr val="tx2">
                    <a:lumMod val="90000"/>
                    <a:lumOff val="10000"/>
                  </a:schemeClr>
                </a:solidFill>
              </a:rPr>
              <a:t>Apresentou crescimento de 2% em junho, recuo 0,44% em julho, crescimento de 7,83% em agosto, crescimento de 2,64% em setembro e 2,61% em outubro. O crescimento de agosto foi motivado principalmente pela entrada de parcelamento fazendário RFB, bem como crescimento das provisões com férias.</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Fornecedores</a:t>
            </a:r>
            <a:r>
              <a:rPr lang="pt-BR" sz="1000" dirty="0">
                <a:solidFill>
                  <a:schemeClr val="tx2">
                    <a:lumMod val="90000"/>
                    <a:lumOff val="10000"/>
                  </a:schemeClr>
                </a:solidFill>
              </a:rPr>
              <a:t> – Demonstrou crescimento de 44,20% em junho, queda de 26,86% em julho, recuo de 8,13% em agosto, diminuição de 11,57% em setembro e crescimento de 45,86% em outubro. O crescimento de junho e outubro aponta para uma maior compra de insumos, materiais e produtos em comparação ao pagamento de fornecedores. No mês de junho, se destaca o valor a pagar de 925,5 mil da Dash Air </a:t>
            </a:r>
            <a:r>
              <a:rPr lang="pt-BR" sz="1000" dirty="0" err="1">
                <a:solidFill>
                  <a:schemeClr val="tx2">
                    <a:lumMod val="90000"/>
                    <a:lumOff val="10000"/>
                  </a:schemeClr>
                </a:solidFill>
              </a:rPr>
              <a:t>Parts</a:t>
            </a:r>
            <a:r>
              <a:rPr lang="pt-BR" sz="1000" dirty="0">
                <a:solidFill>
                  <a:schemeClr val="tx2">
                    <a:lumMod val="90000"/>
                    <a:lumOff val="10000"/>
                  </a:schemeClr>
                </a:solidFill>
              </a:rPr>
              <a:t>, já em outubro se destaca o valor a pagar de 474,7 mil da Boeing Seattle. Cabe destacar que creca de 87% do valor em fornecedores correspondem a fornecedores do exterior.</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Obrigações </a:t>
            </a:r>
            <a:r>
              <a:rPr lang="pt-BR" sz="1000" b="1" dirty="0" err="1">
                <a:solidFill>
                  <a:schemeClr val="tx2">
                    <a:lumMod val="90000"/>
                    <a:lumOff val="10000"/>
                  </a:schemeClr>
                </a:solidFill>
              </a:rPr>
              <a:t>Ocean</a:t>
            </a:r>
            <a:r>
              <a:rPr lang="pt-BR" sz="1000" b="1" dirty="0">
                <a:solidFill>
                  <a:schemeClr val="tx2">
                    <a:lumMod val="90000"/>
                    <a:lumOff val="10000"/>
                  </a:schemeClr>
                </a:solidFill>
              </a:rPr>
              <a:t> Air </a:t>
            </a:r>
            <a:r>
              <a:rPr lang="pt-BR" sz="1000" dirty="0">
                <a:solidFill>
                  <a:schemeClr val="tx2">
                    <a:lumMod val="90000"/>
                    <a:lumOff val="10000"/>
                  </a:schemeClr>
                </a:solidFill>
              </a:rPr>
              <a:t>– Não apresentou variações entre os períodos analisados, permanecendo inalterado com o valor de 30,1 mil.</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Empréstimos e financiamentos de curto prazo </a:t>
            </a:r>
            <a:r>
              <a:rPr lang="pt-BR" sz="1000" dirty="0">
                <a:solidFill>
                  <a:schemeClr val="tx2">
                    <a:lumMod val="90000"/>
                    <a:lumOff val="10000"/>
                  </a:schemeClr>
                </a:solidFill>
              </a:rPr>
              <a:t>– Apresentou tendência de crescimento nos meses analisados, crescendo 12,27% em junho, 4,05% em julho, 0,96% em agosto, 36,53% em setembro e 13,85% em outubro. O crescimento observado em setembro foi motivado principalmente pela entrada de pouco mais de 1 milhão referente à empréstimos </a:t>
            </a:r>
            <a:r>
              <a:rPr lang="pt-BR" sz="1000" dirty="0" err="1">
                <a:solidFill>
                  <a:schemeClr val="tx2">
                    <a:lumMod val="90000"/>
                    <a:lumOff val="10000"/>
                  </a:schemeClr>
                </a:solidFill>
              </a:rPr>
              <a:t>Sastyne</a:t>
            </a:r>
            <a:r>
              <a:rPr lang="pt-BR" sz="1000" dirty="0">
                <a:solidFill>
                  <a:schemeClr val="tx2">
                    <a:lumMod val="90000"/>
                    <a:lumOff val="10000"/>
                  </a:schemeClr>
                </a:solidFill>
              </a:rPr>
              <a:t>.</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Adiantamento de clientes </a:t>
            </a:r>
            <a:r>
              <a:rPr lang="pt-BR" sz="1000" dirty="0">
                <a:solidFill>
                  <a:schemeClr val="tx2">
                    <a:lumMod val="90000"/>
                    <a:lumOff val="10000"/>
                  </a:schemeClr>
                </a:solidFill>
              </a:rPr>
              <a:t>– Teve crescimento de 17,07% em junho, queda de 2,87% em julho, aumento de 5,62% em agosto, queda de 15,47% em setembro e recuo de 3,77% em outubro. A evolução observada em junho ocorreu principalmente devido ao recebimento antecipado de 3,4 milhões da Gol Linhas Aéreas. Quanto à queda de setembro, ela foi impulsionada pelas diversas baixas de adiantamentos da Boliviana de </a:t>
            </a:r>
            <a:r>
              <a:rPr lang="pt-BR" sz="1000" dirty="0" err="1">
                <a:solidFill>
                  <a:schemeClr val="tx2">
                    <a:lumMod val="90000"/>
                    <a:lumOff val="10000"/>
                  </a:schemeClr>
                </a:solidFill>
              </a:rPr>
              <a:t>Aviacion</a:t>
            </a:r>
            <a:r>
              <a:rPr lang="pt-BR" sz="1000" dirty="0">
                <a:solidFill>
                  <a:schemeClr val="tx2">
                    <a:lumMod val="90000"/>
                    <a:lumOff val="10000"/>
                  </a:schemeClr>
                </a:solidFill>
              </a:rPr>
              <a:t>, as quais somam 6,2 milhões.</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Outras obrigações </a:t>
            </a:r>
            <a:r>
              <a:rPr lang="pt-BR" sz="1000" dirty="0">
                <a:solidFill>
                  <a:schemeClr val="tx2">
                    <a:lumMod val="90000"/>
                    <a:lumOff val="10000"/>
                  </a:schemeClr>
                </a:solidFill>
              </a:rPr>
              <a:t>– Com crescimento de 30,90% em junho, queda de 49,39% em julho, aumento de 13,27% em agosto, queda de 11,72% em setembro e 3,77% em outubro. A principal variação ocorreu em julho, a qual foi motivada por diversas baixas de reembolso de funcionários.</a:t>
            </a:r>
          </a:p>
          <a:p>
            <a:pPr marL="171450" marR="328295" indent="-171450" algn="just" defTabSz="755660">
              <a:lnSpc>
                <a:spcPct val="90000"/>
              </a:lnSpc>
              <a:spcBef>
                <a:spcPts val="826"/>
              </a:spcBef>
              <a:buFont typeface="Arial" panose="020B0604020202020204" pitchFamily="34" charset="0"/>
              <a:buChar char="•"/>
            </a:pPr>
            <a:endParaRPr lang="pt-BR" sz="1000" dirty="0">
              <a:solidFill>
                <a:schemeClr val="tx2">
                  <a:lumMod val="90000"/>
                  <a:lumOff val="10000"/>
                </a:schemeClr>
              </a:solidFill>
            </a:endParaRPr>
          </a:p>
          <a:p>
            <a:pPr marL="171450" marR="328295" indent="-171450" algn="just" defTabSz="755660">
              <a:lnSpc>
                <a:spcPct val="90000"/>
              </a:lnSpc>
              <a:spcBef>
                <a:spcPts val="826"/>
              </a:spcBef>
              <a:buFont typeface="Arial" panose="020B0604020202020204" pitchFamily="34" charset="0"/>
              <a:buChar char="•"/>
            </a:pPr>
            <a:endParaRPr lang="pt-BR" sz="1000" dirty="0">
              <a:solidFill>
                <a:schemeClr val="tx2">
                  <a:lumMod val="90000"/>
                  <a:lumOff val="10000"/>
                </a:schemeClr>
              </a:solidFill>
            </a:endParaRPr>
          </a:p>
        </p:txBody>
      </p:sp>
      <p:sp>
        <p:nvSpPr>
          <p:cNvPr id="16" name="Retângulo: Cantos Arredondados 15">
            <a:extLst>
              <a:ext uri="{FF2B5EF4-FFF2-40B4-BE49-F238E27FC236}">
                <a16:creationId xmlns:a16="http://schemas.microsoft.com/office/drawing/2014/main" id="{953E3CBB-57EB-7EDB-0971-B0F2565290E0}"/>
              </a:ext>
            </a:extLst>
          </p:cNvPr>
          <p:cNvSpPr/>
          <p:nvPr/>
        </p:nvSpPr>
        <p:spPr>
          <a:xfrm>
            <a:off x="3990578" y="1572740"/>
            <a:ext cx="3381273" cy="19608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Passivo circulante</a:t>
            </a:r>
          </a:p>
        </p:txBody>
      </p:sp>
      <p:sp>
        <p:nvSpPr>
          <p:cNvPr id="11" name="Retângulo: Cantos Arredondados 10">
            <a:extLst>
              <a:ext uri="{FF2B5EF4-FFF2-40B4-BE49-F238E27FC236}">
                <a16:creationId xmlns:a16="http://schemas.microsoft.com/office/drawing/2014/main" id="{89A4EBCF-40D6-3FB8-50E2-9E62EDAB604A}"/>
              </a:ext>
            </a:extLst>
          </p:cNvPr>
          <p:cNvSpPr/>
          <p:nvPr/>
        </p:nvSpPr>
        <p:spPr>
          <a:xfrm>
            <a:off x="3978616" y="6383538"/>
            <a:ext cx="3361431" cy="2889410"/>
          </a:xfrm>
          <a:prstGeom prst="roundRect">
            <a:avLst>
              <a:gd name="adj" fmla="val 1554"/>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Cantos Arredondados 11">
            <a:extLst>
              <a:ext uri="{FF2B5EF4-FFF2-40B4-BE49-F238E27FC236}">
                <a16:creationId xmlns:a16="http://schemas.microsoft.com/office/drawing/2014/main" id="{001323B7-1CC7-423D-E106-E45571ABA2BF}"/>
              </a:ext>
            </a:extLst>
          </p:cNvPr>
          <p:cNvSpPr/>
          <p:nvPr/>
        </p:nvSpPr>
        <p:spPr>
          <a:xfrm>
            <a:off x="3976509" y="6199174"/>
            <a:ext cx="3381273" cy="19608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Passivo Não circulante</a:t>
            </a:r>
          </a:p>
        </p:txBody>
      </p:sp>
      <p:sp>
        <p:nvSpPr>
          <p:cNvPr id="28" name="Seta: Divisa 27">
            <a:hlinkClick r:id="" action="ppaction://hlinkshowjump?jump=nextslide"/>
            <a:extLst>
              <a:ext uri="{FF2B5EF4-FFF2-40B4-BE49-F238E27FC236}">
                <a16:creationId xmlns:a16="http://schemas.microsoft.com/office/drawing/2014/main" id="{767129C5-270C-EAFC-04F6-4E781F62EDF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9" name="CaixaDeTexto 28">
            <a:extLst>
              <a:ext uri="{FF2B5EF4-FFF2-40B4-BE49-F238E27FC236}">
                <a16:creationId xmlns:a16="http://schemas.microsoft.com/office/drawing/2014/main" id="{64725C7F-E8E2-05FC-BE19-563A9E0A7CE3}"/>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1" name="CaixaDeTexto 40">
            <a:extLst>
              <a:ext uri="{FF2B5EF4-FFF2-40B4-BE49-F238E27FC236}">
                <a16:creationId xmlns:a16="http://schemas.microsoft.com/office/drawing/2014/main" id="{88DA4413-F32C-0FE4-3163-96A02A607936}"/>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43" name="CaixaDeTexto 42">
            <a:extLst>
              <a:ext uri="{FF2B5EF4-FFF2-40B4-BE49-F238E27FC236}">
                <a16:creationId xmlns:a16="http://schemas.microsoft.com/office/drawing/2014/main" id="{201D27BE-2143-DE11-4513-470D15CAD269}"/>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56598F7D-1815-6FB9-771A-8EDA9EA96725}"/>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1" name="CaixaDeTexto 60">
            <a:extLst>
              <a:ext uri="{FF2B5EF4-FFF2-40B4-BE49-F238E27FC236}">
                <a16:creationId xmlns:a16="http://schemas.microsoft.com/office/drawing/2014/main" id="{0EC528F2-375A-4915-79A0-3B5AF125045D}"/>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2" name="CaixaDeTexto 61">
            <a:extLst>
              <a:ext uri="{FF2B5EF4-FFF2-40B4-BE49-F238E27FC236}">
                <a16:creationId xmlns:a16="http://schemas.microsoft.com/office/drawing/2014/main" id="{7D20E5E1-B206-BB2A-6D58-E0F0BB494180}"/>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3" name="CaixaDeTexto 62">
            <a:extLst>
              <a:ext uri="{FF2B5EF4-FFF2-40B4-BE49-F238E27FC236}">
                <a16:creationId xmlns:a16="http://schemas.microsoft.com/office/drawing/2014/main" id="{D8ABE931-8EAE-17B0-2ECA-D2B4E2472F0E}"/>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4" name="CaixaDeTexto 63">
            <a:extLst>
              <a:ext uri="{FF2B5EF4-FFF2-40B4-BE49-F238E27FC236}">
                <a16:creationId xmlns:a16="http://schemas.microsoft.com/office/drawing/2014/main" id="{521D4FF0-B967-DC97-0232-CAD29DDCA8B5}"/>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5" name="CaixaDeTexto 64">
            <a:extLst>
              <a:ext uri="{FF2B5EF4-FFF2-40B4-BE49-F238E27FC236}">
                <a16:creationId xmlns:a16="http://schemas.microsoft.com/office/drawing/2014/main" id="{61E0C6E9-DD91-D0CD-63F9-C6D3CFF0AE6D}"/>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6" name="CaixaDeTexto 65">
            <a:extLst>
              <a:ext uri="{FF2B5EF4-FFF2-40B4-BE49-F238E27FC236}">
                <a16:creationId xmlns:a16="http://schemas.microsoft.com/office/drawing/2014/main" id="{FE506B61-D385-0D02-6A41-B803534181B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7" name="Seta: Divisa 66">
            <a:hlinkClick r:id="" action="ppaction://hlinkshowjump?jump=previousslide"/>
            <a:extLst>
              <a:ext uri="{FF2B5EF4-FFF2-40B4-BE49-F238E27FC236}">
                <a16:creationId xmlns:a16="http://schemas.microsoft.com/office/drawing/2014/main" id="{C58CA29B-626C-0868-2B3C-28A58F51222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8" name="Conector reto 67">
            <a:extLst>
              <a:ext uri="{FF2B5EF4-FFF2-40B4-BE49-F238E27FC236}">
                <a16:creationId xmlns:a16="http://schemas.microsoft.com/office/drawing/2014/main" id="{938C2D6A-FBED-54DE-8E85-DAA348EEE4D4}"/>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168E0475-2911-5307-A0B6-58C846E7BCFB}"/>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29DEE471-5DEE-0CD4-2CC3-C0303A6B943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86630977-84E5-DCE6-1B1C-9A8AAEFEC830}"/>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8C5CDD89-C8E2-402B-36F3-43E948F4944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9DC5475C-08D1-5F22-F3C8-1C6CCC5904AC}"/>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0E295744-DCD7-71F6-9CAD-77CC3DEE9225}"/>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7804FE12-833A-B7D5-00FF-E230898437FC}"/>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D1816E68-5743-CFD5-B69A-5AD4155CE901}"/>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ADE36BB1-0104-7C37-D662-58AC273432DF}"/>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Cantos Arredondados 77">
            <a:extLst>
              <a:ext uri="{FF2B5EF4-FFF2-40B4-BE49-F238E27FC236}">
                <a16:creationId xmlns:a16="http://schemas.microsoft.com/office/drawing/2014/main" id="{068D1558-4443-40BE-3174-F21BC541461A}"/>
              </a:ext>
            </a:extLst>
          </p:cNvPr>
          <p:cNvSpPr/>
          <p:nvPr/>
        </p:nvSpPr>
        <p:spPr>
          <a:xfrm>
            <a:off x="3213963" y="887025"/>
            <a:ext cx="30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9" name="Gráfico 78" descr="Ícone do menu de hambúrguer com preenchimento sólido">
            <a:hlinkClick r:id="rId6" action="ppaction://hlinksldjump"/>
            <a:extLst>
              <a:ext uri="{FF2B5EF4-FFF2-40B4-BE49-F238E27FC236}">
                <a16:creationId xmlns:a16="http://schemas.microsoft.com/office/drawing/2014/main" id="{7067C550-0BF4-3441-9D43-9A9F8F52D3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80" name="CaixaDeTexto 79">
            <a:extLst>
              <a:ext uri="{FF2B5EF4-FFF2-40B4-BE49-F238E27FC236}">
                <a16:creationId xmlns:a16="http://schemas.microsoft.com/office/drawing/2014/main" id="{D1844196-D351-6866-4E23-4E3517ADB056}"/>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1" name="Conector reto 80">
            <a:extLst>
              <a:ext uri="{FF2B5EF4-FFF2-40B4-BE49-F238E27FC236}">
                <a16:creationId xmlns:a16="http://schemas.microsoft.com/office/drawing/2014/main" id="{6688A169-8FB8-2960-9FA4-CE51483803C6}"/>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2" name="Retângulo 81">
            <a:hlinkClick r:id="rId9" action="ppaction://hlinksldjump"/>
            <a:extLst>
              <a:ext uri="{FF2B5EF4-FFF2-40B4-BE49-F238E27FC236}">
                <a16:creationId xmlns:a16="http://schemas.microsoft.com/office/drawing/2014/main" id="{1AB611D2-37D9-25D1-1D81-5FB5EC1DDA5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0" action="ppaction://hlinksldjump"/>
            <a:extLst>
              <a:ext uri="{FF2B5EF4-FFF2-40B4-BE49-F238E27FC236}">
                <a16:creationId xmlns:a16="http://schemas.microsoft.com/office/drawing/2014/main" id="{A0D4483A-1863-ED91-48E7-2833AF163D0A}"/>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1" action="ppaction://hlinksldjump"/>
            <a:extLst>
              <a:ext uri="{FF2B5EF4-FFF2-40B4-BE49-F238E27FC236}">
                <a16:creationId xmlns:a16="http://schemas.microsoft.com/office/drawing/2014/main" id="{D3E28FD1-A689-BAC5-7C9C-A8ECDC03CC5C}"/>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2" action="ppaction://hlinksldjump"/>
            <a:extLst>
              <a:ext uri="{FF2B5EF4-FFF2-40B4-BE49-F238E27FC236}">
                <a16:creationId xmlns:a16="http://schemas.microsoft.com/office/drawing/2014/main" id="{02398122-8AAD-4C41-2E30-479D7B6039E5}"/>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3" action="ppaction://hlinksldjump"/>
            <a:extLst>
              <a:ext uri="{FF2B5EF4-FFF2-40B4-BE49-F238E27FC236}">
                <a16:creationId xmlns:a16="http://schemas.microsoft.com/office/drawing/2014/main" id="{CFD5AE12-F40F-DC66-294D-9111463B66BE}"/>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4" action="ppaction://hlinksldjump"/>
            <a:extLst>
              <a:ext uri="{FF2B5EF4-FFF2-40B4-BE49-F238E27FC236}">
                <a16:creationId xmlns:a16="http://schemas.microsoft.com/office/drawing/2014/main" id="{7933B73B-9089-E99B-2DB1-D7B45E83C96B}"/>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3" action="ppaction://hlinksldjump"/>
            <a:extLst>
              <a:ext uri="{FF2B5EF4-FFF2-40B4-BE49-F238E27FC236}">
                <a16:creationId xmlns:a16="http://schemas.microsoft.com/office/drawing/2014/main" id="{63AA1529-2338-994D-F1A2-E0BCD3856902}"/>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5" action="ppaction://hlinksldjump"/>
            <a:extLst>
              <a:ext uri="{FF2B5EF4-FFF2-40B4-BE49-F238E27FC236}">
                <a16:creationId xmlns:a16="http://schemas.microsoft.com/office/drawing/2014/main" id="{40C93773-611E-0284-C5BA-37EA141083E6}"/>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6" action="ppaction://hlinksldjump"/>
            <a:extLst>
              <a:ext uri="{FF2B5EF4-FFF2-40B4-BE49-F238E27FC236}">
                <a16:creationId xmlns:a16="http://schemas.microsoft.com/office/drawing/2014/main" id="{A0065A6E-69D4-CEAD-3A35-EFF4215A0B9E}"/>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Fluxograma: Processo 90">
            <a:hlinkClick r:id="rId17" action="ppaction://hlinksldjump"/>
            <a:extLst>
              <a:ext uri="{FF2B5EF4-FFF2-40B4-BE49-F238E27FC236}">
                <a16:creationId xmlns:a16="http://schemas.microsoft.com/office/drawing/2014/main" id="{17853C43-F8F0-4352-0E27-9D00CDE4CAAC}"/>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8" action="ppaction://hlinksldjump"/>
            <a:extLst>
              <a:ext uri="{FF2B5EF4-FFF2-40B4-BE49-F238E27FC236}">
                <a16:creationId xmlns:a16="http://schemas.microsoft.com/office/drawing/2014/main" id="{F7BBACF5-C97A-959B-3078-576FF6898617}"/>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D676D2E1-5607-9710-7341-F9E01EB296E2}"/>
              </a:ext>
            </a:extLst>
          </p:cNvPr>
          <p:cNvPicPr>
            <a:picLocks noChangeAspect="1"/>
          </p:cNvPicPr>
          <p:nvPr/>
        </p:nvPicPr>
        <p:blipFill>
          <a:blip r:embed="rId19"/>
          <a:stretch>
            <a:fillRect/>
          </a:stretch>
        </p:blipFill>
        <p:spPr>
          <a:xfrm>
            <a:off x="3913528" y="1719164"/>
            <a:ext cx="3557689" cy="2602337"/>
          </a:xfrm>
          <a:prstGeom prst="rect">
            <a:avLst/>
          </a:prstGeom>
        </p:spPr>
      </p:pic>
      <p:pic>
        <p:nvPicPr>
          <p:cNvPr id="9" name="Imagem 8">
            <a:extLst>
              <a:ext uri="{FF2B5EF4-FFF2-40B4-BE49-F238E27FC236}">
                <a16:creationId xmlns:a16="http://schemas.microsoft.com/office/drawing/2014/main" id="{D5C5F0CA-57B8-8C67-9FD3-4D538E2B1EC3}"/>
              </a:ext>
            </a:extLst>
          </p:cNvPr>
          <p:cNvPicPr>
            <a:picLocks noChangeAspect="1"/>
          </p:cNvPicPr>
          <p:nvPr/>
        </p:nvPicPr>
        <p:blipFill>
          <a:blip r:embed="rId20"/>
          <a:stretch>
            <a:fillRect/>
          </a:stretch>
        </p:blipFill>
        <p:spPr>
          <a:xfrm>
            <a:off x="3960881" y="6297215"/>
            <a:ext cx="3339437" cy="2836086"/>
          </a:xfrm>
          <a:prstGeom prst="rect">
            <a:avLst/>
          </a:prstGeom>
        </p:spPr>
      </p:pic>
    </p:spTree>
    <p:extLst>
      <p:ext uri="{BB962C8B-B14F-4D97-AF65-F5344CB8AC3E}">
        <p14:creationId xmlns:p14="http://schemas.microsoft.com/office/powerpoint/2010/main" val="511674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id="{82CEAE2C-742D-8AD6-BA82-9C11F4CCC3E8}"/>
              </a:ext>
            </a:extLst>
          </p:cNvPr>
          <p:cNvSpPr/>
          <p:nvPr/>
        </p:nvSpPr>
        <p:spPr>
          <a:xfrm>
            <a:off x="3978616" y="6176326"/>
            <a:ext cx="3361431" cy="2882008"/>
          </a:xfrm>
          <a:prstGeom prst="roundRect">
            <a:avLst>
              <a:gd name="adj" fmla="val 3583"/>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19</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E613C65B-6C7C-71CA-A000-F9FD6CA8D933}"/>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PASSIVO</a:t>
            </a:r>
          </a:p>
        </p:txBody>
      </p:sp>
      <p:sp>
        <p:nvSpPr>
          <p:cNvPr id="3" name="Google Shape;1078;p39">
            <a:extLst>
              <a:ext uri="{FF2B5EF4-FFF2-40B4-BE49-F238E27FC236}">
                <a16:creationId xmlns:a16="http://schemas.microsoft.com/office/drawing/2014/main" id="{F63DEFA9-EFCA-10BE-F8F9-93984E9E285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Empréstimo com preenchimento sólido">
            <a:hlinkClick r:id="rId3" action="ppaction://hlinksldjump"/>
            <a:extLst>
              <a:ext uri="{FF2B5EF4-FFF2-40B4-BE49-F238E27FC236}">
                <a16:creationId xmlns:a16="http://schemas.microsoft.com/office/drawing/2014/main" id="{9C036E48-7935-4799-2310-C1353956F8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5959" y="110396"/>
            <a:ext cx="295186" cy="295186"/>
          </a:xfrm>
          <a:prstGeom prst="rect">
            <a:avLst/>
          </a:prstGeom>
        </p:spPr>
      </p:pic>
      <p:sp>
        <p:nvSpPr>
          <p:cNvPr id="8" name="Retângulo: Cantos Arredondados 7">
            <a:extLst>
              <a:ext uri="{FF2B5EF4-FFF2-40B4-BE49-F238E27FC236}">
                <a16:creationId xmlns:a16="http://schemas.microsoft.com/office/drawing/2014/main" id="{7C6219DA-68CF-9CF3-8854-32C0C2DC6D3C}"/>
              </a:ext>
            </a:extLst>
          </p:cNvPr>
          <p:cNvSpPr/>
          <p:nvPr/>
        </p:nvSpPr>
        <p:spPr>
          <a:xfrm>
            <a:off x="396977" y="1540623"/>
            <a:ext cx="3381273" cy="7517712"/>
          </a:xfrm>
          <a:prstGeom prst="roundRect">
            <a:avLst>
              <a:gd name="adj" fmla="val 153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Cantos Arredondados 9">
            <a:extLst>
              <a:ext uri="{FF2B5EF4-FFF2-40B4-BE49-F238E27FC236}">
                <a16:creationId xmlns:a16="http://schemas.microsoft.com/office/drawing/2014/main" id="{2827B754-C382-C212-3299-BC568B3E9623}"/>
              </a:ext>
            </a:extLst>
          </p:cNvPr>
          <p:cNvSpPr/>
          <p:nvPr/>
        </p:nvSpPr>
        <p:spPr>
          <a:xfrm>
            <a:off x="394687" y="1396895"/>
            <a:ext cx="3381273" cy="194964"/>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15" name="CaixaDeTexto 14">
            <a:extLst>
              <a:ext uri="{FF2B5EF4-FFF2-40B4-BE49-F238E27FC236}">
                <a16:creationId xmlns:a16="http://schemas.microsoft.com/office/drawing/2014/main" id="{10C97FAD-D954-A6A1-62BF-D2737C536EF2}"/>
              </a:ext>
            </a:extLst>
          </p:cNvPr>
          <p:cNvSpPr txBox="1"/>
          <p:nvPr/>
        </p:nvSpPr>
        <p:spPr>
          <a:xfrm>
            <a:off x="370411" y="1725503"/>
            <a:ext cx="3652982" cy="4694490"/>
          </a:xfrm>
          <a:prstGeom prst="rect">
            <a:avLst/>
          </a:prstGeom>
          <a:noFill/>
        </p:spPr>
        <p:txBody>
          <a:bodyPr wrap="square">
            <a:spAutoFit/>
          </a:bodyPr>
          <a:lstStyle/>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Empréstimos de e financiamentos de longo prazo -  </a:t>
            </a:r>
            <a:r>
              <a:rPr lang="pt-BR" sz="1000" dirty="0">
                <a:solidFill>
                  <a:schemeClr val="tx2">
                    <a:lumMod val="90000"/>
                    <a:lumOff val="10000"/>
                  </a:schemeClr>
                </a:solidFill>
              </a:rPr>
              <a:t>Apresentou tendência de queda até o mês de setembro, retraindo 3,21% em junho, 9,10% em julho, 0,10% em agosto e 3,68% em setembro. Somente outubro demonstrou crescimento de 6,05%. A queda no mês de julho de 2024 foi motivada pela transferência de 475,9 mil para a conta de empréstimo de curto prazo. </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Recuperação judicial </a:t>
            </a:r>
            <a:r>
              <a:rPr lang="pt-BR" sz="1000" dirty="0">
                <a:solidFill>
                  <a:schemeClr val="tx2">
                    <a:lumMod val="90000"/>
                    <a:lumOff val="10000"/>
                  </a:schemeClr>
                </a:solidFill>
              </a:rPr>
              <a:t>– Teve queda de 5,75% em junho, aumento de 1,45% em julho, queda de 9,46% em agosto, recuo de 0,71% em setembro e crescimento de 5,86% em outubro. A principal variação ocorreu em agosto de 2024, como reflexo do pagamento de 339,1 mil de credores trabalhistas.</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Provisões p/contingências </a:t>
            </a:r>
            <a:r>
              <a:rPr lang="pt-BR" sz="1000" dirty="0">
                <a:solidFill>
                  <a:schemeClr val="tx2">
                    <a:lumMod val="90000"/>
                    <a:lumOff val="10000"/>
                  </a:schemeClr>
                </a:solidFill>
              </a:rPr>
              <a:t>– Não apresentou variações entre os meses apresentados, permanecendo com saldo de 67,9 mil. Esse grupo de contas está composto pelo saldo de 50,2 mil de provisão para demandas judiciais trabalhistas e 17,7 mil de provisão para demandas judiciais cíveis.</a:t>
            </a:r>
          </a:p>
          <a:p>
            <a:pPr marL="171450" marR="328295" indent="-171450" algn="just" defTabSz="755660">
              <a:lnSpc>
                <a:spcPct val="90000"/>
              </a:lnSpc>
              <a:spcBef>
                <a:spcPts val="826"/>
              </a:spcBef>
              <a:buFont typeface="Arial" panose="020B0604020202020204" pitchFamily="34" charset="0"/>
              <a:buChar char="•"/>
            </a:pPr>
            <a:r>
              <a:rPr lang="pt-BR" sz="1000" b="1" dirty="0">
                <a:solidFill>
                  <a:schemeClr val="tx2">
                    <a:lumMod val="90000"/>
                    <a:lumOff val="10000"/>
                  </a:schemeClr>
                </a:solidFill>
              </a:rPr>
              <a:t>Patrimonio líquido </a:t>
            </a:r>
            <a:r>
              <a:rPr lang="pt-BR" sz="1000" dirty="0">
                <a:solidFill>
                  <a:schemeClr val="tx2">
                    <a:lumMod val="90000"/>
                    <a:lumOff val="10000"/>
                  </a:schemeClr>
                </a:solidFill>
              </a:rPr>
              <a:t>– Todos os períodos apresentaram valores positivos, inclusive com tendência de crescimento, aumentando 1,86% em junho, 6,99% em julho, 9,69% em agosto, 8,48% em setembro e 10,07% em outubro de 2024. Os aumentos observados são decorrentes principalmente dos resultados auferidos aos longos dos meses do ano de 2024. Cabe ainda informar que o passivo está formado por 18% em patrimônio líquido, 17% em passivo não circulante e 65 % no passivo circulante.</a:t>
            </a:r>
          </a:p>
        </p:txBody>
      </p:sp>
      <p:sp>
        <p:nvSpPr>
          <p:cNvPr id="17" name="Retângulo: Cantos Arredondados 16">
            <a:extLst>
              <a:ext uri="{FF2B5EF4-FFF2-40B4-BE49-F238E27FC236}">
                <a16:creationId xmlns:a16="http://schemas.microsoft.com/office/drawing/2014/main" id="{77A6ACC0-31D6-C3D9-53C9-B2AA3DB7ADD2}"/>
              </a:ext>
            </a:extLst>
          </p:cNvPr>
          <p:cNvSpPr/>
          <p:nvPr/>
        </p:nvSpPr>
        <p:spPr>
          <a:xfrm>
            <a:off x="3976509" y="5991965"/>
            <a:ext cx="3381273" cy="19608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Passivo total</a:t>
            </a:r>
          </a:p>
        </p:txBody>
      </p:sp>
      <p:sp>
        <p:nvSpPr>
          <p:cNvPr id="28" name="Seta: Divisa 27">
            <a:hlinkClick r:id="" action="ppaction://hlinkshowjump?jump=nextslide"/>
            <a:extLst>
              <a:ext uri="{FF2B5EF4-FFF2-40B4-BE49-F238E27FC236}">
                <a16:creationId xmlns:a16="http://schemas.microsoft.com/office/drawing/2014/main" id="{767129C5-270C-EAFC-04F6-4E781F62EDF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9" name="CaixaDeTexto 28">
            <a:extLst>
              <a:ext uri="{FF2B5EF4-FFF2-40B4-BE49-F238E27FC236}">
                <a16:creationId xmlns:a16="http://schemas.microsoft.com/office/drawing/2014/main" id="{64725C7F-E8E2-05FC-BE19-563A9E0A7CE3}"/>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1" name="CaixaDeTexto 40">
            <a:extLst>
              <a:ext uri="{FF2B5EF4-FFF2-40B4-BE49-F238E27FC236}">
                <a16:creationId xmlns:a16="http://schemas.microsoft.com/office/drawing/2014/main" id="{88DA4413-F32C-0FE4-3163-96A02A607936}"/>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43" name="CaixaDeTexto 42">
            <a:extLst>
              <a:ext uri="{FF2B5EF4-FFF2-40B4-BE49-F238E27FC236}">
                <a16:creationId xmlns:a16="http://schemas.microsoft.com/office/drawing/2014/main" id="{201D27BE-2143-DE11-4513-470D15CAD269}"/>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56598F7D-1815-6FB9-771A-8EDA9EA96725}"/>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1" name="CaixaDeTexto 60">
            <a:extLst>
              <a:ext uri="{FF2B5EF4-FFF2-40B4-BE49-F238E27FC236}">
                <a16:creationId xmlns:a16="http://schemas.microsoft.com/office/drawing/2014/main" id="{0EC528F2-375A-4915-79A0-3B5AF125045D}"/>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2" name="CaixaDeTexto 61">
            <a:extLst>
              <a:ext uri="{FF2B5EF4-FFF2-40B4-BE49-F238E27FC236}">
                <a16:creationId xmlns:a16="http://schemas.microsoft.com/office/drawing/2014/main" id="{7D20E5E1-B206-BB2A-6D58-E0F0BB494180}"/>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3" name="CaixaDeTexto 62">
            <a:extLst>
              <a:ext uri="{FF2B5EF4-FFF2-40B4-BE49-F238E27FC236}">
                <a16:creationId xmlns:a16="http://schemas.microsoft.com/office/drawing/2014/main" id="{D8ABE931-8EAE-17B0-2ECA-D2B4E2472F0E}"/>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4" name="CaixaDeTexto 63">
            <a:extLst>
              <a:ext uri="{FF2B5EF4-FFF2-40B4-BE49-F238E27FC236}">
                <a16:creationId xmlns:a16="http://schemas.microsoft.com/office/drawing/2014/main" id="{521D4FF0-B967-DC97-0232-CAD29DDCA8B5}"/>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5" name="CaixaDeTexto 64">
            <a:extLst>
              <a:ext uri="{FF2B5EF4-FFF2-40B4-BE49-F238E27FC236}">
                <a16:creationId xmlns:a16="http://schemas.microsoft.com/office/drawing/2014/main" id="{61E0C6E9-DD91-D0CD-63F9-C6D3CFF0AE6D}"/>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6" name="CaixaDeTexto 65">
            <a:extLst>
              <a:ext uri="{FF2B5EF4-FFF2-40B4-BE49-F238E27FC236}">
                <a16:creationId xmlns:a16="http://schemas.microsoft.com/office/drawing/2014/main" id="{FE506B61-D385-0D02-6A41-B803534181B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7" name="Seta: Divisa 66">
            <a:hlinkClick r:id="" action="ppaction://hlinkshowjump?jump=previousslide"/>
            <a:extLst>
              <a:ext uri="{FF2B5EF4-FFF2-40B4-BE49-F238E27FC236}">
                <a16:creationId xmlns:a16="http://schemas.microsoft.com/office/drawing/2014/main" id="{C58CA29B-626C-0868-2B3C-28A58F51222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8" name="Conector reto 67">
            <a:extLst>
              <a:ext uri="{FF2B5EF4-FFF2-40B4-BE49-F238E27FC236}">
                <a16:creationId xmlns:a16="http://schemas.microsoft.com/office/drawing/2014/main" id="{938C2D6A-FBED-54DE-8E85-DAA348EEE4D4}"/>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168E0475-2911-5307-A0B6-58C846E7BCFB}"/>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29DEE471-5DEE-0CD4-2CC3-C0303A6B943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86630977-84E5-DCE6-1B1C-9A8AAEFEC830}"/>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8C5CDD89-C8E2-402B-36F3-43E948F4944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9DC5475C-08D1-5F22-F3C8-1C6CCC5904AC}"/>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0E295744-DCD7-71F6-9CAD-77CC3DEE9225}"/>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7804FE12-833A-B7D5-00FF-E230898437FC}"/>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D1816E68-5743-CFD5-B69A-5AD4155CE901}"/>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ADE36BB1-0104-7C37-D662-58AC273432DF}"/>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Cantos Arredondados 77">
            <a:extLst>
              <a:ext uri="{FF2B5EF4-FFF2-40B4-BE49-F238E27FC236}">
                <a16:creationId xmlns:a16="http://schemas.microsoft.com/office/drawing/2014/main" id="{068D1558-4443-40BE-3174-F21BC541461A}"/>
              </a:ext>
            </a:extLst>
          </p:cNvPr>
          <p:cNvSpPr/>
          <p:nvPr/>
        </p:nvSpPr>
        <p:spPr>
          <a:xfrm>
            <a:off x="3213963" y="887025"/>
            <a:ext cx="30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9" name="Gráfico 78" descr="Ícone do menu de hambúrguer com preenchimento sólido">
            <a:hlinkClick r:id="rId6" action="ppaction://hlinksldjump"/>
            <a:extLst>
              <a:ext uri="{FF2B5EF4-FFF2-40B4-BE49-F238E27FC236}">
                <a16:creationId xmlns:a16="http://schemas.microsoft.com/office/drawing/2014/main" id="{7067C550-0BF4-3441-9D43-9A9F8F52D3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80" name="CaixaDeTexto 79">
            <a:extLst>
              <a:ext uri="{FF2B5EF4-FFF2-40B4-BE49-F238E27FC236}">
                <a16:creationId xmlns:a16="http://schemas.microsoft.com/office/drawing/2014/main" id="{D1844196-D351-6866-4E23-4E3517ADB056}"/>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1" name="Conector reto 80">
            <a:extLst>
              <a:ext uri="{FF2B5EF4-FFF2-40B4-BE49-F238E27FC236}">
                <a16:creationId xmlns:a16="http://schemas.microsoft.com/office/drawing/2014/main" id="{6688A169-8FB8-2960-9FA4-CE51483803C6}"/>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2" name="Retângulo 81">
            <a:hlinkClick r:id="rId9" action="ppaction://hlinksldjump"/>
            <a:extLst>
              <a:ext uri="{FF2B5EF4-FFF2-40B4-BE49-F238E27FC236}">
                <a16:creationId xmlns:a16="http://schemas.microsoft.com/office/drawing/2014/main" id="{1AB611D2-37D9-25D1-1D81-5FB5EC1DDA5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0" action="ppaction://hlinksldjump"/>
            <a:extLst>
              <a:ext uri="{FF2B5EF4-FFF2-40B4-BE49-F238E27FC236}">
                <a16:creationId xmlns:a16="http://schemas.microsoft.com/office/drawing/2014/main" id="{A0D4483A-1863-ED91-48E7-2833AF163D0A}"/>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1" action="ppaction://hlinksldjump"/>
            <a:extLst>
              <a:ext uri="{FF2B5EF4-FFF2-40B4-BE49-F238E27FC236}">
                <a16:creationId xmlns:a16="http://schemas.microsoft.com/office/drawing/2014/main" id="{D3E28FD1-A689-BAC5-7C9C-A8ECDC03CC5C}"/>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2" action="ppaction://hlinksldjump"/>
            <a:extLst>
              <a:ext uri="{FF2B5EF4-FFF2-40B4-BE49-F238E27FC236}">
                <a16:creationId xmlns:a16="http://schemas.microsoft.com/office/drawing/2014/main" id="{02398122-8AAD-4C41-2E30-479D7B6039E5}"/>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3" action="ppaction://hlinksldjump"/>
            <a:extLst>
              <a:ext uri="{FF2B5EF4-FFF2-40B4-BE49-F238E27FC236}">
                <a16:creationId xmlns:a16="http://schemas.microsoft.com/office/drawing/2014/main" id="{CFD5AE12-F40F-DC66-294D-9111463B66BE}"/>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4" action="ppaction://hlinksldjump"/>
            <a:extLst>
              <a:ext uri="{FF2B5EF4-FFF2-40B4-BE49-F238E27FC236}">
                <a16:creationId xmlns:a16="http://schemas.microsoft.com/office/drawing/2014/main" id="{7933B73B-9089-E99B-2DB1-D7B45E83C96B}"/>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3" action="ppaction://hlinksldjump"/>
            <a:extLst>
              <a:ext uri="{FF2B5EF4-FFF2-40B4-BE49-F238E27FC236}">
                <a16:creationId xmlns:a16="http://schemas.microsoft.com/office/drawing/2014/main" id="{63AA1529-2338-994D-F1A2-E0BCD3856902}"/>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5" action="ppaction://hlinksldjump"/>
            <a:extLst>
              <a:ext uri="{FF2B5EF4-FFF2-40B4-BE49-F238E27FC236}">
                <a16:creationId xmlns:a16="http://schemas.microsoft.com/office/drawing/2014/main" id="{40C93773-611E-0284-C5BA-37EA141083E6}"/>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6" action="ppaction://hlinksldjump"/>
            <a:extLst>
              <a:ext uri="{FF2B5EF4-FFF2-40B4-BE49-F238E27FC236}">
                <a16:creationId xmlns:a16="http://schemas.microsoft.com/office/drawing/2014/main" id="{A0065A6E-69D4-CEAD-3A35-EFF4215A0B9E}"/>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Fluxograma: Processo 90">
            <a:hlinkClick r:id="rId17" action="ppaction://hlinksldjump"/>
            <a:extLst>
              <a:ext uri="{FF2B5EF4-FFF2-40B4-BE49-F238E27FC236}">
                <a16:creationId xmlns:a16="http://schemas.microsoft.com/office/drawing/2014/main" id="{17853C43-F8F0-4352-0E27-9D00CDE4CAAC}"/>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8" action="ppaction://hlinksldjump"/>
            <a:extLst>
              <a:ext uri="{FF2B5EF4-FFF2-40B4-BE49-F238E27FC236}">
                <a16:creationId xmlns:a16="http://schemas.microsoft.com/office/drawing/2014/main" id="{F7BBACF5-C97A-959B-3078-576FF6898617}"/>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Cantos Arredondados 3">
            <a:extLst>
              <a:ext uri="{FF2B5EF4-FFF2-40B4-BE49-F238E27FC236}">
                <a16:creationId xmlns:a16="http://schemas.microsoft.com/office/drawing/2014/main" id="{289B9C39-084A-971C-26CE-CB2CE1D98D36}"/>
              </a:ext>
            </a:extLst>
          </p:cNvPr>
          <p:cNvSpPr/>
          <p:nvPr/>
        </p:nvSpPr>
        <p:spPr>
          <a:xfrm>
            <a:off x="3957950" y="1540622"/>
            <a:ext cx="3361431" cy="3465131"/>
          </a:xfrm>
          <a:prstGeom prst="roundRect">
            <a:avLst>
              <a:gd name="adj" fmla="val 2537"/>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Cantos Arredondados 8">
            <a:extLst>
              <a:ext uri="{FF2B5EF4-FFF2-40B4-BE49-F238E27FC236}">
                <a16:creationId xmlns:a16="http://schemas.microsoft.com/office/drawing/2014/main" id="{716E5F92-EBC8-D4C2-FF66-8918DDB07A05}"/>
              </a:ext>
            </a:extLst>
          </p:cNvPr>
          <p:cNvSpPr/>
          <p:nvPr/>
        </p:nvSpPr>
        <p:spPr>
          <a:xfrm>
            <a:off x="3955843" y="1396895"/>
            <a:ext cx="3381273" cy="19608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Evolução do passivo</a:t>
            </a:r>
          </a:p>
        </p:txBody>
      </p:sp>
      <p:pic>
        <p:nvPicPr>
          <p:cNvPr id="12" name="Imagem 11">
            <a:extLst>
              <a:ext uri="{FF2B5EF4-FFF2-40B4-BE49-F238E27FC236}">
                <a16:creationId xmlns:a16="http://schemas.microsoft.com/office/drawing/2014/main" id="{DBE0E70F-DEA9-61DA-4B03-F271EA6161E9}"/>
              </a:ext>
            </a:extLst>
          </p:cNvPr>
          <p:cNvPicPr>
            <a:picLocks noChangeAspect="1"/>
          </p:cNvPicPr>
          <p:nvPr/>
        </p:nvPicPr>
        <p:blipFill>
          <a:blip r:embed="rId19"/>
          <a:stretch>
            <a:fillRect/>
          </a:stretch>
        </p:blipFill>
        <p:spPr>
          <a:xfrm>
            <a:off x="3950333" y="1960705"/>
            <a:ext cx="3361431" cy="2809234"/>
          </a:xfrm>
          <a:prstGeom prst="rect">
            <a:avLst/>
          </a:prstGeom>
        </p:spPr>
      </p:pic>
      <p:pic>
        <p:nvPicPr>
          <p:cNvPr id="14" name="Imagem 13">
            <a:extLst>
              <a:ext uri="{FF2B5EF4-FFF2-40B4-BE49-F238E27FC236}">
                <a16:creationId xmlns:a16="http://schemas.microsoft.com/office/drawing/2014/main" id="{6159434E-A546-A268-5DF4-643FA8CB65B2}"/>
              </a:ext>
            </a:extLst>
          </p:cNvPr>
          <p:cNvPicPr>
            <a:picLocks noChangeAspect="1"/>
          </p:cNvPicPr>
          <p:nvPr/>
        </p:nvPicPr>
        <p:blipFill>
          <a:blip r:embed="rId20"/>
          <a:srcRect l="10513" r="8828"/>
          <a:stretch/>
        </p:blipFill>
        <p:spPr>
          <a:xfrm>
            <a:off x="3989898" y="6286873"/>
            <a:ext cx="3367883" cy="2241409"/>
          </a:xfrm>
          <a:prstGeom prst="rect">
            <a:avLst/>
          </a:prstGeom>
        </p:spPr>
      </p:pic>
    </p:spTree>
    <p:extLst>
      <p:ext uri="{BB962C8B-B14F-4D97-AF65-F5344CB8AC3E}">
        <p14:creationId xmlns:p14="http://schemas.microsoft.com/office/powerpoint/2010/main" val="174063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Cantos Arredondados 13">
            <a:extLst>
              <a:ext uri="{FF2B5EF4-FFF2-40B4-BE49-F238E27FC236}">
                <a16:creationId xmlns:a16="http://schemas.microsoft.com/office/drawing/2014/main" id="{ACE73749-858A-A90F-94DB-BB05D50802FE}"/>
              </a:ext>
            </a:extLst>
          </p:cNvPr>
          <p:cNvSpPr/>
          <p:nvPr/>
        </p:nvSpPr>
        <p:spPr>
          <a:xfrm>
            <a:off x="3962786" y="3363152"/>
            <a:ext cx="3402153" cy="2760390"/>
          </a:xfrm>
          <a:prstGeom prst="roundRect">
            <a:avLst>
              <a:gd name="adj" fmla="val 1595"/>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Cantos Arredondados 12">
            <a:extLst>
              <a:ext uri="{FF2B5EF4-FFF2-40B4-BE49-F238E27FC236}">
                <a16:creationId xmlns:a16="http://schemas.microsoft.com/office/drawing/2014/main" id="{82CEAE2C-742D-8AD6-BA82-9C11F4CCC3E8}"/>
              </a:ext>
            </a:extLst>
          </p:cNvPr>
          <p:cNvSpPr/>
          <p:nvPr/>
        </p:nvSpPr>
        <p:spPr>
          <a:xfrm>
            <a:off x="3949092" y="6375585"/>
            <a:ext cx="3390955" cy="3070215"/>
          </a:xfrm>
          <a:prstGeom prst="roundRect">
            <a:avLst>
              <a:gd name="adj" fmla="val 1879"/>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20</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E613C65B-6C7C-71CA-A000-F9FD6CA8D933}"/>
              </a:ext>
            </a:extLst>
          </p:cNvPr>
          <p:cNvSpPr txBox="1">
            <a:spLocks/>
          </p:cNvSpPr>
          <p:nvPr/>
        </p:nvSpPr>
        <p:spPr>
          <a:xfrm>
            <a:off x="667104" y="191"/>
            <a:ext cx="2885248"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PASSIVO FISCAL</a:t>
            </a:r>
          </a:p>
        </p:txBody>
      </p:sp>
      <p:sp>
        <p:nvSpPr>
          <p:cNvPr id="3" name="Google Shape;1078;p39">
            <a:extLst>
              <a:ext uri="{FF2B5EF4-FFF2-40B4-BE49-F238E27FC236}">
                <a16:creationId xmlns:a16="http://schemas.microsoft.com/office/drawing/2014/main" id="{F63DEFA9-EFCA-10BE-F8F9-93984E9E285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Empréstimo com preenchimento sólido">
            <a:hlinkClick r:id="rId3" action="ppaction://hlinksldjump"/>
            <a:extLst>
              <a:ext uri="{FF2B5EF4-FFF2-40B4-BE49-F238E27FC236}">
                <a16:creationId xmlns:a16="http://schemas.microsoft.com/office/drawing/2014/main" id="{9C036E48-7935-4799-2310-C1353956F8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5959" y="110396"/>
            <a:ext cx="295186" cy="295186"/>
          </a:xfrm>
          <a:prstGeom prst="rect">
            <a:avLst/>
          </a:prstGeom>
        </p:spPr>
      </p:pic>
      <p:sp>
        <p:nvSpPr>
          <p:cNvPr id="8" name="Retângulo: Cantos Arredondados 7">
            <a:extLst>
              <a:ext uri="{FF2B5EF4-FFF2-40B4-BE49-F238E27FC236}">
                <a16:creationId xmlns:a16="http://schemas.microsoft.com/office/drawing/2014/main" id="{7C6219DA-68CF-9CF3-8854-32C0C2DC6D3C}"/>
              </a:ext>
            </a:extLst>
          </p:cNvPr>
          <p:cNvSpPr/>
          <p:nvPr/>
        </p:nvSpPr>
        <p:spPr>
          <a:xfrm>
            <a:off x="186939" y="3322520"/>
            <a:ext cx="3402153" cy="6123282"/>
          </a:xfrm>
          <a:prstGeom prst="roundRect">
            <a:avLst>
              <a:gd name="adj" fmla="val 153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Cantos Arredondados 9">
            <a:extLst>
              <a:ext uri="{FF2B5EF4-FFF2-40B4-BE49-F238E27FC236}">
                <a16:creationId xmlns:a16="http://schemas.microsoft.com/office/drawing/2014/main" id="{2827B754-C382-C212-3299-BC568B3E9623}"/>
              </a:ext>
            </a:extLst>
          </p:cNvPr>
          <p:cNvSpPr/>
          <p:nvPr/>
        </p:nvSpPr>
        <p:spPr>
          <a:xfrm>
            <a:off x="184650" y="3178792"/>
            <a:ext cx="3402154" cy="196082"/>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15" name="CaixaDeTexto 14">
            <a:extLst>
              <a:ext uri="{FF2B5EF4-FFF2-40B4-BE49-F238E27FC236}">
                <a16:creationId xmlns:a16="http://schemas.microsoft.com/office/drawing/2014/main" id="{10C97FAD-D954-A6A1-62BF-D2737C536EF2}"/>
              </a:ext>
            </a:extLst>
          </p:cNvPr>
          <p:cNvSpPr txBox="1"/>
          <p:nvPr/>
        </p:nvSpPr>
        <p:spPr>
          <a:xfrm>
            <a:off x="172870" y="3626782"/>
            <a:ext cx="3758486" cy="4202048"/>
          </a:xfrm>
          <a:prstGeom prst="rect">
            <a:avLst/>
          </a:prstGeom>
          <a:noFill/>
        </p:spPr>
        <p:txBody>
          <a:bodyPr wrap="square">
            <a:spAutoFit/>
          </a:bodyPr>
          <a:lstStyle/>
          <a:p>
            <a:pPr marR="328295" algn="just" defTabSz="755660">
              <a:lnSpc>
                <a:spcPct val="90000"/>
              </a:lnSpc>
              <a:spcBef>
                <a:spcPts val="826"/>
              </a:spcBef>
            </a:pPr>
            <a:r>
              <a:rPr lang="pt-BR" sz="1000" dirty="0">
                <a:solidFill>
                  <a:schemeClr val="tx2">
                    <a:lumMod val="90000"/>
                    <a:lumOff val="10000"/>
                  </a:schemeClr>
                </a:solidFill>
              </a:rPr>
              <a:t>O passivo fiscal está formado por 52% de Parcelamento de impostos de longo prazo, 1,09% Parcelamento de impostos de curto prazo, 28,66% Obrigações fiscais e 18,16% Obrigações previdenciárias.</a:t>
            </a:r>
          </a:p>
          <a:p>
            <a:pPr marR="328295" algn="just" defTabSz="755660">
              <a:lnSpc>
                <a:spcPct val="90000"/>
              </a:lnSpc>
              <a:spcBef>
                <a:spcPts val="826"/>
              </a:spcBef>
            </a:pPr>
            <a:r>
              <a:rPr lang="pt-BR" sz="1000" dirty="0">
                <a:solidFill>
                  <a:schemeClr val="tx2">
                    <a:lumMod val="90000"/>
                    <a:lumOff val="10000"/>
                  </a:schemeClr>
                </a:solidFill>
              </a:rPr>
              <a:t>Foi constatado aumento de 0,94% em junho no saldo do passivo fiscal, recuo de 0,30% em julho, crescimento de 2,44% em agosto, queda de 1,40% em setembro e queda de 20,82% em outubro de 2024. </a:t>
            </a:r>
          </a:p>
          <a:p>
            <a:pPr marR="328295" algn="just" defTabSz="755660">
              <a:lnSpc>
                <a:spcPct val="90000"/>
              </a:lnSpc>
              <a:spcBef>
                <a:spcPts val="826"/>
              </a:spcBef>
            </a:pPr>
            <a:r>
              <a:rPr lang="pt-BR" sz="1000" dirty="0">
                <a:solidFill>
                  <a:schemeClr val="tx2">
                    <a:lumMod val="90000"/>
                    <a:lumOff val="10000"/>
                  </a:schemeClr>
                </a:solidFill>
              </a:rPr>
              <a:t>A queda observada em outubro de 2024 foi motivada principalmente pelo pagamento de 108,5 mil de ISS retido a recolher, 489,9 mil de IRPJ a recolher e pouco mais de 177 mil de CSLL a recolher, as quais somam uma redução de 773,3 mil no saldo de obrigações fiscais.</a:t>
            </a:r>
          </a:p>
          <a:p>
            <a:pPr marR="328295" algn="just" defTabSz="755660">
              <a:lnSpc>
                <a:spcPct val="90000"/>
              </a:lnSpc>
              <a:spcBef>
                <a:spcPts val="826"/>
              </a:spcBef>
            </a:pPr>
            <a:endParaRPr lang="pt-BR" sz="1000" dirty="0">
              <a:solidFill>
                <a:schemeClr val="tx2">
                  <a:lumMod val="90000"/>
                  <a:lumOff val="10000"/>
                </a:schemeClr>
              </a:solidFill>
            </a:endParaRPr>
          </a:p>
          <a:p>
            <a:pPr marR="328295" algn="just" defTabSz="755660">
              <a:lnSpc>
                <a:spcPct val="90000"/>
              </a:lnSpc>
              <a:spcBef>
                <a:spcPts val="826"/>
              </a:spcBef>
            </a:pPr>
            <a:endParaRPr lang="pt-BR" sz="1000" dirty="0">
              <a:solidFill>
                <a:schemeClr val="tx2">
                  <a:lumMod val="90000"/>
                  <a:lumOff val="10000"/>
                </a:schemeClr>
              </a:solidFill>
            </a:endParaRPr>
          </a:p>
          <a:p>
            <a:pPr marR="328295" algn="just" defTabSz="755660">
              <a:lnSpc>
                <a:spcPct val="90000"/>
              </a:lnSpc>
              <a:spcBef>
                <a:spcPts val="826"/>
              </a:spcBef>
            </a:pPr>
            <a:endParaRPr lang="pt-BR" sz="1000" dirty="0">
              <a:solidFill>
                <a:schemeClr val="tx2">
                  <a:lumMod val="90000"/>
                  <a:lumOff val="10000"/>
                </a:schemeClr>
              </a:solidFill>
            </a:endParaRPr>
          </a:p>
          <a:p>
            <a:pPr marR="328295" algn="just" defTabSz="755660">
              <a:lnSpc>
                <a:spcPct val="90000"/>
              </a:lnSpc>
              <a:spcBef>
                <a:spcPts val="826"/>
              </a:spcBef>
            </a:pPr>
            <a:endParaRPr lang="pt-BR" sz="1000" dirty="0">
              <a:solidFill>
                <a:schemeClr val="tx2">
                  <a:lumMod val="90000"/>
                  <a:lumOff val="10000"/>
                </a:schemeClr>
              </a:solidFill>
            </a:endParaRPr>
          </a:p>
          <a:p>
            <a:pPr marR="328295" algn="just" defTabSz="755660">
              <a:lnSpc>
                <a:spcPct val="90000"/>
              </a:lnSpc>
              <a:spcBef>
                <a:spcPts val="826"/>
              </a:spcBef>
            </a:pPr>
            <a:r>
              <a:rPr lang="pt-BR" sz="1000" dirty="0">
                <a:solidFill>
                  <a:schemeClr val="tx2">
                    <a:lumMod val="90000"/>
                    <a:lumOff val="10000"/>
                  </a:schemeClr>
                </a:solidFill>
              </a:rPr>
              <a:t>De acordo com consulta efetuada no site </a:t>
            </a:r>
            <a:r>
              <a:rPr lang="pt-BR" sz="1000" dirty="0">
                <a:solidFill>
                  <a:schemeClr val="tx2">
                    <a:lumMod val="90000"/>
                    <a:lumOff val="10000"/>
                  </a:schemeClr>
                </a:solidFill>
                <a:hlinkClick r:id="rId6"/>
              </a:rPr>
              <a:t>https://www.listadevedores.pgfn.gov.br/</a:t>
            </a:r>
            <a:r>
              <a:rPr lang="pt-BR" sz="1000" dirty="0">
                <a:solidFill>
                  <a:schemeClr val="tx2">
                    <a:lumMod val="90000"/>
                    <a:lumOff val="10000"/>
                  </a:schemeClr>
                </a:solidFill>
              </a:rPr>
              <a:t> no dia 11/12/2024, a </a:t>
            </a:r>
            <a:r>
              <a:rPr lang="pt-BR" sz="1000" dirty="0" err="1">
                <a:solidFill>
                  <a:schemeClr val="tx2">
                    <a:lumMod val="90000"/>
                    <a:lumOff val="10000"/>
                  </a:schemeClr>
                </a:solidFill>
              </a:rPr>
              <a:t>Digex</a:t>
            </a:r>
            <a:r>
              <a:rPr lang="pt-BR" sz="1000" dirty="0">
                <a:solidFill>
                  <a:schemeClr val="tx2">
                    <a:lumMod val="90000"/>
                    <a:lumOff val="10000"/>
                  </a:schemeClr>
                </a:solidFill>
              </a:rPr>
              <a:t> não possuía valores inscritos em dívida ativa.</a:t>
            </a:r>
          </a:p>
          <a:p>
            <a:pPr marR="328295" algn="just" defTabSz="755660">
              <a:lnSpc>
                <a:spcPct val="90000"/>
              </a:lnSpc>
              <a:spcBef>
                <a:spcPts val="826"/>
              </a:spcBef>
            </a:pPr>
            <a:r>
              <a:rPr lang="pt-BR" sz="1000" dirty="0">
                <a:solidFill>
                  <a:schemeClr val="tx2">
                    <a:lumMod val="90000"/>
                    <a:lumOff val="10000"/>
                  </a:schemeClr>
                </a:solidFill>
              </a:rPr>
              <a:t> </a:t>
            </a:r>
          </a:p>
          <a:p>
            <a:pPr marR="328295" algn="just" defTabSz="755660">
              <a:lnSpc>
                <a:spcPct val="90000"/>
              </a:lnSpc>
              <a:spcBef>
                <a:spcPts val="826"/>
              </a:spcBef>
            </a:pPr>
            <a:endParaRPr lang="pt-BR" sz="1000" dirty="0">
              <a:solidFill>
                <a:schemeClr val="tx2">
                  <a:lumMod val="90000"/>
                  <a:lumOff val="10000"/>
                </a:schemeClr>
              </a:solidFill>
            </a:endParaRPr>
          </a:p>
        </p:txBody>
      </p:sp>
      <p:sp>
        <p:nvSpPr>
          <p:cNvPr id="16" name="Retângulo: Cantos Arredondados 15">
            <a:extLst>
              <a:ext uri="{FF2B5EF4-FFF2-40B4-BE49-F238E27FC236}">
                <a16:creationId xmlns:a16="http://schemas.microsoft.com/office/drawing/2014/main" id="{953E3CBB-57EB-7EDB-0971-B0F2565290E0}"/>
              </a:ext>
            </a:extLst>
          </p:cNvPr>
          <p:cNvSpPr/>
          <p:nvPr/>
        </p:nvSpPr>
        <p:spPr>
          <a:xfrm>
            <a:off x="3949092" y="3190514"/>
            <a:ext cx="3422759" cy="194463"/>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Tributos</a:t>
            </a:r>
          </a:p>
        </p:txBody>
      </p:sp>
      <p:sp>
        <p:nvSpPr>
          <p:cNvPr id="17" name="Retângulo: Cantos Arredondados 16">
            <a:extLst>
              <a:ext uri="{FF2B5EF4-FFF2-40B4-BE49-F238E27FC236}">
                <a16:creationId xmlns:a16="http://schemas.microsoft.com/office/drawing/2014/main" id="{77A6ACC0-31D6-C3D9-53C9-B2AA3DB7ADD2}"/>
              </a:ext>
            </a:extLst>
          </p:cNvPr>
          <p:cNvSpPr/>
          <p:nvPr/>
        </p:nvSpPr>
        <p:spPr>
          <a:xfrm>
            <a:off x="3949092" y="6296763"/>
            <a:ext cx="3408691" cy="184361"/>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Passivo Fiscal %</a:t>
            </a:r>
          </a:p>
        </p:txBody>
      </p:sp>
      <p:sp>
        <p:nvSpPr>
          <p:cNvPr id="41" name="Retângulo: Cantos Arredondados 40">
            <a:extLst>
              <a:ext uri="{FF2B5EF4-FFF2-40B4-BE49-F238E27FC236}">
                <a16:creationId xmlns:a16="http://schemas.microsoft.com/office/drawing/2014/main" id="{58D487C5-146B-2C4E-8B6B-21DB26EC8303}"/>
              </a:ext>
            </a:extLst>
          </p:cNvPr>
          <p:cNvSpPr/>
          <p:nvPr/>
        </p:nvSpPr>
        <p:spPr>
          <a:xfrm>
            <a:off x="198717" y="1190244"/>
            <a:ext cx="7159065" cy="1507908"/>
          </a:xfrm>
          <a:prstGeom prst="roundRect">
            <a:avLst>
              <a:gd name="adj" fmla="val 1538"/>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3" name="Conector reto 52">
            <a:extLst>
              <a:ext uri="{FF2B5EF4-FFF2-40B4-BE49-F238E27FC236}">
                <a16:creationId xmlns:a16="http://schemas.microsoft.com/office/drawing/2014/main" id="{BE6F52D4-555D-A1D6-B9D3-45F9A2DC6B54}"/>
              </a:ext>
            </a:extLst>
          </p:cNvPr>
          <p:cNvCxnSpPr>
            <a:cxnSpLocks/>
          </p:cNvCxnSpPr>
          <p:nvPr/>
        </p:nvCxnSpPr>
        <p:spPr>
          <a:xfrm>
            <a:off x="266551" y="6591342"/>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 name="Seta: Divisa 10">
            <a:hlinkClick r:id="" action="ppaction://hlinkshowjump?jump=nextslide"/>
            <a:extLst>
              <a:ext uri="{FF2B5EF4-FFF2-40B4-BE49-F238E27FC236}">
                <a16:creationId xmlns:a16="http://schemas.microsoft.com/office/drawing/2014/main" id="{5FBA357B-13E9-440A-3450-D54E6FAA8BFA}"/>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2" name="CaixaDeTexto 11">
            <a:extLst>
              <a:ext uri="{FF2B5EF4-FFF2-40B4-BE49-F238E27FC236}">
                <a16:creationId xmlns:a16="http://schemas.microsoft.com/office/drawing/2014/main" id="{3F5CB63B-3292-CCD8-7105-7A54DEAE4E2F}"/>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3" name="CaixaDeTexto 42">
            <a:extLst>
              <a:ext uri="{FF2B5EF4-FFF2-40B4-BE49-F238E27FC236}">
                <a16:creationId xmlns:a16="http://schemas.microsoft.com/office/drawing/2014/main" id="{7EFD4225-2A73-B900-C6D9-20E0BBC1F5BD}"/>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9" name="CaixaDeTexto 58">
            <a:extLst>
              <a:ext uri="{FF2B5EF4-FFF2-40B4-BE49-F238E27FC236}">
                <a16:creationId xmlns:a16="http://schemas.microsoft.com/office/drawing/2014/main" id="{D5D1EC91-102F-98B9-2ED3-F365C9112D0A}"/>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0" name="CaixaDeTexto 59">
            <a:extLst>
              <a:ext uri="{FF2B5EF4-FFF2-40B4-BE49-F238E27FC236}">
                <a16:creationId xmlns:a16="http://schemas.microsoft.com/office/drawing/2014/main" id="{33E9998A-2E3C-21D3-2B20-D522F6310E29}"/>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1" name="CaixaDeTexto 60">
            <a:extLst>
              <a:ext uri="{FF2B5EF4-FFF2-40B4-BE49-F238E27FC236}">
                <a16:creationId xmlns:a16="http://schemas.microsoft.com/office/drawing/2014/main" id="{A7AC62B1-9FC1-DE82-6564-347120F19148}"/>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2" name="CaixaDeTexto 61">
            <a:extLst>
              <a:ext uri="{FF2B5EF4-FFF2-40B4-BE49-F238E27FC236}">
                <a16:creationId xmlns:a16="http://schemas.microsoft.com/office/drawing/2014/main" id="{DCE3973E-622D-1EA6-5DB6-A1370CD6EAFC}"/>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3" name="CaixaDeTexto 62">
            <a:extLst>
              <a:ext uri="{FF2B5EF4-FFF2-40B4-BE49-F238E27FC236}">
                <a16:creationId xmlns:a16="http://schemas.microsoft.com/office/drawing/2014/main" id="{A8E08B9B-8A02-62F1-66BF-52FAB923C850}"/>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4" name="CaixaDeTexto 63">
            <a:extLst>
              <a:ext uri="{FF2B5EF4-FFF2-40B4-BE49-F238E27FC236}">
                <a16:creationId xmlns:a16="http://schemas.microsoft.com/office/drawing/2014/main" id="{A1B6F7C1-AA97-B4C5-0ABD-2180E8F5351E}"/>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5" name="CaixaDeTexto 64">
            <a:extLst>
              <a:ext uri="{FF2B5EF4-FFF2-40B4-BE49-F238E27FC236}">
                <a16:creationId xmlns:a16="http://schemas.microsoft.com/office/drawing/2014/main" id="{EABCB5BB-830F-404E-FD14-02728073BC43}"/>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6" name="CaixaDeTexto 65">
            <a:extLst>
              <a:ext uri="{FF2B5EF4-FFF2-40B4-BE49-F238E27FC236}">
                <a16:creationId xmlns:a16="http://schemas.microsoft.com/office/drawing/2014/main" id="{A998E3FB-30CD-453C-01E0-910F3CC7C2C9}"/>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7" name="Seta: Divisa 66">
            <a:hlinkClick r:id="" action="ppaction://hlinkshowjump?jump=previousslide"/>
            <a:extLst>
              <a:ext uri="{FF2B5EF4-FFF2-40B4-BE49-F238E27FC236}">
                <a16:creationId xmlns:a16="http://schemas.microsoft.com/office/drawing/2014/main" id="{C855CC6F-C61E-A392-A632-578EA15C07A2}"/>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8" name="Conector reto 67">
            <a:extLst>
              <a:ext uri="{FF2B5EF4-FFF2-40B4-BE49-F238E27FC236}">
                <a16:creationId xmlns:a16="http://schemas.microsoft.com/office/drawing/2014/main" id="{5AA812DD-BA5D-F8CD-F9D0-77C5B57DA257}"/>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E40BC91F-9667-ABF1-12E2-63502853716D}"/>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828C5070-29CE-32FE-3BA2-B40D04BF6C0B}"/>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2D7BD9DA-3892-43B0-B603-0A97EADE12EE}"/>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F7ACF5D9-1BD6-6569-BBEC-1F085CDC10BD}"/>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A3641FD2-462D-1E2B-E569-7240CBD17AD5}"/>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663B929D-1630-5ECC-F523-A8D1C4E11D33}"/>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A04D0FC4-E558-3071-D38A-E5134CA0648B}"/>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6075EA91-8088-460F-8167-7BDAC1556D74}"/>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55887B43-9430-A1F6-0A30-B91273A7E9B1}"/>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Cantos Arredondados 77">
            <a:extLst>
              <a:ext uri="{FF2B5EF4-FFF2-40B4-BE49-F238E27FC236}">
                <a16:creationId xmlns:a16="http://schemas.microsoft.com/office/drawing/2014/main" id="{E8ED25DF-75B7-4ACA-E262-8F3995EC2627}"/>
              </a:ext>
            </a:extLst>
          </p:cNvPr>
          <p:cNvSpPr/>
          <p:nvPr/>
        </p:nvSpPr>
        <p:spPr>
          <a:xfrm>
            <a:off x="3213963" y="887025"/>
            <a:ext cx="30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9" name="Gráfico 78" descr="Ícone do menu de hambúrguer com preenchimento sólido">
            <a:hlinkClick r:id="rId7" action="ppaction://hlinksldjump"/>
            <a:extLst>
              <a:ext uri="{FF2B5EF4-FFF2-40B4-BE49-F238E27FC236}">
                <a16:creationId xmlns:a16="http://schemas.microsoft.com/office/drawing/2014/main" id="{10F51007-8BF2-B2D8-966A-F874E7EECC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623224"/>
            <a:ext cx="212194" cy="212194"/>
          </a:xfrm>
          <a:prstGeom prst="rect">
            <a:avLst/>
          </a:prstGeom>
        </p:spPr>
      </p:pic>
      <p:sp>
        <p:nvSpPr>
          <p:cNvPr id="80" name="CaixaDeTexto 79">
            <a:extLst>
              <a:ext uri="{FF2B5EF4-FFF2-40B4-BE49-F238E27FC236}">
                <a16:creationId xmlns:a16="http://schemas.microsoft.com/office/drawing/2014/main" id="{3DB428F0-F5ED-FFE2-27D8-F0FF905972FD}"/>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1" name="Conector reto 80">
            <a:extLst>
              <a:ext uri="{FF2B5EF4-FFF2-40B4-BE49-F238E27FC236}">
                <a16:creationId xmlns:a16="http://schemas.microsoft.com/office/drawing/2014/main" id="{90F7ECB9-4577-F1FE-6749-6FCB480FDD22}"/>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2" name="Retângulo 81">
            <a:hlinkClick r:id="rId10" action="ppaction://hlinksldjump"/>
            <a:extLst>
              <a:ext uri="{FF2B5EF4-FFF2-40B4-BE49-F238E27FC236}">
                <a16:creationId xmlns:a16="http://schemas.microsoft.com/office/drawing/2014/main" id="{0314814F-D1D1-33D4-9DC5-BD4A0017458B}"/>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1" action="ppaction://hlinksldjump"/>
            <a:extLst>
              <a:ext uri="{FF2B5EF4-FFF2-40B4-BE49-F238E27FC236}">
                <a16:creationId xmlns:a16="http://schemas.microsoft.com/office/drawing/2014/main" id="{60033EE2-CAFD-1B3F-3F4D-66914108D768}"/>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2" action="ppaction://hlinksldjump"/>
            <a:extLst>
              <a:ext uri="{FF2B5EF4-FFF2-40B4-BE49-F238E27FC236}">
                <a16:creationId xmlns:a16="http://schemas.microsoft.com/office/drawing/2014/main" id="{9387E8CB-B985-F2C3-ABCD-442D1B5349D8}"/>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3" action="ppaction://hlinksldjump"/>
            <a:extLst>
              <a:ext uri="{FF2B5EF4-FFF2-40B4-BE49-F238E27FC236}">
                <a16:creationId xmlns:a16="http://schemas.microsoft.com/office/drawing/2014/main" id="{071BD877-FB6D-1B23-9704-5B75BC09C3B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4" action="ppaction://hlinksldjump"/>
            <a:extLst>
              <a:ext uri="{FF2B5EF4-FFF2-40B4-BE49-F238E27FC236}">
                <a16:creationId xmlns:a16="http://schemas.microsoft.com/office/drawing/2014/main" id="{1748A6A1-B5DA-E826-A2AB-7527CCB87DD5}"/>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5" action="ppaction://hlinksldjump"/>
            <a:extLst>
              <a:ext uri="{FF2B5EF4-FFF2-40B4-BE49-F238E27FC236}">
                <a16:creationId xmlns:a16="http://schemas.microsoft.com/office/drawing/2014/main" id="{8F5DC4D6-CC0B-E3E8-5633-B87EA7E9C820}"/>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3" action="ppaction://hlinksldjump"/>
            <a:extLst>
              <a:ext uri="{FF2B5EF4-FFF2-40B4-BE49-F238E27FC236}">
                <a16:creationId xmlns:a16="http://schemas.microsoft.com/office/drawing/2014/main" id="{1063D664-FFC2-9F2A-DA07-270A4FB3565C}"/>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6" action="ppaction://hlinksldjump"/>
            <a:extLst>
              <a:ext uri="{FF2B5EF4-FFF2-40B4-BE49-F238E27FC236}">
                <a16:creationId xmlns:a16="http://schemas.microsoft.com/office/drawing/2014/main" id="{13708D46-7F8F-54B3-D7A0-1133D44D7C37}"/>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7" action="ppaction://hlinksldjump"/>
            <a:extLst>
              <a:ext uri="{FF2B5EF4-FFF2-40B4-BE49-F238E27FC236}">
                <a16:creationId xmlns:a16="http://schemas.microsoft.com/office/drawing/2014/main" id="{7DE868E6-9723-09FF-8E3C-7FB2352A911F}"/>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Fluxograma: Processo 90">
            <a:hlinkClick r:id="rId18" action="ppaction://hlinksldjump"/>
            <a:extLst>
              <a:ext uri="{FF2B5EF4-FFF2-40B4-BE49-F238E27FC236}">
                <a16:creationId xmlns:a16="http://schemas.microsoft.com/office/drawing/2014/main" id="{48F1561B-8B53-8CAC-E3D7-0D640828979A}"/>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9" action="ppaction://hlinksldjump"/>
            <a:extLst>
              <a:ext uri="{FF2B5EF4-FFF2-40B4-BE49-F238E27FC236}">
                <a16:creationId xmlns:a16="http://schemas.microsoft.com/office/drawing/2014/main" id="{1D42E77A-133E-FB56-F773-0F24EA2B4697}"/>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4F3CABE8-2BB9-E858-57E1-E791024AE395}"/>
              </a:ext>
            </a:extLst>
          </p:cNvPr>
          <p:cNvPicPr>
            <a:picLocks noChangeAspect="1"/>
          </p:cNvPicPr>
          <p:nvPr/>
        </p:nvPicPr>
        <p:blipFill>
          <a:blip r:embed="rId20"/>
          <a:stretch>
            <a:fillRect/>
          </a:stretch>
        </p:blipFill>
        <p:spPr>
          <a:xfrm>
            <a:off x="198717" y="1246012"/>
            <a:ext cx="7141330" cy="1190222"/>
          </a:xfrm>
          <a:prstGeom prst="rect">
            <a:avLst/>
          </a:prstGeom>
        </p:spPr>
      </p:pic>
      <p:pic>
        <p:nvPicPr>
          <p:cNvPr id="18" name="Imagem 17">
            <a:extLst>
              <a:ext uri="{FF2B5EF4-FFF2-40B4-BE49-F238E27FC236}">
                <a16:creationId xmlns:a16="http://schemas.microsoft.com/office/drawing/2014/main" id="{B78D42F6-5154-1078-ED40-44B10BA5EDF2}"/>
              </a:ext>
            </a:extLst>
          </p:cNvPr>
          <p:cNvPicPr>
            <a:picLocks noChangeAspect="1"/>
          </p:cNvPicPr>
          <p:nvPr/>
        </p:nvPicPr>
        <p:blipFill>
          <a:blip r:embed="rId21"/>
          <a:srcRect t="13914" b="8066"/>
          <a:stretch/>
        </p:blipFill>
        <p:spPr>
          <a:xfrm>
            <a:off x="3962786" y="3342157"/>
            <a:ext cx="3377261" cy="2760391"/>
          </a:xfrm>
          <a:prstGeom prst="rect">
            <a:avLst/>
          </a:prstGeom>
        </p:spPr>
      </p:pic>
      <p:pic>
        <p:nvPicPr>
          <p:cNvPr id="19" name="Imagem 18">
            <a:extLst>
              <a:ext uri="{FF2B5EF4-FFF2-40B4-BE49-F238E27FC236}">
                <a16:creationId xmlns:a16="http://schemas.microsoft.com/office/drawing/2014/main" id="{B75F5840-4AB6-17AB-3E0C-416A6E7404FB}"/>
              </a:ext>
            </a:extLst>
          </p:cNvPr>
          <p:cNvPicPr>
            <a:picLocks noChangeAspect="1"/>
          </p:cNvPicPr>
          <p:nvPr/>
        </p:nvPicPr>
        <p:blipFill>
          <a:blip r:embed="rId22"/>
          <a:srcRect l="18470" t="16594" r="18175" b="11058"/>
          <a:stretch/>
        </p:blipFill>
        <p:spPr>
          <a:xfrm>
            <a:off x="4087705" y="6549710"/>
            <a:ext cx="3103888" cy="2922023"/>
          </a:xfrm>
          <a:prstGeom prst="rect">
            <a:avLst/>
          </a:prstGeom>
        </p:spPr>
      </p:pic>
    </p:spTree>
    <p:extLst>
      <p:ext uri="{BB962C8B-B14F-4D97-AF65-F5344CB8AC3E}">
        <p14:creationId xmlns:p14="http://schemas.microsoft.com/office/powerpoint/2010/main" val="2146675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DRE</a:t>
            </a:r>
          </a:p>
        </p:txBody>
      </p:sp>
      <p:pic>
        <p:nvPicPr>
          <p:cNvPr id="4" name="Gráfico 3" descr="Apresentação com gráfico de pizza com preenchimento sólido">
            <a:hlinkClick r:id="" action="ppaction://noaction"/>
            <a:extLst>
              <a:ext uri="{FF2B5EF4-FFF2-40B4-BE49-F238E27FC236}">
                <a16:creationId xmlns:a16="http://schemas.microsoft.com/office/drawing/2014/main" id="{1E23AE17-5366-6BB9-16D0-DD1B68350C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5827" y="4413531"/>
            <a:ext cx="879637" cy="879640"/>
          </a:xfrm>
          <a:prstGeom prst="rect">
            <a:avLst/>
          </a:prstGeom>
        </p:spPr>
      </p:pic>
      <p:sp>
        <p:nvSpPr>
          <p:cNvPr id="2" name="Título 4">
            <a:extLst>
              <a:ext uri="{FF2B5EF4-FFF2-40B4-BE49-F238E27FC236}">
                <a16:creationId xmlns:a16="http://schemas.microsoft.com/office/drawing/2014/main" id="{BF5CD4C8-C3C6-D48E-44D1-C9B2B8F4B8F3}"/>
              </a:ext>
            </a:extLst>
          </p:cNvPr>
          <p:cNvSpPr txBox="1">
            <a:spLocks/>
          </p:cNvSpPr>
          <p:nvPr/>
        </p:nvSpPr>
        <p:spPr>
          <a:xfrm>
            <a:off x="3206396" y="4748890"/>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DEMONSTRAÇÃO DE RESULTADO</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RECEITAS LIQUIDAS VS GASTOS/ RESULTADO</a:t>
            </a:r>
          </a:p>
        </p:txBody>
      </p:sp>
      <p:sp>
        <p:nvSpPr>
          <p:cNvPr id="5" name="Espaço Reservado para Número de Slide 2">
            <a:extLst>
              <a:ext uri="{FF2B5EF4-FFF2-40B4-BE49-F238E27FC236}">
                <a16:creationId xmlns:a16="http://schemas.microsoft.com/office/drawing/2014/main" id="{BFE7DBB6-0BA7-58A6-7EDB-2A6ED95E46F7}"/>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21</a:t>
            </a:fld>
            <a:endParaRPr lang="pt-BR" sz="800" dirty="0">
              <a:solidFill>
                <a:srgbClr val="156082"/>
              </a:solidFill>
            </a:endParaRPr>
          </a:p>
        </p:txBody>
      </p:sp>
      <p:pic>
        <p:nvPicPr>
          <p:cNvPr id="6" name="Imagem 5">
            <a:extLst>
              <a:ext uri="{FF2B5EF4-FFF2-40B4-BE49-F238E27FC236}">
                <a16:creationId xmlns:a16="http://schemas.microsoft.com/office/drawing/2014/main" id="{BD6C5800-264C-D93F-097E-F4E9D9D8BDF4}"/>
              </a:ext>
            </a:extLst>
          </p:cNvPr>
          <p:cNvPicPr>
            <a:picLocks noChangeAspect="1"/>
          </p:cNvPicPr>
          <p:nvPr/>
        </p:nvPicPr>
        <p:blipFill>
          <a:blip r:embed="rId5"/>
          <a:stretch>
            <a:fillRect/>
          </a:stretch>
        </p:blipFill>
        <p:spPr>
          <a:xfrm>
            <a:off x="6297262" y="10458960"/>
            <a:ext cx="827741" cy="202771"/>
          </a:xfrm>
          <a:prstGeom prst="rect">
            <a:avLst/>
          </a:prstGeom>
        </p:spPr>
      </p:pic>
      <p:sp>
        <p:nvSpPr>
          <p:cNvPr id="24" name="Retângulo 23">
            <a:extLst>
              <a:ext uri="{FF2B5EF4-FFF2-40B4-BE49-F238E27FC236}">
                <a16:creationId xmlns:a16="http://schemas.microsoft.com/office/drawing/2014/main" id="{06988742-B1A2-3E96-D2D9-8DA963D7A430}"/>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Seta: Divisa 24">
            <a:hlinkClick r:id="" action="ppaction://hlinkshowjump?jump=nextslide"/>
            <a:extLst>
              <a:ext uri="{FF2B5EF4-FFF2-40B4-BE49-F238E27FC236}">
                <a16:creationId xmlns:a16="http://schemas.microsoft.com/office/drawing/2014/main" id="{73D9EB4C-25D6-23C1-75D5-CD1AA0483DF4}"/>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8" name="Seta: Divisa 27">
            <a:hlinkClick r:id="" action="ppaction://hlinkshowjump?jump=previousslide"/>
            <a:extLst>
              <a:ext uri="{FF2B5EF4-FFF2-40B4-BE49-F238E27FC236}">
                <a16:creationId xmlns:a16="http://schemas.microsoft.com/office/drawing/2014/main" id="{5B5550DF-D29D-E81C-800D-6B1A40939950}"/>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9" name="Gráfico 28" descr="Ícone do menu de hambúrguer com preenchimento sólido">
            <a:hlinkClick r:id="rId6" action="ppaction://hlinksldjump"/>
            <a:extLst>
              <a:ext uri="{FF2B5EF4-FFF2-40B4-BE49-F238E27FC236}">
                <a16:creationId xmlns:a16="http://schemas.microsoft.com/office/drawing/2014/main" id="{325554BD-6D32-7886-193B-9327339D7E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30" name="CaixaDeTexto 29">
            <a:extLst>
              <a:ext uri="{FF2B5EF4-FFF2-40B4-BE49-F238E27FC236}">
                <a16:creationId xmlns:a16="http://schemas.microsoft.com/office/drawing/2014/main" id="{A973DD35-8721-4A44-66E8-7E90BA5FE260}"/>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0" name="CaixaDeTexto 49">
            <a:extLst>
              <a:ext uri="{FF2B5EF4-FFF2-40B4-BE49-F238E27FC236}">
                <a16:creationId xmlns:a16="http://schemas.microsoft.com/office/drawing/2014/main" id="{5084768F-B53E-109B-2374-8C53A3C41BB2}"/>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2" name="CaixaDeTexto 51">
            <a:extLst>
              <a:ext uri="{FF2B5EF4-FFF2-40B4-BE49-F238E27FC236}">
                <a16:creationId xmlns:a16="http://schemas.microsoft.com/office/drawing/2014/main" id="{3EF9F3D6-E044-CED8-46C6-F8123C04BBC2}"/>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3551E469-1FBF-D677-B734-559B279CC03F}"/>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4" name="CaixaDeTexto 53">
            <a:extLst>
              <a:ext uri="{FF2B5EF4-FFF2-40B4-BE49-F238E27FC236}">
                <a16:creationId xmlns:a16="http://schemas.microsoft.com/office/drawing/2014/main" id="{1D3B8A6B-A33A-3122-151C-DDC933E24594}"/>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3A194890-3B91-9662-E1CA-7CA9B0C5019A}"/>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6" name="CaixaDeTexto 55">
            <a:extLst>
              <a:ext uri="{FF2B5EF4-FFF2-40B4-BE49-F238E27FC236}">
                <a16:creationId xmlns:a16="http://schemas.microsoft.com/office/drawing/2014/main" id="{F8182B4B-733A-2BC3-6554-4AC02630FA27}"/>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7" name="CaixaDeTexto 56">
            <a:extLst>
              <a:ext uri="{FF2B5EF4-FFF2-40B4-BE49-F238E27FC236}">
                <a16:creationId xmlns:a16="http://schemas.microsoft.com/office/drawing/2014/main" id="{6D8C87B8-A2CA-409E-7E56-7156269C1279}"/>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8" name="CaixaDeTexto 57">
            <a:extLst>
              <a:ext uri="{FF2B5EF4-FFF2-40B4-BE49-F238E27FC236}">
                <a16:creationId xmlns:a16="http://schemas.microsoft.com/office/drawing/2014/main" id="{25A0044F-80F6-D9D5-EC24-C883BFC28A46}"/>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2E57C276-6317-CA1A-93E2-7DADD40DEF72}"/>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0" name="Conector reto 59">
            <a:extLst>
              <a:ext uri="{FF2B5EF4-FFF2-40B4-BE49-F238E27FC236}">
                <a16:creationId xmlns:a16="http://schemas.microsoft.com/office/drawing/2014/main" id="{7A54604E-68AD-6B96-BD98-64F37776B81A}"/>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18C62AF2-798A-448A-BB9B-6AAF8AAD8CE4}"/>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5F715016-A38B-1613-95FD-B32D53056BDE}"/>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86A9026D-F94F-D93E-7222-5529DF76E205}"/>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3E6FB959-D9ED-3429-DB5D-9FE85947B397}"/>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42E88A03-2801-8B9E-2637-3B11152620BD}"/>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FA2210EA-8A43-0E03-5A87-8EA17455CE33}"/>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9FB0ED90-B5B5-4A56-482F-D5DCFE12BC27}"/>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90132F80-ED7C-E209-F8BA-0A16243335B0}"/>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44A46F19-27A3-23CC-4FE9-1355F18EDF30}"/>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CaixaDeTexto 69">
            <a:extLst>
              <a:ext uri="{FF2B5EF4-FFF2-40B4-BE49-F238E27FC236}">
                <a16:creationId xmlns:a16="http://schemas.microsoft.com/office/drawing/2014/main" id="{AF0B145F-23B8-8E99-BD22-59AE9E882BF7}"/>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D20CAFE6-796B-98D1-46DA-043817D0152F}"/>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9" action="ppaction://hlinksldjump"/>
            <a:extLst>
              <a:ext uri="{FF2B5EF4-FFF2-40B4-BE49-F238E27FC236}">
                <a16:creationId xmlns:a16="http://schemas.microsoft.com/office/drawing/2014/main" id="{5FD35AB6-800D-5F68-625A-1B0432D08EB4}"/>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0" action="ppaction://hlinksldjump"/>
            <a:extLst>
              <a:ext uri="{FF2B5EF4-FFF2-40B4-BE49-F238E27FC236}">
                <a16:creationId xmlns:a16="http://schemas.microsoft.com/office/drawing/2014/main" id="{1C12F122-5C7D-BE14-3E22-79488CB911D0}"/>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AC11F8C8-CF9D-BF6C-D263-1D75A633D9EC}"/>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E83AC3BD-7566-EFA1-5957-45E868EA23B9}"/>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C196D93A-5D57-9354-144C-587B868979B2}"/>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2F1CF94B-445B-7C2D-7BD6-B35EDF2C3BCD}"/>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32DBC708-1686-9AAC-7C9E-EB203C228EA4}"/>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8D5E4DCF-1C4B-9E7B-B687-837EEE2E5A4D}"/>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5722FCBD-1056-E58A-E377-E91A21BECE4F}"/>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ACA47582-313D-6ECD-1A41-C0449C9E4025}"/>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C9C1FFBB-F7F8-EB2C-5E99-CAB8D9403882}"/>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42343EF8-2105-56BE-3CC2-D11C8573E999}"/>
              </a:ext>
            </a:extLst>
          </p:cNvPr>
          <p:cNvSpPr/>
          <p:nvPr/>
        </p:nvSpPr>
        <p:spPr>
          <a:xfrm>
            <a:off x="3694596" y="359490"/>
            <a:ext cx="18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635459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m 18">
            <a:extLst>
              <a:ext uri="{FF2B5EF4-FFF2-40B4-BE49-F238E27FC236}">
                <a16:creationId xmlns:a16="http://schemas.microsoft.com/office/drawing/2014/main" id="{81F5CE45-2371-41B0-BFDE-D3CAD4541B8B}"/>
              </a:ext>
            </a:extLst>
          </p:cNvPr>
          <p:cNvPicPr>
            <a:picLocks noChangeAspect="1"/>
          </p:cNvPicPr>
          <p:nvPr/>
        </p:nvPicPr>
        <p:blipFill>
          <a:blip r:embed="rId2"/>
          <a:stretch>
            <a:fillRect/>
          </a:stretch>
        </p:blipFill>
        <p:spPr>
          <a:xfrm>
            <a:off x="155668" y="1137152"/>
            <a:ext cx="7261454" cy="2139266"/>
          </a:xfrm>
          <a:prstGeom prst="rect">
            <a:avLst/>
          </a:prstGeom>
        </p:spPr>
      </p:pic>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22</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3"/>
          <a:stretch>
            <a:fillRect/>
          </a:stretch>
        </p:blipFill>
        <p:spPr>
          <a:xfrm>
            <a:off x="6297262" y="10458960"/>
            <a:ext cx="827741" cy="202771"/>
          </a:xfrm>
          <a:prstGeom prst="rect">
            <a:avLst/>
          </a:prstGeom>
        </p:spPr>
      </p:pic>
      <p:sp>
        <p:nvSpPr>
          <p:cNvPr id="3" name="Retângulo: Cantos Arredondados 31">
            <a:extLst>
              <a:ext uri="{FF2B5EF4-FFF2-40B4-BE49-F238E27FC236}">
                <a16:creationId xmlns:a16="http://schemas.microsoft.com/office/drawing/2014/main" id="{369C728D-D4E9-BAA4-C5F9-085C4C5AC630}"/>
              </a:ext>
            </a:extLst>
          </p:cNvPr>
          <p:cNvSpPr/>
          <p:nvPr/>
        </p:nvSpPr>
        <p:spPr>
          <a:xfrm>
            <a:off x="169060" y="1883369"/>
            <a:ext cx="7252264" cy="161185"/>
          </a:xfrm>
          <a:prstGeom prst="roundRect">
            <a:avLst/>
          </a:prstGeom>
          <a:noFill/>
          <a:ln w="25400">
            <a:solidFill>
              <a:srgbClr val="B18F4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Cantos Arredondados 31">
            <a:extLst>
              <a:ext uri="{FF2B5EF4-FFF2-40B4-BE49-F238E27FC236}">
                <a16:creationId xmlns:a16="http://schemas.microsoft.com/office/drawing/2014/main" id="{DF2CE04E-2CC7-D4DE-0BCB-016A5503734B}"/>
              </a:ext>
            </a:extLst>
          </p:cNvPr>
          <p:cNvSpPr/>
          <p:nvPr/>
        </p:nvSpPr>
        <p:spPr>
          <a:xfrm>
            <a:off x="159870" y="1315748"/>
            <a:ext cx="7261454" cy="165099"/>
          </a:xfrm>
          <a:prstGeom prst="roundRect">
            <a:avLst/>
          </a:prstGeom>
          <a:noFill/>
          <a:ln w="25400">
            <a:solidFill>
              <a:srgbClr val="B18F4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4">
            <a:extLst>
              <a:ext uri="{FF2B5EF4-FFF2-40B4-BE49-F238E27FC236}">
                <a16:creationId xmlns:a16="http://schemas.microsoft.com/office/drawing/2014/main" id="{84F0FF27-4A6A-4B5B-CCBB-45EC9D8447BA}"/>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DEMONSTRAÇÃO DE RESULTADO</a:t>
            </a:r>
          </a:p>
        </p:txBody>
      </p:sp>
      <p:sp>
        <p:nvSpPr>
          <p:cNvPr id="8" name="Google Shape;1078;p39">
            <a:extLst>
              <a:ext uri="{FF2B5EF4-FFF2-40B4-BE49-F238E27FC236}">
                <a16:creationId xmlns:a16="http://schemas.microsoft.com/office/drawing/2014/main" id="{0200B455-84B6-6162-0B9E-47B15048056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Apresentação com gráfico de pizza com preenchimento sólido">
            <a:hlinkClick r:id="" action="ppaction://noaction"/>
            <a:extLst>
              <a:ext uri="{FF2B5EF4-FFF2-40B4-BE49-F238E27FC236}">
                <a16:creationId xmlns:a16="http://schemas.microsoft.com/office/drawing/2014/main" id="{18494483-206B-B4C6-1785-F841C39A23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8465" y="118437"/>
            <a:ext cx="295186" cy="295186"/>
          </a:xfrm>
          <a:prstGeom prst="rect">
            <a:avLst/>
          </a:prstGeom>
          <a:effectLst>
            <a:outerShdw blurRad="50800" dist="38100" algn="l" rotWithShape="0">
              <a:prstClr val="black">
                <a:alpha val="40000"/>
              </a:prstClr>
            </a:outerShdw>
          </a:effectLst>
        </p:spPr>
      </p:pic>
      <p:sp>
        <p:nvSpPr>
          <p:cNvPr id="11" name="Retângulo: Cantos Arredondados 10">
            <a:extLst>
              <a:ext uri="{FF2B5EF4-FFF2-40B4-BE49-F238E27FC236}">
                <a16:creationId xmlns:a16="http://schemas.microsoft.com/office/drawing/2014/main" id="{26B99BFA-837A-819D-804A-E2C3575438DF}"/>
              </a:ext>
            </a:extLst>
          </p:cNvPr>
          <p:cNvSpPr/>
          <p:nvPr/>
        </p:nvSpPr>
        <p:spPr>
          <a:xfrm>
            <a:off x="155668" y="3629354"/>
            <a:ext cx="7256434" cy="1786890"/>
          </a:xfrm>
          <a:prstGeom prst="roundRect">
            <a:avLst>
              <a:gd name="adj" fmla="val 3583"/>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Cantos Arredondados 11">
            <a:extLst>
              <a:ext uri="{FF2B5EF4-FFF2-40B4-BE49-F238E27FC236}">
                <a16:creationId xmlns:a16="http://schemas.microsoft.com/office/drawing/2014/main" id="{3B0DFC16-324C-D768-EEF5-96189F653F6B}"/>
              </a:ext>
            </a:extLst>
          </p:cNvPr>
          <p:cNvSpPr/>
          <p:nvPr/>
        </p:nvSpPr>
        <p:spPr>
          <a:xfrm>
            <a:off x="164890" y="5707180"/>
            <a:ext cx="7256434" cy="1786890"/>
          </a:xfrm>
          <a:prstGeom prst="roundRect">
            <a:avLst>
              <a:gd name="adj" fmla="val 3583"/>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Retângulo: Cantos Arredondados 42">
            <a:extLst>
              <a:ext uri="{FF2B5EF4-FFF2-40B4-BE49-F238E27FC236}">
                <a16:creationId xmlns:a16="http://schemas.microsoft.com/office/drawing/2014/main" id="{55CA4E24-5B8C-7082-294C-3C9762BB6F8B}"/>
              </a:ext>
            </a:extLst>
          </p:cNvPr>
          <p:cNvSpPr/>
          <p:nvPr/>
        </p:nvSpPr>
        <p:spPr>
          <a:xfrm>
            <a:off x="189260" y="7742830"/>
            <a:ext cx="7230358" cy="2210062"/>
          </a:xfrm>
          <a:prstGeom prst="roundRect">
            <a:avLst>
              <a:gd name="adj" fmla="val 3583"/>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CaixaDeTexto 52">
            <a:extLst>
              <a:ext uri="{FF2B5EF4-FFF2-40B4-BE49-F238E27FC236}">
                <a16:creationId xmlns:a16="http://schemas.microsoft.com/office/drawing/2014/main" id="{6682A5D5-AD7D-6857-26AB-2F79A83E9366}"/>
              </a:ext>
            </a:extLst>
          </p:cNvPr>
          <p:cNvSpPr txBox="1"/>
          <p:nvPr/>
        </p:nvSpPr>
        <p:spPr>
          <a:xfrm>
            <a:off x="-66544" y="7731106"/>
            <a:ext cx="7623043" cy="1419876"/>
          </a:xfrm>
          <a:prstGeom prst="rect">
            <a:avLst/>
          </a:prstGeom>
          <a:noFill/>
        </p:spPr>
        <p:txBody>
          <a:bodyPr wrap="square" rtlCol="0">
            <a:spAutoFit/>
          </a:bodyPr>
          <a:lstStyle/>
          <a:p>
            <a:pPr marL="469900" marR="328295" lvl="1" algn="just">
              <a:lnSpc>
                <a:spcPts val="1320"/>
              </a:lnSpc>
            </a:pPr>
            <a:r>
              <a:rPr lang="pt-BR" sz="1000" b="1" dirty="0">
                <a:solidFill>
                  <a:schemeClr val="tx2">
                    <a:lumMod val="90000"/>
                    <a:lumOff val="10000"/>
                  </a:schemeClr>
                </a:solidFill>
              </a:rPr>
              <a:t>Margem líquida </a:t>
            </a:r>
            <a:r>
              <a:rPr lang="pt-BR" sz="1000" dirty="0">
                <a:solidFill>
                  <a:schemeClr val="tx2">
                    <a:lumMod val="90000"/>
                    <a:lumOff val="10000"/>
                  </a:schemeClr>
                </a:solidFill>
              </a:rPr>
              <a:t>- é a razão entre o lucro líquido e a Receita líquida de uma empresa, portanto, está diretamente ligado com o nível de rentabilidade que a empresa consegue com suas operações. Como se pode observar, todos os meses analisados apresentaram valores positivos, sendo os meses de agosto e outubro de 2024 os que tiveram os melhores resultados, conseguindo transformar 11% da receita líquida em lucro.</a:t>
            </a:r>
          </a:p>
          <a:p>
            <a:pPr marL="469900" marR="328295" lvl="1" algn="just">
              <a:lnSpc>
                <a:spcPts val="1320"/>
              </a:lnSpc>
            </a:pPr>
            <a:endParaRPr lang="pt-BR" sz="1000" dirty="0">
              <a:solidFill>
                <a:schemeClr val="tx2">
                  <a:lumMod val="90000"/>
                  <a:lumOff val="10000"/>
                </a:schemeClr>
              </a:solidFill>
              <a:highlight>
                <a:srgbClr val="FFFF00"/>
              </a:highlight>
            </a:endParaRPr>
          </a:p>
          <a:p>
            <a:pPr marL="469900" marR="328295" lvl="1" algn="just">
              <a:lnSpc>
                <a:spcPts val="1320"/>
              </a:lnSpc>
            </a:pPr>
            <a:r>
              <a:rPr lang="pt-BR" sz="1000" b="1" dirty="0">
                <a:solidFill>
                  <a:schemeClr val="tx2">
                    <a:lumMod val="90000"/>
                    <a:lumOff val="10000"/>
                  </a:schemeClr>
                </a:solidFill>
              </a:rPr>
              <a:t>EBITDA</a:t>
            </a:r>
            <a:r>
              <a:rPr lang="pt-BR" sz="1000" dirty="0">
                <a:solidFill>
                  <a:schemeClr val="tx2">
                    <a:lumMod val="90000"/>
                    <a:lumOff val="10000"/>
                  </a:schemeClr>
                </a:solidFill>
              </a:rPr>
              <a:t> – permite mostrar a capacidade da empresa em fazer dinheiro através de sua atividade, ou seja, sua eficiência em gerar recursos através de sua operação. Todos os períodos analisados apresentaram valores positivos, sendo o mês de outubro o que apresentou o melhor resultado, graças ao lucro apurado no período.</a:t>
            </a:r>
          </a:p>
        </p:txBody>
      </p:sp>
      <p:sp>
        <p:nvSpPr>
          <p:cNvPr id="2" name="Seta: Divisa 1">
            <a:extLst>
              <a:ext uri="{FF2B5EF4-FFF2-40B4-BE49-F238E27FC236}">
                <a16:creationId xmlns:a16="http://schemas.microsoft.com/office/drawing/2014/main" id="{DECB99EE-F7D2-8B1C-4456-A605BCD68E78}"/>
              </a:ext>
            </a:extLst>
          </p:cNvPr>
          <p:cNvSpPr/>
          <p:nvPr/>
        </p:nvSpPr>
        <p:spPr>
          <a:xfrm>
            <a:off x="340181" y="7805197"/>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9" name="Seta: Divisa 8">
            <a:extLst>
              <a:ext uri="{FF2B5EF4-FFF2-40B4-BE49-F238E27FC236}">
                <a16:creationId xmlns:a16="http://schemas.microsoft.com/office/drawing/2014/main" id="{4AC08B5A-5A14-2B36-48E2-DF7CBB58152A}"/>
              </a:ext>
            </a:extLst>
          </p:cNvPr>
          <p:cNvSpPr/>
          <p:nvPr/>
        </p:nvSpPr>
        <p:spPr>
          <a:xfrm>
            <a:off x="364008" y="8618175"/>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3" name="Seta: Divisa 12">
            <a:hlinkClick r:id="" action="ppaction://hlinkshowjump?jump=nextslide"/>
            <a:extLst>
              <a:ext uri="{FF2B5EF4-FFF2-40B4-BE49-F238E27FC236}">
                <a16:creationId xmlns:a16="http://schemas.microsoft.com/office/drawing/2014/main" id="{66A2B9D8-0CAE-93A7-22C2-A7AA550CA4DC}"/>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4" name="CaixaDeTexto 13">
            <a:extLst>
              <a:ext uri="{FF2B5EF4-FFF2-40B4-BE49-F238E27FC236}">
                <a16:creationId xmlns:a16="http://schemas.microsoft.com/office/drawing/2014/main" id="{56BD4EA7-CE8E-E76A-2AD3-DF3874ED94C3}"/>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1" name="CaixaDeTexto 40">
            <a:extLst>
              <a:ext uri="{FF2B5EF4-FFF2-40B4-BE49-F238E27FC236}">
                <a16:creationId xmlns:a16="http://schemas.microsoft.com/office/drawing/2014/main" id="{47BCACBB-E16D-9424-10CE-0994BC918015}"/>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5" name="CaixaDeTexto 54">
            <a:extLst>
              <a:ext uri="{FF2B5EF4-FFF2-40B4-BE49-F238E27FC236}">
                <a16:creationId xmlns:a16="http://schemas.microsoft.com/office/drawing/2014/main" id="{436C5050-43CB-9357-B09B-8380EC486BF0}"/>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9" name="CaixaDeTexto 58">
            <a:extLst>
              <a:ext uri="{FF2B5EF4-FFF2-40B4-BE49-F238E27FC236}">
                <a16:creationId xmlns:a16="http://schemas.microsoft.com/office/drawing/2014/main" id="{EE4394C3-C27C-65FC-4FA5-BEAD88D9AE3E}"/>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0" name="CaixaDeTexto 59">
            <a:extLst>
              <a:ext uri="{FF2B5EF4-FFF2-40B4-BE49-F238E27FC236}">
                <a16:creationId xmlns:a16="http://schemas.microsoft.com/office/drawing/2014/main" id="{2D04D2B7-5826-5B9B-DE1E-D2F415FD12FD}"/>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1" name="CaixaDeTexto 60">
            <a:extLst>
              <a:ext uri="{FF2B5EF4-FFF2-40B4-BE49-F238E27FC236}">
                <a16:creationId xmlns:a16="http://schemas.microsoft.com/office/drawing/2014/main" id="{534427F3-7501-2359-EABD-C2A7A2FFD43A}"/>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2" name="CaixaDeTexto 61">
            <a:extLst>
              <a:ext uri="{FF2B5EF4-FFF2-40B4-BE49-F238E27FC236}">
                <a16:creationId xmlns:a16="http://schemas.microsoft.com/office/drawing/2014/main" id="{0E6FFA09-8825-98F5-0912-60ACF6BA62D6}"/>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3" name="CaixaDeTexto 62">
            <a:extLst>
              <a:ext uri="{FF2B5EF4-FFF2-40B4-BE49-F238E27FC236}">
                <a16:creationId xmlns:a16="http://schemas.microsoft.com/office/drawing/2014/main" id="{9EDABD78-7E51-846A-F094-CB26136BF80B}"/>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4" name="CaixaDeTexto 63">
            <a:extLst>
              <a:ext uri="{FF2B5EF4-FFF2-40B4-BE49-F238E27FC236}">
                <a16:creationId xmlns:a16="http://schemas.microsoft.com/office/drawing/2014/main" id="{18596F64-E151-529C-CA08-2F01F458C4CE}"/>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5" name="CaixaDeTexto 64">
            <a:extLst>
              <a:ext uri="{FF2B5EF4-FFF2-40B4-BE49-F238E27FC236}">
                <a16:creationId xmlns:a16="http://schemas.microsoft.com/office/drawing/2014/main" id="{00E00199-9241-9C40-7C6A-4F239853CA83}"/>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6" name="Seta: Divisa 65">
            <a:hlinkClick r:id="" action="ppaction://hlinkshowjump?jump=previousslide"/>
            <a:extLst>
              <a:ext uri="{FF2B5EF4-FFF2-40B4-BE49-F238E27FC236}">
                <a16:creationId xmlns:a16="http://schemas.microsoft.com/office/drawing/2014/main" id="{DD8B7525-695F-7EFF-43CA-194D5AEB3FF5}"/>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7" name="Conector reto 66">
            <a:extLst>
              <a:ext uri="{FF2B5EF4-FFF2-40B4-BE49-F238E27FC236}">
                <a16:creationId xmlns:a16="http://schemas.microsoft.com/office/drawing/2014/main" id="{F58C1F47-A57E-2C7C-F7A5-C76250B6F8F6}"/>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63F42AA5-A3A5-404E-D9F5-5C4564180895}"/>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6A628892-2596-B7B8-4D77-F66457DE7885}"/>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39BB2BDB-AA73-DC9B-BDD4-DBD7EA01BD11}"/>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8AAE6645-39C3-C14E-ED17-8920E59D659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AD0602AF-AD1C-BC0A-A4E7-FD326385AA41}"/>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1A52470D-2745-2657-DDA3-4D95A6FA268D}"/>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AFAC4E60-DB8D-4DC2-DC65-95B40C401A34}"/>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257860AB-9302-D487-5556-F7797EB2004B}"/>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487FC89D-9E69-482A-EBF6-4E589AD13A21}"/>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7" name="Retângulo: Cantos Arredondados 76">
            <a:extLst>
              <a:ext uri="{FF2B5EF4-FFF2-40B4-BE49-F238E27FC236}">
                <a16:creationId xmlns:a16="http://schemas.microsoft.com/office/drawing/2014/main" id="{98B98B02-488C-2207-8142-1CA3C27FBB04}"/>
              </a:ext>
            </a:extLst>
          </p:cNvPr>
          <p:cNvSpPr/>
          <p:nvPr/>
        </p:nvSpPr>
        <p:spPr>
          <a:xfrm>
            <a:off x="3706329" y="887025"/>
            <a:ext cx="21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8" name="Gráfico 77" descr="Ícone do menu de hambúrguer com preenchimento sólido">
            <a:hlinkClick r:id="rId6" action="ppaction://hlinksldjump"/>
            <a:extLst>
              <a:ext uri="{FF2B5EF4-FFF2-40B4-BE49-F238E27FC236}">
                <a16:creationId xmlns:a16="http://schemas.microsoft.com/office/drawing/2014/main" id="{5240016D-404D-249A-A426-361D651AFB9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79" name="CaixaDeTexto 78">
            <a:extLst>
              <a:ext uri="{FF2B5EF4-FFF2-40B4-BE49-F238E27FC236}">
                <a16:creationId xmlns:a16="http://schemas.microsoft.com/office/drawing/2014/main" id="{F1AA9862-55B0-0ABC-0F23-8D212BF22F3D}"/>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0" name="Conector reto 79">
            <a:extLst>
              <a:ext uri="{FF2B5EF4-FFF2-40B4-BE49-F238E27FC236}">
                <a16:creationId xmlns:a16="http://schemas.microsoft.com/office/drawing/2014/main" id="{AC16DE8E-7838-B574-6E69-350FEE5B470C}"/>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1" name="Retângulo 80">
            <a:hlinkClick r:id="rId9" action="ppaction://hlinksldjump"/>
            <a:extLst>
              <a:ext uri="{FF2B5EF4-FFF2-40B4-BE49-F238E27FC236}">
                <a16:creationId xmlns:a16="http://schemas.microsoft.com/office/drawing/2014/main" id="{7D8D05BD-67E3-3558-1EE9-75CBDFC3A259}"/>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0" action="ppaction://hlinksldjump"/>
            <a:extLst>
              <a:ext uri="{FF2B5EF4-FFF2-40B4-BE49-F238E27FC236}">
                <a16:creationId xmlns:a16="http://schemas.microsoft.com/office/drawing/2014/main" id="{05A59019-E138-4B3B-50EA-3C9BE0296B4F}"/>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1" action="ppaction://hlinksldjump"/>
            <a:extLst>
              <a:ext uri="{FF2B5EF4-FFF2-40B4-BE49-F238E27FC236}">
                <a16:creationId xmlns:a16="http://schemas.microsoft.com/office/drawing/2014/main" id="{2899E4BC-F3F9-480F-9E8D-5D567024E449}"/>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2" action="ppaction://hlinksldjump"/>
            <a:extLst>
              <a:ext uri="{FF2B5EF4-FFF2-40B4-BE49-F238E27FC236}">
                <a16:creationId xmlns:a16="http://schemas.microsoft.com/office/drawing/2014/main" id="{74B03BA5-53C2-A0A9-25D5-32CF5C729914}"/>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3" action="ppaction://hlinksldjump"/>
            <a:extLst>
              <a:ext uri="{FF2B5EF4-FFF2-40B4-BE49-F238E27FC236}">
                <a16:creationId xmlns:a16="http://schemas.microsoft.com/office/drawing/2014/main" id="{BC18A1DC-EEA0-05E2-AECE-237B5E9390E1}"/>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4" action="ppaction://hlinksldjump"/>
            <a:extLst>
              <a:ext uri="{FF2B5EF4-FFF2-40B4-BE49-F238E27FC236}">
                <a16:creationId xmlns:a16="http://schemas.microsoft.com/office/drawing/2014/main" id="{506DB556-ADAB-BCCE-AAE3-078CBD5A684A}"/>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5" action="ppaction://hlinksldjump"/>
            <a:extLst>
              <a:ext uri="{FF2B5EF4-FFF2-40B4-BE49-F238E27FC236}">
                <a16:creationId xmlns:a16="http://schemas.microsoft.com/office/drawing/2014/main" id="{360B7FA2-1357-FA1E-74DC-F65BDB762BBE}"/>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6" action="ppaction://hlinksldjump"/>
            <a:extLst>
              <a:ext uri="{FF2B5EF4-FFF2-40B4-BE49-F238E27FC236}">
                <a16:creationId xmlns:a16="http://schemas.microsoft.com/office/drawing/2014/main" id="{11BAB29B-F455-045D-1326-C8F1263EFF60}"/>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7" action="ppaction://hlinksldjump"/>
            <a:extLst>
              <a:ext uri="{FF2B5EF4-FFF2-40B4-BE49-F238E27FC236}">
                <a16:creationId xmlns:a16="http://schemas.microsoft.com/office/drawing/2014/main" id="{2B1D45F7-9878-FFD0-3D52-6E8C61A2969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Fluxograma: Processo 89">
            <a:hlinkClick r:id="rId18" action="ppaction://hlinksldjump"/>
            <a:extLst>
              <a:ext uri="{FF2B5EF4-FFF2-40B4-BE49-F238E27FC236}">
                <a16:creationId xmlns:a16="http://schemas.microsoft.com/office/drawing/2014/main" id="{AA45F4A2-27D0-33B7-470E-CD64D4D156F9}"/>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90">
            <a:hlinkClick r:id="rId19" action="ppaction://hlinksldjump"/>
            <a:extLst>
              <a:ext uri="{FF2B5EF4-FFF2-40B4-BE49-F238E27FC236}">
                <a16:creationId xmlns:a16="http://schemas.microsoft.com/office/drawing/2014/main" id="{0F9F154E-93FC-0101-EEED-C10C2D087C7E}"/>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a:extLst>
              <a:ext uri="{FF2B5EF4-FFF2-40B4-BE49-F238E27FC236}">
                <a16:creationId xmlns:a16="http://schemas.microsoft.com/office/drawing/2014/main" id="{9C39CCAA-2897-9EB0-BD26-21E2FBB7C65E}"/>
              </a:ext>
            </a:extLst>
          </p:cNvPr>
          <p:cNvPicPr>
            <a:picLocks noChangeAspect="1"/>
          </p:cNvPicPr>
          <p:nvPr/>
        </p:nvPicPr>
        <p:blipFill>
          <a:blip r:embed="rId20"/>
          <a:stretch>
            <a:fillRect/>
          </a:stretch>
        </p:blipFill>
        <p:spPr>
          <a:xfrm>
            <a:off x="-24261" y="3616766"/>
            <a:ext cx="7556500" cy="1855546"/>
          </a:xfrm>
          <a:prstGeom prst="rect">
            <a:avLst/>
          </a:prstGeom>
        </p:spPr>
      </p:pic>
      <p:pic>
        <p:nvPicPr>
          <p:cNvPr id="15" name="Imagem 14">
            <a:extLst>
              <a:ext uri="{FF2B5EF4-FFF2-40B4-BE49-F238E27FC236}">
                <a16:creationId xmlns:a16="http://schemas.microsoft.com/office/drawing/2014/main" id="{27413298-8639-1565-6EC6-F634A1E38BF8}"/>
              </a:ext>
            </a:extLst>
          </p:cNvPr>
          <p:cNvPicPr>
            <a:picLocks noChangeAspect="1"/>
          </p:cNvPicPr>
          <p:nvPr/>
        </p:nvPicPr>
        <p:blipFill>
          <a:blip r:embed="rId21"/>
          <a:srcRect l="5799" r="5400"/>
          <a:stretch/>
        </p:blipFill>
        <p:spPr>
          <a:xfrm>
            <a:off x="340181" y="5707180"/>
            <a:ext cx="6963290" cy="1731689"/>
          </a:xfrm>
          <a:prstGeom prst="rect">
            <a:avLst/>
          </a:prstGeom>
        </p:spPr>
      </p:pic>
    </p:spTree>
    <p:extLst>
      <p:ext uri="{BB962C8B-B14F-4D97-AF65-F5344CB8AC3E}">
        <p14:creationId xmlns:p14="http://schemas.microsoft.com/office/powerpoint/2010/main" val="478910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23</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84F0FF27-4A6A-4B5B-CCBB-45EC9D8447BA}"/>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DEMONSTRAÇÃO DE RESULTADO</a:t>
            </a:r>
          </a:p>
        </p:txBody>
      </p:sp>
      <p:sp>
        <p:nvSpPr>
          <p:cNvPr id="8" name="Google Shape;1078;p39">
            <a:extLst>
              <a:ext uri="{FF2B5EF4-FFF2-40B4-BE49-F238E27FC236}">
                <a16:creationId xmlns:a16="http://schemas.microsoft.com/office/drawing/2014/main" id="{0200B455-84B6-6162-0B9E-47B15048056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Apresentação com gráfico de pizza com preenchimento sólido">
            <a:hlinkClick r:id="" action="ppaction://noaction"/>
            <a:extLst>
              <a:ext uri="{FF2B5EF4-FFF2-40B4-BE49-F238E27FC236}">
                <a16:creationId xmlns:a16="http://schemas.microsoft.com/office/drawing/2014/main" id="{18494483-206B-B4C6-1785-F841C39A23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465" y="118437"/>
            <a:ext cx="295186" cy="295186"/>
          </a:xfrm>
          <a:prstGeom prst="rect">
            <a:avLst/>
          </a:prstGeom>
          <a:effectLst>
            <a:outerShdw blurRad="50800" dist="38100" algn="l" rotWithShape="0">
              <a:prstClr val="black">
                <a:alpha val="40000"/>
              </a:prstClr>
            </a:outerShdw>
          </a:effectLst>
        </p:spPr>
      </p:pic>
      <p:sp>
        <p:nvSpPr>
          <p:cNvPr id="13" name="Retângulo: Cantos Arredondados 12">
            <a:extLst>
              <a:ext uri="{FF2B5EF4-FFF2-40B4-BE49-F238E27FC236}">
                <a16:creationId xmlns:a16="http://schemas.microsoft.com/office/drawing/2014/main" id="{FFECF234-CD1D-CB4D-4900-84E52E8B0CD9}"/>
              </a:ext>
            </a:extLst>
          </p:cNvPr>
          <p:cNvSpPr/>
          <p:nvPr/>
        </p:nvSpPr>
        <p:spPr>
          <a:xfrm>
            <a:off x="461906" y="3821723"/>
            <a:ext cx="6686029" cy="5884986"/>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9" name="Espaço Reservado para Texto 2">
            <a:extLst>
              <a:ext uri="{FF2B5EF4-FFF2-40B4-BE49-F238E27FC236}">
                <a16:creationId xmlns:a16="http://schemas.microsoft.com/office/drawing/2014/main" id="{5857AA49-50D8-C472-7990-B8A7BA46F4A9}"/>
              </a:ext>
            </a:extLst>
          </p:cNvPr>
          <p:cNvSpPr txBox="1">
            <a:spLocks/>
          </p:cNvSpPr>
          <p:nvPr/>
        </p:nvSpPr>
        <p:spPr>
          <a:xfrm>
            <a:off x="431562" y="3901005"/>
            <a:ext cx="6623289" cy="3789334"/>
          </a:xfrm>
          <a:prstGeom prst="rect">
            <a:avLst/>
          </a:prstGeom>
        </p:spPr>
        <p:txBody>
          <a:bodyPr>
            <a:no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buNone/>
            </a:pPr>
            <a:r>
              <a:rPr lang="pt-BR" sz="1000" b="1" dirty="0">
                <a:solidFill>
                  <a:schemeClr val="tx2">
                    <a:lumMod val="90000"/>
                    <a:lumOff val="10000"/>
                  </a:schemeClr>
                </a:solidFill>
                <a:latin typeface="+mj-lt"/>
              </a:rPr>
              <a:t>Receita Operacional bruta </a:t>
            </a:r>
            <a:r>
              <a:rPr lang="pt-BR" sz="1000" dirty="0">
                <a:solidFill>
                  <a:schemeClr val="tx2">
                    <a:lumMod val="90000"/>
                    <a:lumOff val="10000"/>
                  </a:schemeClr>
                </a:solidFill>
                <a:latin typeface="+mj-lt"/>
              </a:rPr>
              <a:t>–  O mês de julho foi o que apresentou a maior receita bruta, com 10,7 milhões, sendo 89% desse total correspondente à revenda de produtos, na qual se destaca o valor de revenda da </a:t>
            </a:r>
            <a:r>
              <a:rPr lang="pt-BR" sz="1000" dirty="0" err="1">
                <a:solidFill>
                  <a:schemeClr val="tx2">
                    <a:lumMod val="90000"/>
                    <a:lumOff val="10000"/>
                  </a:schemeClr>
                </a:solidFill>
                <a:latin typeface="+mj-lt"/>
              </a:rPr>
              <a:t>Aerolitoral</a:t>
            </a:r>
            <a:r>
              <a:rPr lang="pt-BR" sz="1000" dirty="0">
                <a:solidFill>
                  <a:schemeClr val="tx2">
                    <a:lumMod val="90000"/>
                    <a:lumOff val="10000"/>
                  </a:schemeClr>
                </a:solidFill>
                <a:latin typeface="+mj-lt"/>
              </a:rPr>
              <a:t> de 289,4 mil . Vale pontuar que foi o mês que apresentou a maior variação dentre os meses analisados, com um crescimento de 65,11%, se comparado ao período anterior.</a:t>
            </a:r>
          </a:p>
          <a:p>
            <a:pPr marL="0" indent="0" algn="just">
              <a:buNone/>
            </a:pPr>
            <a:r>
              <a:rPr lang="pt-BR" sz="1000" b="1" dirty="0">
                <a:solidFill>
                  <a:schemeClr val="tx2">
                    <a:lumMod val="90000"/>
                    <a:lumOff val="10000"/>
                  </a:schemeClr>
                </a:solidFill>
                <a:latin typeface="+mj-lt"/>
              </a:rPr>
              <a:t>Deduções da receita </a:t>
            </a:r>
            <a:r>
              <a:rPr lang="pt-BR" sz="1000" dirty="0">
                <a:solidFill>
                  <a:schemeClr val="tx2">
                    <a:lumMod val="90000"/>
                    <a:lumOff val="10000"/>
                  </a:schemeClr>
                </a:solidFill>
                <a:latin typeface="+mj-lt"/>
              </a:rPr>
              <a:t>– O mês de outubro foi o que apresentou o maior valor de dedução, com 322,3 mil, sendo 64% correspondente a impostos sobre serviços. Além disso, foi o mês que apresentou a maior variação, com crescimento de 151,91% em relação ao mês de setembro.</a:t>
            </a:r>
          </a:p>
          <a:p>
            <a:pPr marL="0" indent="0" algn="just">
              <a:buNone/>
            </a:pPr>
            <a:r>
              <a:rPr lang="pt-BR" sz="1000" b="1" dirty="0">
                <a:solidFill>
                  <a:schemeClr val="tx2">
                    <a:lumMod val="90000"/>
                    <a:lumOff val="10000"/>
                  </a:schemeClr>
                </a:solidFill>
                <a:latin typeface="+mj-lt"/>
              </a:rPr>
              <a:t>Custos </a:t>
            </a:r>
            <a:r>
              <a:rPr lang="pt-BR" sz="1000" dirty="0">
                <a:solidFill>
                  <a:schemeClr val="tx2">
                    <a:lumMod val="90000"/>
                    <a:lumOff val="10000"/>
                  </a:schemeClr>
                </a:solidFill>
                <a:latin typeface="+mj-lt"/>
              </a:rPr>
              <a:t>– Foi constatado que o mês de julho teve a maior variação, um crescimento de 69,06%, se comparado ao mês anterior. Vale destacar também que foi o mês que apresentou o maior valor de custos, algo que foi impulsionado principalmente pelos serviços subcontratados de manutenção de 716,6 mil, bem como pelos gastos gerais de importação – indireto, com valor de 543,1 mil.</a:t>
            </a:r>
          </a:p>
          <a:p>
            <a:pPr marL="0" indent="0" algn="just">
              <a:buNone/>
            </a:pPr>
            <a:r>
              <a:rPr lang="pt-BR" sz="1000" b="1" dirty="0">
                <a:solidFill>
                  <a:schemeClr val="tx2">
                    <a:lumMod val="90000"/>
                    <a:lumOff val="10000"/>
                  </a:schemeClr>
                </a:solidFill>
                <a:latin typeface="+mj-lt"/>
              </a:rPr>
              <a:t>Lucro bruto </a:t>
            </a:r>
            <a:r>
              <a:rPr lang="pt-BR" sz="1000" dirty="0">
                <a:solidFill>
                  <a:schemeClr val="tx2">
                    <a:lumMod val="90000"/>
                    <a:lumOff val="10000"/>
                  </a:schemeClr>
                </a:solidFill>
                <a:latin typeface="+mj-lt"/>
              </a:rPr>
              <a:t>– Todos os períodos apresentaram valores positivos, demonstrando que a recuperanda conseguiu operar de forma rentável, conseguindo cobrir todos os custos estritamente envolvidos na atividade operacional.</a:t>
            </a:r>
          </a:p>
          <a:p>
            <a:pPr marL="0" indent="0" algn="just">
              <a:buNone/>
            </a:pPr>
            <a:r>
              <a:rPr lang="pt-BR" sz="1000" b="1" dirty="0">
                <a:solidFill>
                  <a:schemeClr val="tx2">
                    <a:lumMod val="90000"/>
                    <a:lumOff val="10000"/>
                  </a:schemeClr>
                </a:solidFill>
                <a:latin typeface="+mj-lt"/>
              </a:rPr>
              <a:t>Despesas operacionais </a:t>
            </a:r>
            <a:r>
              <a:rPr lang="pt-BR" sz="1000" dirty="0">
                <a:solidFill>
                  <a:schemeClr val="tx2">
                    <a:lumMod val="90000"/>
                    <a:lumOff val="10000"/>
                  </a:schemeClr>
                </a:solidFill>
                <a:latin typeface="+mj-lt"/>
              </a:rPr>
              <a:t>– Apresentou queda de 30,74% em junho, crescimento de 36,33% em julho, queda de 28,29% em agosto, recuo de 13,04% e crescimento de 30,21% em outubro. As principais variações ocorreram em junho e julho, o recuo de junho  foi motivado pela diminuição em despesas com materiais de consumo, despesas legais e judiciais- processos. Já a evolução do mês de julho foi impulsionada pelo surgimento de 16,1 mil de despesas com confraternizações e eventos, aumento das despesas com materiais de consumo e despesas com provisão p/devedores duvidosos.</a:t>
            </a:r>
          </a:p>
          <a:p>
            <a:pPr marL="0" indent="0" algn="just">
              <a:buNone/>
            </a:pPr>
            <a:r>
              <a:rPr lang="pt-BR" sz="1000" b="1" dirty="0">
                <a:solidFill>
                  <a:schemeClr val="tx2">
                    <a:lumMod val="90000"/>
                    <a:lumOff val="10000"/>
                  </a:schemeClr>
                </a:solidFill>
                <a:latin typeface="+mj-lt"/>
              </a:rPr>
              <a:t>Despesas financeiras </a:t>
            </a:r>
            <a:r>
              <a:rPr lang="pt-BR" sz="1000" dirty="0">
                <a:solidFill>
                  <a:schemeClr val="tx2">
                    <a:lumMod val="90000"/>
                    <a:lumOff val="10000"/>
                  </a:schemeClr>
                </a:solidFill>
                <a:latin typeface="+mj-lt"/>
              </a:rPr>
              <a:t>– Apresentou crescimento de 160,31% em junho, recuo de 40,05% em julho, queda de 66,80% em agosto, queda de 13,37% em setembro e crescimento de 637,54% em outubro. O mês de outubro foi o que apresentou a variação mais relevante, algo que foi impulsionado pela evolução da variação cambial passiva.</a:t>
            </a:r>
          </a:p>
          <a:p>
            <a:pPr marL="0" indent="0" algn="just">
              <a:buNone/>
            </a:pPr>
            <a:r>
              <a:rPr lang="pt-BR" sz="1000" b="1" dirty="0">
                <a:solidFill>
                  <a:schemeClr val="tx2">
                    <a:lumMod val="90000"/>
                    <a:lumOff val="10000"/>
                  </a:schemeClr>
                </a:solidFill>
                <a:latin typeface="+mj-lt"/>
              </a:rPr>
              <a:t>Receitas financeiras </a:t>
            </a:r>
            <a:r>
              <a:rPr lang="pt-BR" sz="1000" dirty="0">
                <a:solidFill>
                  <a:schemeClr val="tx2">
                    <a:lumMod val="90000"/>
                    <a:lumOff val="10000"/>
                  </a:schemeClr>
                </a:solidFill>
                <a:latin typeface="+mj-lt"/>
              </a:rPr>
              <a:t>– Teve a variação mais relevante em agosto, com crescimento de 2865%, algo que foi impulsionado pelo recebimento de pouco mais de 82 mil de multas.</a:t>
            </a:r>
          </a:p>
          <a:p>
            <a:pPr marL="0" indent="0" algn="just">
              <a:buNone/>
            </a:pPr>
            <a:r>
              <a:rPr lang="pt-BR" sz="1000" b="1" dirty="0">
                <a:solidFill>
                  <a:schemeClr val="tx2">
                    <a:lumMod val="90000"/>
                    <a:lumOff val="10000"/>
                  </a:schemeClr>
                </a:solidFill>
                <a:latin typeface="+mj-lt"/>
              </a:rPr>
              <a:t>Outras receitas e despesas </a:t>
            </a:r>
            <a:r>
              <a:rPr lang="pt-BR" sz="1000" dirty="0">
                <a:solidFill>
                  <a:schemeClr val="tx2">
                    <a:lumMod val="90000"/>
                    <a:lumOff val="10000"/>
                  </a:schemeClr>
                </a:solidFill>
                <a:latin typeface="+mj-lt"/>
              </a:rPr>
              <a:t>– O mês de setembro foi o que apresentou o melhor resultado, com um lucro de 587,6 mil, também foi o mês que apresentou a variação mais relevante, com um crescimento de 3148% em relação ao mês anterior. O crescimento observado é explicado pelo crescimento no recebimento de variação cambial passiva.</a:t>
            </a:r>
          </a:p>
        </p:txBody>
      </p:sp>
      <p:sp>
        <p:nvSpPr>
          <p:cNvPr id="16" name="Retângulo: Cantos Arredondados 15">
            <a:extLst>
              <a:ext uri="{FF2B5EF4-FFF2-40B4-BE49-F238E27FC236}">
                <a16:creationId xmlns:a16="http://schemas.microsoft.com/office/drawing/2014/main" id="{ECD0598E-099D-57BD-87D8-57453E22C474}"/>
              </a:ext>
            </a:extLst>
          </p:cNvPr>
          <p:cNvSpPr/>
          <p:nvPr/>
        </p:nvSpPr>
        <p:spPr>
          <a:xfrm>
            <a:off x="426965" y="1125563"/>
            <a:ext cx="6720969" cy="2296285"/>
          </a:xfrm>
          <a:prstGeom prst="roundRect">
            <a:avLst>
              <a:gd name="adj" fmla="val 2055"/>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7" name="Seta: Divisa 16">
            <a:hlinkClick r:id="" action="ppaction://hlinkshowjump?jump=nextslide"/>
            <a:extLst>
              <a:ext uri="{FF2B5EF4-FFF2-40B4-BE49-F238E27FC236}">
                <a16:creationId xmlns:a16="http://schemas.microsoft.com/office/drawing/2014/main" id="{2FD139B9-A967-1764-04D6-CFAF21F1E38A}"/>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4" name="CaixaDeTexto 23">
            <a:extLst>
              <a:ext uri="{FF2B5EF4-FFF2-40B4-BE49-F238E27FC236}">
                <a16:creationId xmlns:a16="http://schemas.microsoft.com/office/drawing/2014/main" id="{5ED3D536-1ABB-C98F-86C9-38B18A84D55C}"/>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5" name="CaixaDeTexto 24">
            <a:extLst>
              <a:ext uri="{FF2B5EF4-FFF2-40B4-BE49-F238E27FC236}">
                <a16:creationId xmlns:a16="http://schemas.microsoft.com/office/drawing/2014/main" id="{4A834CB0-1E38-8358-1A62-F3C9A72E6872}"/>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6" name="CaixaDeTexto 25">
            <a:extLst>
              <a:ext uri="{FF2B5EF4-FFF2-40B4-BE49-F238E27FC236}">
                <a16:creationId xmlns:a16="http://schemas.microsoft.com/office/drawing/2014/main" id="{3B03455A-447A-5C28-0447-4806E0E20CEC}"/>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7" name="CaixaDeTexto 26">
            <a:extLst>
              <a:ext uri="{FF2B5EF4-FFF2-40B4-BE49-F238E27FC236}">
                <a16:creationId xmlns:a16="http://schemas.microsoft.com/office/drawing/2014/main" id="{855550B3-61CD-9692-B745-FDF05D27594B}"/>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8" name="CaixaDeTexto 27">
            <a:extLst>
              <a:ext uri="{FF2B5EF4-FFF2-40B4-BE49-F238E27FC236}">
                <a16:creationId xmlns:a16="http://schemas.microsoft.com/office/drawing/2014/main" id="{1DEC3012-845E-9C5D-F965-448D6922AEAD}"/>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9" name="CaixaDeTexto 28">
            <a:extLst>
              <a:ext uri="{FF2B5EF4-FFF2-40B4-BE49-F238E27FC236}">
                <a16:creationId xmlns:a16="http://schemas.microsoft.com/office/drawing/2014/main" id="{E3D11183-F147-A18E-AF3A-C3EBA8B2E29D}"/>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41" name="CaixaDeTexto 40">
            <a:extLst>
              <a:ext uri="{FF2B5EF4-FFF2-40B4-BE49-F238E27FC236}">
                <a16:creationId xmlns:a16="http://schemas.microsoft.com/office/drawing/2014/main" id="{354CF00D-6267-5A66-022C-6D0318D284F0}"/>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43" name="CaixaDeTexto 42">
            <a:extLst>
              <a:ext uri="{FF2B5EF4-FFF2-40B4-BE49-F238E27FC236}">
                <a16:creationId xmlns:a16="http://schemas.microsoft.com/office/drawing/2014/main" id="{3606D933-E396-A3F5-7909-9F20CEA8F3A7}"/>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3" name="CaixaDeTexto 52">
            <a:extLst>
              <a:ext uri="{FF2B5EF4-FFF2-40B4-BE49-F238E27FC236}">
                <a16:creationId xmlns:a16="http://schemas.microsoft.com/office/drawing/2014/main" id="{68BCC00C-D26D-FA55-386F-61AE0BB5E83C}"/>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5" name="CaixaDeTexto 54">
            <a:extLst>
              <a:ext uri="{FF2B5EF4-FFF2-40B4-BE49-F238E27FC236}">
                <a16:creationId xmlns:a16="http://schemas.microsoft.com/office/drawing/2014/main" id="{D9154B0F-87F5-36B1-C30E-5A3BE1AC85BC}"/>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9" name="Seta: Divisa 58">
            <a:hlinkClick r:id="" action="ppaction://hlinkshowjump?jump=previousslide"/>
            <a:extLst>
              <a:ext uri="{FF2B5EF4-FFF2-40B4-BE49-F238E27FC236}">
                <a16:creationId xmlns:a16="http://schemas.microsoft.com/office/drawing/2014/main" id="{2E779D67-9635-F686-2878-6A96035333E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0" name="Conector reto 59">
            <a:extLst>
              <a:ext uri="{FF2B5EF4-FFF2-40B4-BE49-F238E27FC236}">
                <a16:creationId xmlns:a16="http://schemas.microsoft.com/office/drawing/2014/main" id="{65118A41-226F-FC91-84F7-1909D28E6191}"/>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6F577173-1B34-65E3-CC5D-D397BB5D1A44}"/>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34B9DF72-AB2F-CCBD-CC22-CEAE564789CC}"/>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CF372F96-CB22-D500-9C4F-785A93B9A964}"/>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80C1D078-98E4-61CC-87E5-7FB1C4053184}"/>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62546A92-F79F-41C2-A536-8C971E955F3C}"/>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5EC36271-6E1F-73B9-70EA-25282BD37213}"/>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A80F4776-416D-F461-6DE9-807D993542D1}"/>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24E3C247-4898-3EFD-AC38-A08904905376}"/>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BC409A84-8232-A1A9-9CD4-097564FCF475}"/>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Retângulo: Cantos Arredondados 69">
            <a:extLst>
              <a:ext uri="{FF2B5EF4-FFF2-40B4-BE49-F238E27FC236}">
                <a16:creationId xmlns:a16="http://schemas.microsoft.com/office/drawing/2014/main" id="{E5636A51-B154-73E9-693C-5A9DBF56A07F}"/>
              </a:ext>
            </a:extLst>
          </p:cNvPr>
          <p:cNvSpPr/>
          <p:nvPr/>
        </p:nvSpPr>
        <p:spPr>
          <a:xfrm>
            <a:off x="3706329" y="887025"/>
            <a:ext cx="21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1" name="Gráfico 70" descr="Ícone do menu de hambúrguer com preenchimento sólido">
            <a:hlinkClick r:id="rId5" action="ppaction://hlinksldjump"/>
            <a:extLst>
              <a:ext uri="{FF2B5EF4-FFF2-40B4-BE49-F238E27FC236}">
                <a16:creationId xmlns:a16="http://schemas.microsoft.com/office/drawing/2014/main" id="{4597C6F2-5A00-F8C4-5B3B-61D1556C948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2" name="CaixaDeTexto 71">
            <a:extLst>
              <a:ext uri="{FF2B5EF4-FFF2-40B4-BE49-F238E27FC236}">
                <a16:creationId xmlns:a16="http://schemas.microsoft.com/office/drawing/2014/main" id="{E2111438-8156-8DF2-A1F1-D4737F9FA91A}"/>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3" name="Conector reto 72">
            <a:extLst>
              <a:ext uri="{FF2B5EF4-FFF2-40B4-BE49-F238E27FC236}">
                <a16:creationId xmlns:a16="http://schemas.microsoft.com/office/drawing/2014/main" id="{10C1B962-0E42-54E3-01DE-2ED34AD29FC7}"/>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73">
            <a:hlinkClick r:id="rId8" action="ppaction://hlinksldjump"/>
            <a:extLst>
              <a:ext uri="{FF2B5EF4-FFF2-40B4-BE49-F238E27FC236}">
                <a16:creationId xmlns:a16="http://schemas.microsoft.com/office/drawing/2014/main" id="{9CC6562E-F890-A43C-D9B5-7F3FAF45A1D4}"/>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9" action="ppaction://hlinksldjump"/>
            <a:extLst>
              <a:ext uri="{FF2B5EF4-FFF2-40B4-BE49-F238E27FC236}">
                <a16:creationId xmlns:a16="http://schemas.microsoft.com/office/drawing/2014/main" id="{5EE32979-5FD2-9648-FD55-4C68C6B1E56A}"/>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0" action="ppaction://hlinksldjump"/>
            <a:extLst>
              <a:ext uri="{FF2B5EF4-FFF2-40B4-BE49-F238E27FC236}">
                <a16:creationId xmlns:a16="http://schemas.microsoft.com/office/drawing/2014/main" id="{9AC586CF-DABB-7A9A-5D3E-ACC474573F7C}"/>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1" action="ppaction://hlinksldjump"/>
            <a:extLst>
              <a:ext uri="{FF2B5EF4-FFF2-40B4-BE49-F238E27FC236}">
                <a16:creationId xmlns:a16="http://schemas.microsoft.com/office/drawing/2014/main" id="{834A93D6-94B0-8C83-C7B3-6FAD9E88BA5D}"/>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2" action="ppaction://hlinksldjump"/>
            <a:extLst>
              <a:ext uri="{FF2B5EF4-FFF2-40B4-BE49-F238E27FC236}">
                <a16:creationId xmlns:a16="http://schemas.microsoft.com/office/drawing/2014/main" id="{C546DFDA-4008-FB83-846C-814BF2827D4C}"/>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3" action="ppaction://hlinksldjump"/>
            <a:extLst>
              <a:ext uri="{FF2B5EF4-FFF2-40B4-BE49-F238E27FC236}">
                <a16:creationId xmlns:a16="http://schemas.microsoft.com/office/drawing/2014/main" id="{4CD988E4-85AA-0EFF-BA01-9DD6DAF2FEBC}"/>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4" action="ppaction://hlinksldjump"/>
            <a:extLst>
              <a:ext uri="{FF2B5EF4-FFF2-40B4-BE49-F238E27FC236}">
                <a16:creationId xmlns:a16="http://schemas.microsoft.com/office/drawing/2014/main" id="{23100C0C-E3C6-C419-E342-FD2409EA3FBD}"/>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5" action="ppaction://hlinksldjump"/>
            <a:extLst>
              <a:ext uri="{FF2B5EF4-FFF2-40B4-BE49-F238E27FC236}">
                <a16:creationId xmlns:a16="http://schemas.microsoft.com/office/drawing/2014/main" id="{ACBE87DE-72E2-872F-CDF8-5D01DAD5F5A0}"/>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6" action="ppaction://hlinksldjump"/>
            <a:extLst>
              <a:ext uri="{FF2B5EF4-FFF2-40B4-BE49-F238E27FC236}">
                <a16:creationId xmlns:a16="http://schemas.microsoft.com/office/drawing/2014/main" id="{70185A27-268A-E652-D49C-F6E85DEE6D8C}"/>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Fluxograma: Processo 82">
            <a:hlinkClick r:id="rId17" action="ppaction://hlinksldjump"/>
            <a:extLst>
              <a:ext uri="{FF2B5EF4-FFF2-40B4-BE49-F238E27FC236}">
                <a16:creationId xmlns:a16="http://schemas.microsoft.com/office/drawing/2014/main" id="{08CD76ED-71AD-532E-762F-7423FBA85272}"/>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8" action="ppaction://hlinksldjump"/>
            <a:extLst>
              <a:ext uri="{FF2B5EF4-FFF2-40B4-BE49-F238E27FC236}">
                <a16:creationId xmlns:a16="http://schemas.microsoft.com/office/drawing/2014/main" id="{D3ADBA30-C71B-E469-3109-B11D39809A11}"/>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5A219FF6-613E-6041-7495-0B22618C828C}"/>
              </a:ext>
            </a:extLst>
          </p:cNvPr>
          <p:cNvPicPr>
            <a:picLocks noChangeAspect="1"/>
          </p:cNvPicPr>
          <p:nvPr/>
        </p:nvPicPr>
        <p:blipFill>
          <a:blip r:embed="rId19"/>
          <a:srcRect l="4698" r="4722"/>
          <a:stretch/>
        </p:blipFill>
        <p:spPr>
          <a:xfrm>
            <a:off x="621446" y="1115903"/>
            <a:ext cx="6433405" cy="2347163"/>
          </a:xfrm>
          <a:prstGeom prst="rect">
            <a:avLst/>
          </a:prstGeom>
        </p:spPr>
      </p:pic>
    </p:spTree>
    <p:extLst>
      <p:ext uri="{BB962C8B-B14F-4D97-AF65-F5344CB8AC3E}">
        <p14:creationId xmlns:p14="http://schemas.microsoft.com/office/powerpoint/2010/main" val="2301156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24</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84F0FF27-4A6A-4B5B-CCBB-45EC9D8447BA}"/>
              </a:ext>
            </a:extLst>
          </p:cNvPr>
          <p:cNvSpPr txBox="1">
            <a:spLocks/>
          </p:cNvSpPr>
          <p:nvPr/>
        </p:nvSpPr>
        <p:spPr>
          <a:xfrm>
            <a:off x="667103" y="191"/>
            <a:ext cx="5522681"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RECEITA LIQUIDA VS GASTOS/RESULTADO DO EXERCÍCIO</a:t>
            </a:r>
          </a:p>
        </p:txBody>
      </p:sp>
      <p:sp>
        <p:nvSpPr>
          <p:cNvPr id="8" name="Google Shape;1078;p39">
            <a:extLst>
              <a:ext uri="{FF2B5EF4-FFF2-40B4-BE49-F238E27FC236}">
                <a16:creationId xmlns:a16="http://schemas.microsoft.com/office/drawing/2014/main" id="{0200B455-84B6-6162-0B9E-47B15048056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0" name="Gráfico 9" descr="Apresentação com gráfico de pizza com preenchimento sólido">
            <a:hlinkClick r:id="" action="ppaction://noaction"/>
            <a:extLst>
              <a:ext uri="{FF2B5EF4-FFF2-40B4-BE49-F238E27FC236}">
                <a16:creationId xmlns:a16="http://schemas.microsoft.com/office/drawing/2014/main" id="{18494483-206B-B4C6-1785-F841C39A23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465" y="118437"/>
            <a:ext cx="295186" cy="295186"/>
          </a:xfrm>
          <a:prstGeom prst="rect">
            <a:avLst/>
          </a:prstGeom>
          <a:effectLst>
            <a:outerShdw blurRad="50800" dist="38100" algn="l" rotWithShape="0">
              <a:prstClr val="black">
                <a:alpha val="40000"/>
              </a:prstClr>
            </a:outerShdw>
          </a:effectLst>
        </p:spPr>
      </p:pic>
      <p:sp>
        <p:nvSpPr>
          <p:cNvPr id="13" name="Retângulo: Cantos Arredondados 12">
            <a:extLst>
              <a:ext uri="{FF2B5EF4-FFF2-40B4-BE49-F238E27FC236}">
                <a16:creationId xmlns:a16="http://schemas.microsoft.com/office/drawing/2014/main" id="{FFECF234-CD1D-CB4D-4900-84E52E8B0CD9}"/>
              </a:ext>
            </a:extLst>
          </p:cNvPr>
          <p:cNvSpPr/>
          <p:nvPr/>
        </p:nvSpPr>
        <p:spPr>
          <a:xfrm>
            <a:off x="248747" y="4381256"/>
            <a:ext cx="3415691" cy="5687333"/>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6" name="Retângulo: Cantos Arredondados 15">
            <a:extLst>
              <a:ext uri="{FF2B5EF4-FFF2-40B4-BE49-F238E27FC236}">
                <a16:creationId xmlns:a16="http://schemas.microsoft.com/office/drawing/2014/main" id="{ECD0598E-099D-57BD-87D8-57453E22C474}"/>
              </a:ext>
            </a:extLst>
          </p:cNvPr>
          <p:cNvSpPr/>
          <p:nvPr/>
        </p:nvSpPr>
        <p:spPr>
          <a:xfrm>
            <a:off x="257822" y="1589354"/>
            <a:ext cx="3406616" cy="2404102"/>
          </a:xfrm>
          <a:prstGeom prst="roundRect">
            <a:avLst>
              <a:gd name="adj" fmla="val 2055"/>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4" name="Retângulo: Cantos Arredondados 3">
            <a:extLst>
              <a:ext uri="{FF2B5EF4-FFF2-40B4-BE49-F238E27FC236}">
                <a16:creationId xmlns:a16="http://schemas.microsoft.com/office/drawing/2014/main" id="{B80A1CE9-8DCF-A935-905C-8687E02A1E91}"/>
              </a:ext>
            </a:extLst>
          </p:cNvPr>
          <p:cNvSpPr/>
          <p:nvPr/>
        </p:nvSpPr>
        <p:spPr>
          <a:xfrm>
            <a:off x="3892063" y="1604909"/>
            <a:ext cx="3476516" cy="2404102"/>
          </a:xfrm>
          <a:prstGeom prst="roundRect">
            <a:avLst>
              <a:gd name="adj" fmla="val 2055"/>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18" name="Conector reto 17">
            <a:extLst>
              <a:ext uri="{FF2B5EF4-FFF2-40B4-BE49-F238E27FC236}">
                <a16:creationId xmlns:a16="http://schemas.microsoft.com/office/drawing/2014/main" id="{2C716FE5-0B23-32CA-0821-F6C7DB2C7C5B}"/>
              </a:ext>
            </a:extLst>
          </p:cNvPr>
          <p:cNvCxnSpPr>
            <a:cxnSpLocks/>
          </p:cNvCxnSpPr>
          <p:nvPr/>
        </p:nvCxnSpPr>
        <p:spPr>
          <a:xfrm>
            <a:off x="360783" y="5731954"/>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0" name="Conector reto 19">
            <a:extLst>
              <a:ext uri="{FF2B5EF4-FFF2-40B4-BE49-F238E27FC236}">
                <a16:creationId xmlns:a16="http://schemas.microsoft.com/office/drawing/2014/main" id="{1B3E0053-3A74-C49A-3B6C-391DA74E12D5}"/>
              </a:ext>
            </a:extLst>
          </p:cNvPr>
          <p:cNvCxnSpPr>
            <a:cxnSpLocks/>
          </p:cNvCxnSpPr>
          <p:nvPr/>
        </p:nvCxnSpPr>
        <p:spPr>
          <a:xfrm>
            <a:off x="315947" y="7080109"/>
            <a:ext cx="3301599"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tângulo: Cantos Arredondados 23">
            <a:extLst>
              <a:ext uri="{FF2B5EF4-FFF2-40B4-BE49-F238E27FC236}">
                <a16:creationId xmlns:a16="http://schemas.microsoft.com/office/drawing/2014/main" id="{4B599DF3-3B40-EB1A-2A3D-45D2F635A372}"/>
              </a:ext>
            </a:extLst>
          </p:cNvPr>
          <p:cNvSpPr/>
          <p:nvPr/>
        </p:nvSpPr>
        <p:spPr>
          <a:xfrm>
            <a:off x="3892064" y="4388746"/>
            <a:ext cx="3476516" cy="5687333"/>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29" name="Conector reto 28">
            <a:extLst>
              <a:ext uri="{FF2B5EF4-FFF2-40B4-BE49-F238E27FC236}">
                <a16:creationId xmlns:a16="http://schemas.microsoft.com/office/drawing/2014/main" id="{23EF73F3-F5FA-2995-E527-59BFE6055D0E}"/>
              </a:ext>
            </a:extLst>
          </p:cNvPr>
          <p:cNvCxnSpPr>
            <a:cxnSpLocks/>
          </p:cNvCxnSpPr>
          <p:nvPr/>
        </p:nvCxnSpPr>
        <p:spPr>
          <a:xfrm>
            <a:off x="4027545" y="5727721"/>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43" name="Seta: Divisa 42">
            <a:extLst>
              <a:ext uri="{FF2B5EF4-FFF2-40B4-BE49-F238E27FC236}">
                <a16:creationId xmlns:a16="http://schemas.microsoft.com/office/drawing/2014/main" id="{38FC8F85-2019-4E93-6EEA-BA28EFEC4E36}"/>
              </a:ext>
            </a:extLst>
          </p:cNvPr>
          <p:cNvSpPr/>
          <p:nvPr/>
        </p:nvSpPr>
        <p:spPr>
          <a:xfrm>
            <a:off x="375043" y="7179969"/>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53" name="Seta: Divisa 52">
            <a:extLst>
              <a:ext uri="{FF2B5EF4-FFF2-40B4-BE49-F238E27FC236}">
                <a16:creationId xmlns:a16="http://schemas.microsoft.com/office/drawing/2014/main" id="{C194E552-5DE1-4BEE-67B9-CB1694F5801E}"/>
              </a:ext>
            </a:extLst>
          </p:cNvPr>
          <p:cNvSpPr/>
          <p:nvPr/>
        </p:nvSpPr>
        <p:spPr>
          <a:xfrm>
            <a:off x="3986432" y="5848525"/>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55" name="Retângulo de cantos arredondados 23">
            <a:extLst>
              <a:ext uri="{FF2B5EF4-FFF2-40B4-BE49-F238E27FC236}">
                <a16:creationId xmlns:a16="http://schemas.microsoft.com/office/drawing/2014/main" id="{4F45542D-8D43-5454-778C-E0296371A978}"/>
              </a:ext>
            </a:extLst>
          </p:cNvPr>
          <p:cNvSpPr/>
          <p:nvPr/>
        </p:nvSpPr>
        <p:spPr>
          <a:xfrm>
            <a:off x="447043" y="7132471"/>
            <a:ext cx="3226118" cy="2634284"/>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000" dirty="0">
                <a:solidFill>
                  <a:schemeClr val="tx2">
                    <a:lumMod val="90000"/>
                    <a:lumOff val="10000"/>
                  </a:schemeClr>
                </a:solidFill>
              </a:rPr>
              <a:t>As receitas líquidas apresentaram um valor médio de 8,6 milhões, com uma redução de 8% entre os dois últimos períodos. Foi verificada redução 12% em junho, crescimento de 69% em julho, queda de 29% em agosto, evolução de 40% em setembro e recuo de 8% em outubro. As variações observadas são provenientes das variações dos impostos sobre vendas de produtos e serviços, bem como das variações no faturamento.</a:t>
            </a:r>
          </a:p>
          <a:p>
            <a:pPr algn="just" defTabSz="755660">
              <a:lnSpc>
                <a:spcPct val="90000"/>
              </a:lnSpc>
              <a:spcBef>
                <a:spcPts val="826"/>
              </a:spcBef>
            </a:pPr>
            <a:r>
              <a:rPr lang="pt-BR" sz="1000" dirty="0">
                <a:solidFill>
                  <a:schemeClr val="tx2">
                    <a:lumMod val="90000"/>
                    <a:lumOff val="10000"/>
                  </a:schemeClr>
                </a:solidFill>
              </a:rPr>
              <a:t>Os gastos apresentaram um valor médio de 8,1 milhões, com uma redução de 15% entre os dois últimos períodos. Foi observado recuo de 6% em junho, crescimento de 60% em julho, queda de 33% em agosto, crescimento de 53% em setembro e redução de 15%.</a:t>
            </a:r>
          </a:p>
          <a:p>
            <a:pPr algn="just" defTabSz="755660">
              <a:lnSpc>
                <a:spcPct val="90000"/>
              </a:lnSpc>
              <a:spcBef>
                <a:spcPts val="826"/>
              </a:spcBef>
            </a:pPr>
            <a:r>
              <a:rPr lang="pt-BR" sz="1000" dirty="0">
                <a:solidFill>
                  <a:schemeClr val="tx2">
                    <a:lumMod val="90000"/>
                    <a:lumOff val="10000"/>
                  </a:schemeClr>
                </a:solidFill>
              </a:rPr>
              <a:t>O aumento visto no mês de julho ocorreu como reflexo do crescimento dos custos.</a:t>
            </a:r>
          </a:p>
        </p:txBody>
      </p:sp>
      <p:sp>
        <p:nvSpPr>
          <p:cNvPr id="59" name="Retângulo de cantos arredondados 23">
            <a:extLst>
              <a:ext uri="{FF2B5EF4-FFF2-40B4-BE49-F238E27FC236}">
                <a16:creationId xmlns:a16="http://schemas.microsoft.com/office/drawing/2014/main" id="{94CCBC58-D1C0-9BBB-D8A8-BAA8EC1CA11C}"/>
              </a:ext>
            </a:extLst>
          </p:cNvPr>
          <p:cNvSpPr/>
          <p:nvPr/>
        </p:nvSpPr>
        <p:spPr>
          <a:xfrm>
            <a:off x="4058432" y="5789389"/>
            <a:ext cx="3318871" cy="2981756"/>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000" dirty="0">
                <a:solidFill>
                  <a:schemeClr val="tx2">
                    <a:lumMod val="90000"/>
                    <a:lumOff val="10000"/>
                  </a:schemeClr>
                </a:solidFill>
              </a:rPr>
              <a:t>O resultado do exercício apresentou um valor médio de 647,1 mil.  O mês que apresentou o melhor resultado, com lucro de pouco mais de 1 milhão, foi o mês de outubro, o qual demonstrou uma melhor gestão de receitas e gastos. Além disso, vale dizer que o mês em análise foi o que apresentou a menor representatividade de custos em comparação com a receita líquida, cerca de 63%. </a:t>
            </a:r>
          </a:p>
        </p:txBody>
      </p:sp>
      <p:sp>
        <p:nvSpPr>
          <p:cNvPr id="60" name="Retângulo: Cantos Arredondados 59">
            <a:extLst>
              <a:ext uri="{FF2B5EF4-FFF2-40B4-BE49-F238E27FC236}">
                <a16:creationId xmlns:a16="http://schemas.microsoft.com/office/drawing/2014/main" id="{C228C778-5B45-C6BE-7389-8B5080844B22}"/>
              </a:ext>
            </a:extLst>
          </p:cNvPr>
          <p:cNvSpPr/>
          <p:nvPr/>
        </p:nvSpPr>
        <p:spPr>
          <a:xfrm>
            <a:off x="257821" y="1432064"/>
            <a:ext cx="3406616" cy="230342"/>
          </a:xfrm>
          <a:prstGeom prst="roundRect">
            <a:avLst/>
          </a:prstGeom>
          <a:solidFill>
            <a:srgbClr val="37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Receita vs. Gastos</a:t>
            </a:r>
          </a:p>
        </p:txBody>
      </p:sp>
      <p:sp>
        <p:nvSpPr>
          <p:cNvPr id="61" name="Retângulo: Cantos Arredondados 60">
            <a:extLst>
              <a:ext uri="{FF2B5EF4-FFF2-40B4-BE49-F238E27FC236}">
                <a16:creationId xmlns:a16="http://schemas.microsoft.com/office/drawing/2014/main" id="{705AD900-63D8-EBDE-8641-675F558C8F69}"/>
              </a:ext>
            </a:extLst>
          </p:cNvPr>
          <p:cNvSpPr/>
          <p:nvPr/>
        </p:nvSpPr>
        <p:spPr>
          <a:xfrm>
            <a:off x="3888789" y="1432064"/>
            <a:ext cx="3476283" cy="207532"/>
          </a:xfrm>
          <a:prstGeom prst="roundRect">
            <a:avLst/>
          </a:prstGeom>
          <a:solidFill>
            <a:srgbClr val="36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Resultado do exercício</a:t>
            </a:r>
          </a:p>
        </p:txBody>
      </p:sp>
      <p:sp>
        <p:nvSpPr>
          <p:cNvPr id="62" name="Retângulo: Cantos Arredondados 61">
            <a:extLst>
              <a:ext uri="{FF2B5EF4-FFF2-40B4-BE49-F238E27FC236}">
                <a16:creationId xmlns:a16="http://schemas.microsoft.com/office/drawing/2014/main" id="{71FB2AE3-88CB-169D-D233-7CA3BDCE43B3}"/>
              </a:ext>
            </a:extLst>
          </p:cNvPr>
          <p:cNvSpPr/>
          <p:nvPr/>
        </p:nvSpPr>
        <p:spPr>
          <a:xfrm>
            <a:off x="240024" y="4236379"/>
            <a:ext cx="3424413" cy="207529"/>
          </a:xfrm>
          <a:prstGeom prst="roundRect">
            <a:avLst/>
          </a:prstGeom>
          <a:solidFill>
            <a:srgbClr val="37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sp>
        <p:nvSpPr>
          <p:cNvPr id="63" name="Retângulo: Cantos Arredondados 62">
            <a:extLst>
              <a:ext uri="{FF2B5EF4-FFF2-40B4-BE49-F238E27FC236}">
                <a16:creationId xmlns:a16="http://schemas.microsoft.com/office/drawing/2014/main" id="{4B93E3CF-CE42-8B3F-0013-13F7A2E7F28D}"/>
              </a:ext>
            </a:extLst>
          </p:cNvPr>
          <p:cNvSpPr/>
          <p:nvPr/>
        </p:nvSpPr>
        <p:spPr>
          <a:xfrm>
            <a:off x="3883341" y="4249596"/>
            <a:ext cx="3476283" cy="207528"/>
          </a:xfrm>
          <a:prstGeom prst="roundRect">
            <a:avLst/>
          </a:prstGeom>
          <a:solidFill>
            <a:srgbClr val="376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t>Notas explicativas</a:t>
            </a:r>
          </a:p>
        </p:txBody>
      </p:sp>
      <p:pic>
        <p:nvPicPr>
          <p:cNvPr id="67" name="object 93">
            <a:extLst>
              <a:ext uri="{FF2B5EF4-FFF2-40B4-BE49-F238E27FC236}">
                <a16:creationId xmlns:a16="http://schemas.microsoft.com/office/drawing/2014/main" id="{4C236A9C-6B5B-5773-1E5A-22E7EA1AE936}"/>
              </a:ext>
            </a:extLst>
          </p:cNvPr>
          <p:cNvPicPr/>
          <p:nvPr/>
        </p:nvPicPr>
        <p:blipFill>
          <a:blip r:embed="rId5" cstate="print">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431470" y="4595158"/>
            <a:ext cx="354131" cy="364389"/>
          </a:xfrm>
          <a:prstGeom prst="rect">
            <a:avLst/>
          </a:prstGeom>
        </p:spPr>
      </p:pic>
      <p:sp>
        <p:nvSpPr>
          <p:cNvPr id="68" name="object 94">
            <a:extLst>
              <a:ext uri="{FF2B5EF4-FFF2-40B4-BE49-F238E27FC236}">
                <a16:creationId xmlns:a16="http://schemas.microsoft.com/office/drawing/2014/main" id="{5933E736-6768-D126-2A16-CEE54D985E17}"/>
              </a:ext>
            </a:extLst>
          </p:cNvPr>
          <p:cNvSpPr/>
          <p:nvPr/>
        </p:nvSpPr>
        <p:spPr>
          <a:xfrm>
            <a:off x="2313774" y="5297591"/>
            <a:ext cx="734519" cy="223476"/>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-8%</a:t>
            </a:r>
            <a:endParaRPr sz="1400" b="1" dirty="0">
              <a:solidFill>
                <a:schemeClr val="bg1"/>
              </a:solidFill>
            </a:endParaRPr>
          </a:p>
        </p:txBody>
      </p:sp>
      <p:sp>
        <p:nvSpPr>
          <p:cNvPr id="70" name="Retângulo de cantos arredondados 23">
            <a:extLst>
              <a:ext uri="{FF2B5EF4-FFF2-40B4-BE49-F238E27FC236}">
                <a16:creationId xmlns:a16="http://schemas.microsoft.com/office/drawing/2014/main" id="{6DFAD4B6-4CF5-5E06-BB79-5B57929603BC}"/>
              </a:ext>
            </a:extLst>
          </p:cNvPr>
          <p:cNvSpPr/>
          <p:nvPr/>
        </p:nvSpPr>
        <p:spPr>
          <a:xfrm>
            <a:off x="803437" y="4642795"/>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Receita líquida</a:t>
            </a:r>
          </a:p>
        </p:txBody>
      </p:sp>
      <p:grpSp>
        <p:nvGrpSpPr>
          <p:cNvPr id="76" name="Agrupar 75">
            <a:extLst>
              <a:ext uri="{FF2B5EF4-FFF2-40B4-BE49-F238E27FC236}">
                <a16:creationId xmlns:a16="http://schemas.microsoft.com/office/drawing/2014/main" id="{C3F71B17-C335-D2F1-454F-4272A854EBA2}"/>
              </a:ext>
            </a:extLst>
          </p:cNvPr>
          <p:cNvGrpSpPr/>
          <p:nvPr/>
        </p:nvGrpSpPr>
        <p:grpSpPr>
          <a:xfrm rot="10800000">
            <a:off x="3159556" y="5318877"/>
            <a:ext cx="144000" cy="230809"/>
            <a:chOff x="3064750" y="5200354"/>
            <a:chExt cx="144000" cy="230809"/>
          </a:xfrm>
        </p:grpSpPr>
        <p:sp>
          <p:nvSpPr>
            <p:cNvPr id="72" name="Seta: Divisa 71">
              <a:extLst>
                <a:ext uri="{FF2B5EF4-FFF2-40B4-BE49-F238E27FC236}">
                  <a16:creationId xmlns:a16="http://schemas.microsoft.com/office/drawing/2014/main" id="{C28F6B0C-EB8F-9AD5-6B3D-C27039FB1A31}"/>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4" name="Conector reto 73">
              <a:extLst>
                <a:ext uri="{FF2B5EF4-FFF2-40B4-BE49-F238E27FC236}">
                  <a16:creationId xmlns:a16="http://schemas.microsoft.com/office/drawing/2014/main" id="{0BF818AC-A359-4174-1BF8-8CDAB1B71682}"/>
                </a:ext>
              </a:extLst>
            </p:cNvPr>
            <p:cNvCxnSpPr>
              <a:cxnSpLocks/>
            </p:cNvCxnSpPr>
            <p:nvPr/>
          </p:nvCxnSpPr>
          <p:spPr>
            <a:xfrm>
              <a:off x="3137456"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77" name="Retângulo de cantos arredondados 23">
            <a:extLst>
              <a:ext uri="{FF2B5EF4-FFF2-40B4-BE49-F238E27FC236}">
                <a16:creationId xmlns:a16="http://schemas.microsoft.com/office/drawing/2014/main" id="{FFCCBA66-080F-CC42-6BB8-AD5D129B28FD}"/>
              </a:ext>
            </a:extLst>
          </p:cNvPr>
          <p:cNvSpPr/>
          <p:nvPr/>
        </p:nvSpPr>
        <p:spPr>
          <a:xfrm>
            <a:off x="440206" y="5302143"/>
            <a:ext cx="1679400" cy="373743"/>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6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Média de 8,6 M</a:t>
            </a:r>
          </a:p>
        </p:txBody>
      </p:sp>
      <p:sp>
        <p:nvSpPr>
          <p:cNvPr id="78" name="Retângulo de cantos arredondados 23">
            <a:extLst>
              <a:ext uri="{FF2B5EF4-FFF2-40B4-BE49-F238E27FC236}">
                <a16:creationId xmlns:a16="http://schemas.microsoft.com/office/drawing/2014/main" id="{8FEBD8EC-8B78-D325-6DF5-8745BC727AFF}"/>
              </a:ext>
            </a:extLst>
          </p:cNvPr>
          <p:cNvSpPr/>
          <p:nvPr/>
        </p:nvSpPr>
        <p:spPr>
          <a:xfrm>
            <a:off x="2227230" y="5095082"/>
            <a:ext cx="973322" cy="231711"/>
          </a:xfrm>
          <a:prstGeom prst="roundRect">
            <a:avLst>
              <a:gd name="adj" fmla="val 0"/>
            </a:avLst>
          </a:prstGeom>
        </p:spPr>
        <p:txBody>
          <a:bodyPr vert="horz" lIns="91440" tIns="45720" rIns="91440" bIns="45720" rtlCol="0">
            <a:normAutofit lnSpcReduction="10000"/>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a:t>
            </a:r>
          </a:p>
        </p:txBody>
      </p:sp>
      <p:sp>
        <p:nvSpPr>
          <p:cNvPr id="81" name="object 94">
            <a:extLst>
              <a:ext uri="{FF2B5EF4-FFF2-40B4-BE49-F238E27FC236}">
                <a16:creationId xmlns:a16="http://schemas.microsoft.com/office/drawing/2014/main" id="{8947AAF9-2F99-035C-B55A-162C33CE624E}"/>
              </a:ext>
            </a:extLst>
          </p:cNvPr>
          <p:cNvSpPr/>
          <p:nvPr/>
        </p:nvSpPr>
        <p:spPr>
          <a:xfrm>
            <a:off x="6102415" y="5286163"/>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200" b="1" dirty="0">
                <a:solidFill>
                  <a:schemeClr val="bg1"/>
                </a:solidFill>
              </a:rPr>
              <a:t> 28,75%</a:t>
            </a:r>
            <a:endParaRPr sz="1200" b="1" dirty="0">
              <a:solidFill>
                <a:schemeClr val="bg1"/>
              </a:solidFill>
            </a:endParaRPr>
          </a:p>
        </p:txBody>
      </p:sp>
      <p:sp>
        <p:nvSpPr>
          <p:cNvPr id="82" name="Retângulo de cantos arredondados 23">
            <a:extLst>
              <a:ext uri="{FF2B5EF4-FFF2-40B4-BE49-F238E27FC236}">
                <a16:creationId xmlns:a16="http://schemas.microsoft.com/office/drawing/2014/main" id="{4319439F-39D3-04C0-2DE7-669C4540560F}"/>
              </a:ext>
            </a:extLst>
          </p:cNvPr>
          <p:cNvSpPr/>
          <p:nvPr/>
        </p:nvSpPr>
        <p:spPr>
          <a:xfrm>
            <a:off x="4368627" y="4566844"/>
            <a:ext cx="3574534" cy="715827"/>
          </a:xfrm>
          <a:prstGeom prst="roundRect">
            <a:avLst>
              <a:gd name="adj" fmla="val 0"/>
            </a:avLst>
          </a:prstGeom>
        </p:spPr>
        <p:txBody>
          <a:bodyPr vert="horz" lIns="91440" tIns="45720" rIns="91440" bIns="45720" rtlCol="0">
            <a:normAutofit/>
          </a:bodyPr>
          <a:lstStyle/>
          <a:p>
            <a:pPr algn="just" defTabSz="755660">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Resultado do exercício</a:t>
            </a:r>
          </a:p>
        </p:txBody>
      </p:sp>
      <p:grpSp>
        <p:nvGrpSpPr>
          <p:cNvPr id="83" name="Agrupar 82">
            <a:extLst>
              <a:ext uri="{FF2B5EF4-FFF2-40B4-BE49-F238E27FC236}">
                <a16:creationId xmlns:a16="http://schemas.microsoft.com/office/drawing/2014/main" id="{FE15B7AA-0DA2-E0F3-5AD5-7CAF2C60305B}"/>
              </a:ext>
            </a:extLst>
          </p:cNvPr>
          <p:cNvGrpSpPr/>
          <p:nvPr/>
        </p:nvGrpSpPr>
        <p:grpSpPr>
          <a:xfrm>
            <a:off x="6825004" y="5309305"/>
            <a:ext cx="144000" cy="230809"/>
            <a:chOff x="3064750" y="5200354"/>
            <a:chExt cx="144000" cy="230809"/>
          </a:xfrm>
        </p:grpSpPr>
        <p:sp>
          <p:nvSpPr>
            <p:cNvPr id="84" name="Seta: Divisa 83">
              <a:extLst>
                <a:ext uri="{FF2B5EF4-FFF2-40B4-BE49-F238E27FC236}">
                  <a16:creationId xmlns:a16="http://schemas.microsoft.com/office/drawing/2014/main" id="{1FC0428B-E195-6C9D-ABCF-397228A1D8F9}"/>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85" name="Conector reto 84">
              <a:extLst>
                <a:ext uri="{FF2B5EF4-FFF2-40B4-BE49-F238E27FC236}">
                  <a16:creationId xmlns:a16="http://schemas.microsoft.com/office/drawing/2014/main" id="{2ED599C8-ACA3-4501-0189-3DC9F6BD04AF}"/>
                </a:ext>
              </a:extLst>
            </p:cNvPr>
            <p:cNvCxnSpPr>
              <a:cxnSpLocks/>
            </p:cNvCxnSpPr>
            <p:nvPr/>
          </p:nvCxnSpPr>
          <p:spPr>
            <a:xfrm>
              <a:off x="3137456"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86" name="Retângulo de cantos arredondados 23">
            <a:extLst>
              <a:ext uri="{FF2B5EF4-FFF2-40B4-BE49-F238E27FC236}">
                <a16:creationId xmlns:a16="http://schemas.microsoft.com/office/drawing/2014/main" id="{9B3ACB53-4A88-81C4-38E3-80F9F195D9A1}"/>
              </a:ext>
            </a:extLst>
          </p:cNvPr>
          <p:cNvSpPr/>
          <p:nvPr/>
        </p:nvSpPr>
        <p:spPr>
          <a:xfrm>
            <a:off x="4116627" y="5290716"/>
            <a:ext cx="1919915" cy="370025"/>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6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Média de 647,1 k</a:t>
            </a:r>
          </a:p>
        </p:txBody>
      </p:sp>
      <p:sp>
        <p:nvSpPr>
          <p:cNvPr id="87" name="Retângulo de cantos arredondados 23">
            <a:extLst>
              <a:ext uri="{FF2B5EF4-FFF2-40B4-BE49-F238E27FC236}">
                <a16:creationId xmlns:a16="http://schemas.microsoft.com/office/drawing/2014/main" id="{63DA289D-1ADE-5611-C2AE-85F5E1742700}"/>
              </a:ext>
            </a:extLst>
          </p:cNvPr>
          <p:cNvSpPr/>
          <p:nvPr/>
        </p:nvSpPr>
        <p:spPr>
          <a:xfrm>
            <a:off x="6020291" y="5082358"/>
            <a:ext cx="973322" cy="370025"/>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Crescimento</a:t>
            </a:r>
          </a:p>
        </p:txBody>
      </p:sp>
      <p:pic>
        <p:nvPicPr>
          <p:cNvPr id="89" name="Gráfico 88" descr="Dinheiro voador estrutura de tópicos">
            <a:extLst>
              <a:ext uri="{FF2B5EF4-FFF2-40B4-BE49-F238E27FC236}">
                <a16:creationId xmlns:a16="http://schemas.microsoft.com/office/drawing/2014/main" id="{1772FED0-810F-38A2-4B8A-5AECA5A14D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4205" y="5707112"/>
            <a:ext cx="516942" cy="516942"/>
          </a:xfrm>
          <a:prstGeom prst="rect">
            <a:avLst/>
          </a:prstGeom>
        </p:spPr>
      </p:pic>
      <p:pic>
        <p:nvPicPr>
          <p:cNvPr id="91" name="Gráfico 90" descr="Registrar estrutura de tópicos">
            <a:extLst>
              <a:ext uri="{FF2B5EF4-FFF2-40B4-BE49-F238E27FC236}">
                <a16:creationId xmlns:a16="http://schemas.microsoft.com/office/drawing/2014/main" id="{DD90D6ED-450D-C20E-6F69-9AB2AE2EDC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66450" y="4526167"/>
            <a:ext cx="457200" cy="457200"/>
          </a:xfrm>
          <a:prstGeom prst="rect">
            <a:avLst/>
          </a:prstGeom>
        </p:spPr>
      </p:pic>
      <p:sp>
        <p:nvSpPr>
          <p:cNvPr id="92" name="object 94">
            <a:extLst>
              <a:ext uri="{FF2B5EF4-FFF2-40B4-BE49-F238E27FC236}">
                <a16:creationId xmlns:a16="http://schemas.microsoft.com/office/drawing/2014/main" id="{B723E5E1-A5B4-3709-769E-CA954AB96E92}"/>
              </a:ext>
            </a:extLst>
          </p:cNvPr>
          <p:cNvSpPr/>
          <p:nvPr/>
        </p:nvSpPr>
        <p:spPr>
          <a:xfrm>
            <a:off x="2313774" y="6396679"/>
            <a:ext cx="802902" cy="253951"/>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-15%</a:t>
            </a:r>
            <a:endParaRPr sz="1400" b="1" dirty="0">
              <a:solidFill>
                <a:schemeClr val="bg1"/>
              </a:solidFill>
            </a:endParaRPr>
          </a:p>
        </p:txBody>
      </p:sp>
      <p:sp>
        <p:nvSpPr>
          <p:cNvPr id="93" name="Retângulo de cantos arredondados 23">
            <a:extLst>
              <a:ext uri="{FF2B5EF4-FFF2-40B4-BE49-F238E27FC236}">
                <a16:creationId xmlns:a16="http://schemas.microsoft.com/office/drawing/2014/main" id="{BB44F5D0-FFFE-12A7-4AC6-8C6791FF1F88}"/>
              </a:ext>
            </a:extLst>
          </p:cNvPr>
          <p:cNvSpPr/>
          <p:nvPr/>
        </p:nvSpPr>
        <p:spPr>
          <a:xfrm>
            <a:off x="871820" y="5741884"/>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Gastos</a:t>
            </a:r>
          </a:p>
        </p:txBody>
      </p:sp>
      <p:grpSp>
        <p:nvGrpSpPr>
          <p:cNvPr id="94" name="Agrupar 93">
            <a:extLst>
              <a:ext uri="{FF2B5EF4-FFF2-40B4-BE49-F238E27FC236}">
                <a16:creationId xmlns:a16="http://schemas.microsoft.com/office/drawing/2014/main" id="{5500EEB0-9F9B-C419-225B-9E5B3F559D8C}"/>
              </a:ext>
            </a:extLst>
          </p:cNvPr>
          <p:cNvGrpSpPr/>
          <p:nvPr/>
        </p:nvGrpSpPr>
        <p:grpSpPr>
          <a:xfrm rot="10800000">
            <a:off x="3218943" y="6419821"/>
            <a:ext cx="144000" cy="230809"/>
            <a:chOff x="3064750" y="5200354"/>
            <a:chExt cx="144000" cy="230809"/>
          </a:xfrm>
        </p:grpSpPr>
        <p:sp>
          <p:nvSpPr>
            <p:cNvPr id="95" name="Seta: Divisa 94">
              <a:extLst>
                <a:ext uri="{FF2B5EF4-FFF2-40B4-BE49-F238E27FC236}">
                  <a16:creationId xmlns:a16="http://schemas.microsoft.com/office/drawing/2014/main" id="{105DD0FE-1722-8AB6-B9F4-765C751DEF41}"/>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96" name="Conector reto 95">
              <a:extLst>
                <a:ext uri="{FF2B5EF4-FFF2-40B4-BE49-F238E27FC236}">
                  <a16:creationId xmlns:a16="http://schemas.microsoft.com/office/drawing/2014/main" id="{DDB3720F-DF86-6134-7155-8AAC4ABA250D}"/>
                </a:ext>
              </a:extLst>
            </p:cNvPr>
            <p:cNvCxnSpPr>
              <a:cxnSpLocks/>
            </p:cNvCxnSpPr>
            <p:nvPr/>
          </p:nvCxnSpPr>
          <p:spPr>
            <a:xfrm>
              <a:off x="3137456"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97" name="Retângulo de cantos arredondados 23">
            <a:extLst>
              <a:ext uri="{FF2B5EF4-FFF2-40B4-BE49-F238E27FC236}">
                <a16:creationId xmlns:a16="http://schemas.microsoft.com/office/drawing/2014/main" id="{CC81FE6B-71C4-4E5D-7CF6-AE468496179E}"/>
              </a:ext>
            </a:extLst>
          </p:cNvPr>
          <p:cNvSpPr/>
          <p:nvPr/>
        </p:nvSpPr>
        <p:spPr>
          <a:xfrm>
            <a:off x="508588" y="6401232"/>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6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Média de 8,1 M</a:t>
            </a:r>
          </a:p>
        </p:txBody>
      </p:sp>
      <p:sp>
        <p:nvSpPr>
          <p:cNvPr id="98" name="Retângulo de cantos arredondados 23">
            <a:extLst>
              <a:ext uri="{FF2B5EF4-FFF2-40B4-BE49-F238E27FC236}">
                <a16:creationId xmlns:a16="http://schemas.microsoft.com/office/drawing/2014/main" id="{A9CE5113-D87F-6E34-9654-1F005C0744F6}"/>
              </a:ext>
            </a:extLst>
          </p:cNvPr>
          <p:cNvSpPr/>
          <p:nvPr/>
        </p:nvSpPr>
        <p:spPr>
          <a:xfrm>
            <a:off x="2223990" y="6180925"/>
            <a:ext cx="973322" cy="253951"/>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a:t>
            </a:r>
          </a:p>
        </p:txBody>
      </p:sp>
      <p:sp>
        <p:nvSpPr>
          <p:cNvPr id="25" name="Seta: Divisa 24">
            <a:hlinkClick r:id="" action="ppaction://hlinkshowjump?jump=nextslide"/>
            <a:extLst>
              <a:ext uri="{FF2B5EF4-FFF2-40B4-BE49-F238E27FC236}">
                <a16:creationId xmlns:a16="http://schemas.microsoft.com/office/drawing/2014/main" id="{8B17D439-2D1E-A164-A56D-B61792B33A76}"/>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6" name="CaixaDeTexto 25">
            <a:extLst>
              <a:ext uri="{FF2B5EF4-FFF2-40B4-BE49-F238E27FC236}">
                <a16:creationId xmlns:a16="http://schemas.microsoft.com/office/drawing/2014/main" id="{88A12708-FF37-E3DB-E98C-D87DA3B58F49}"/>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7" name="CaixaDeTexto 26">
            <a:extLst>
              <a:ext uri="{FF2B5EF4-FFF2-40B4-BE49-F238E27FC236}">
                <a16:creationId xmlns:a16="http://schemas.microsoft.com/office/drawing/2014/main" id="{200706ED-B053-A46E-02B6-2380CB1DC7B2}"/>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8" name="CaixaDeTexto 27">
            <a:extLst>
              <a:ext uri="{FF2B5EF4-FFF2-40B4-BE49-F238E27FC236}">
                <a16:creationId xmlns:a16="http://schemas.microsoft.com/office/drawing/2014/main" id="{D6A08B35-7E8C-394B-8D7C-554CA0A0F774}"/>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6" name="CaixaDeTexto 65">
            <a:extLst>
              <a:ext uri="{FF2B5EF4-FFF2-40B4-BE49-F238E27FC236}">
                <a16:creationId xmlns:a16="http://schemas.microsoft.com/office/drawing/2014/main" id="{C20F16C6-47C3-A1FF-CF12-AF549A2697FF}"/>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9" name="CaixaDeTexto 68">
            <a:extLst>
              <a:ext uri="{FF2B5EF4-FFF2-40B4-BE49-F238E27FC236}">
                <a16:creationId xmlns:a16="http://schemas.microsoft.com/office/drawing/2014/main" id="{094EEBAA-5C92-5066-7C08-F54BAD4F71A7}"/>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71" name="CaixaDeTexto 70">
            <a:extLst>
              <a:ext uri="{FF2B5EF4-FFF2-40B4-BE49-F238E27FC236}">
                <a16:creationId xmlns:a16="http://schemas.microsoft.com/office/drawing/2014/main" id="{646024AA-FB11-E22F-6A02-F36E4D162884}"/>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73" name="CaixaDeTexto 72">
            <a:extLst>
              <a:ext uri="{FF2B5EF4-FFF2-40B4-BE49-F238E27FC236}">
                <a16:creationId xmlns:a16="http://schemas.microsoft.com/office/drawing/2014/main" id="{5BFD3167-10B1-2642-EB6D-AEE1C1C11EBB}"/>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75" name="CaixaDeTexto 74">
            <a:extLst>
              <a:ext uri="{FF2B5EF4-FFF2-40B4-BE49-F238E27FC236}">
                <a16:creationId xmlns:a16="http://schemas.microsoft.com/office/drawing/2014/main" id="{811A8B8B-248F-DD9F-3213-F2F55ADE201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79" name="CaixaDeTexto 78">
            <a:extLst>
              <a:ext uri="{FF2B5EF4-FFF2-40B4-BE49-F238E27FC236}">
                <a16:creationId xmlns:a16="http://schemas.microsoft.com/office/drawing/2014/main" id="{8F61C3E8-BEB9-C023-66C6-892848D08999}"/>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80" name="CaixaDeTexto 79">
            <a:extLst>
              <a:ext uri="{FF2B5EF4-FFF2-40B4-BE49-F238E27FC236}">
                <a16:creationId xmlns:a16="http://schemas.microsoft.com/office/drawing/2014/main" id="{64C4B941-DFE8-28D8-9690-593A92D427F5}"/>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88" name="Seta: Divisa 87">
            <a:hlinkClick r:id="" action="ppaction://hlinkshowjump?jump=previousslide"/>
            <a:extLst>
              <a:ext uri="{FF2B5EF4-FFF2-40B4-BE49-F238E27FC236}">
                <a16:creationId xmlns:a16="http://schemas.microsoft.com/office/drawing/2014/main" id="{CC65AA6E-0C44-6E25-C389-20B70F7E1C05}"/>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90" name="Conector reto 89">
            <a:extLst>
              <a:ext uri="{FF2B5EF4-FFF2-40B4-BE49-F238E27FC236}">
                <a16:creationId xmlns:a16="http://schemas.microsoft.com/office/drawing/2014/main" id="{CB4E2DDF-C6FC-74E3-6D47-B213F65B9DAA}"/>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Conector reto 98">
            <a:extLst>
              <a:ext uri="{FF2B5EF4-FFF2-40B4-BE49-F238E27FC236}">
                <a16:creationId xmlns:a16="http://schemas.microsoft.com/office/drawing/2014/main" id="{2EA148AA-C0E5-3A02-F942-087DA2E79CDC}"/>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Conector reto 101">
            <a:extLst>
              <a:ext uri="{FF2B5EF4-FFF2-40B4-BE49-F238E27FC236}">
                <a16:creationId xmlns:a16="http://schemas.microsoft.com/office/drawing/2014/main" id="{21EBC166-7BCB-3DFF-6792-F5594B9F8E3D}"/>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Conector reto 102">
            <a:extLst>
              <a:ext uri="{FF2B5EF4-FFF2-40B4-BE49-F238E27FC236}">
                <a16:creationId xmlns:a16="http://schemas.microsoft.com/office/drawing/2014/main" id="{BBE447A2-3D20-983C-C917-91EC250BCCA6}"/>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Conector reto 107">
            <a:extLst>
              <a:ext uri="{FF2B5EF4-FFF2-40B4-BE49-F238E27FC236}">
                <a16:creationId xmlns:a16="http://schemas.microsoft.com/office/drawing/2014/main" id="{F51E6428-3A1B-4437-4646-B23F944B4EA0}"/>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Conector reto 109">
            <a:extLst>
              <a:ext uri="{FF2B5EF4-FFF2-40B4-BE49-F238E27FC236}">
                <a16:creationId xmlns:a16="http://schemas.microsoft.com/office/drawing/2014/main" id="{B8B860DD-0A4E-6C1D-2473-22C729A879BD}"/>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Conector reto 110">
            <a:extLst>
              <a:ext uri="{FF2B5EF4-FFF2-40B4-BE49-F238E27FC236}">
                <a16:creationId xmlns:a16="http://schemas.microsoft.com/office/drawing/2014/main" id="{74514456-427D-2748-929D-0D7F67F5B7F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Conector reto 111">
            <a:extLst>
              <a:ext uri="{FF2B5EF4-FFF2-40B4-BE49-F238E27FC236}">
                <a16:creationId xmlns:a16="http://schemas.microsoft.com/office/drawing/2014/main" id="{AEDA8A55-DE0A-AE0F-7600-5AF5D4F24505}"/>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Conector reto 112">
            <a:extLst>
              <a:ext uri="{FF2B5EF4-FFF2-40B4-BE49-F238E27FC236}">
                <a16:creationId xmlns:a16="http://schemas.microsoft.com/office/drawing/2014/main" id="{3BB1C3E5-ACE8-E455-7F1C-0EC1820671CC}"/>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Conector reto 113">
            <a:extLst>
              <a:ext uri="{FF2B5EF4-FFF2-40B4-BE49-F238E27FC236}">
                <a16:creationId xmlns:a16="http://schemas.microsoft.com/office/drawing/2014/main" id="{269AFFF3-E9EA-D3C1-DB22-1FA4246E06E9}"/>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15" name="Retângulo: Cantos Arredondados 114">
            <a:extLst>
              <a:ext uri="{FF2B5EF4-FFF2-40B4-BE49-F238E27FC236}">
                <a16:creationId xmlns:a16="http://schemas.microsoft.com/office/drawing/2014/main" id="{476A9879-8948-569E-D1A1-FB0D46BAA475}"/>
              </a:ext>
            </a:extLst>
          </p:cNvPr>
          <p:cNvSpPr/>
          <p:nvPr/>
        </p:nvSpPr>
        <p:spPr>
          <a:xfrm>
            <a:off x="3706329" y="887025"/>
            <a:ext cx="216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6" name="Gráfico 115" descr="Ícone do menu de hambúrguer com preenchimento sólido">
            <a:hlinkClick r:id="rId11" action="ppaction://hlinksldjump"/>
            <a:extLst>
              <a:ext uri="{FF2B5EF4-FFF2-40B4-BE49-F238E27FC236}">
                <a16:creationId xmlns:a16="http://schemas.microsoft.com/office/drawing/2014/main" id="{65A30913-1C6C-10A6-D97B-591D8AF43C3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9961" y="623224"/>
            <a:ext cx="212194" cy="212194"/>
          </a:xfrm>
          <a:prstGeom prst="rect">
            <a:avLst/>
          </a:prstGeom>
        </p:spPr>
      </p:pic>
      <p:sp>
        <p:nvSpPr>
          <p:cNvPr id="117" name="CaixaDeTexto 116">
            <a:extLst>
              <a:ext uri="{FF2B5EF4-FFF2-40B4-BE49-F238E27FC236}">
                <a16:creationId xmlns:a16="http://schemas.microsoft.com/office/drawing/2014/main" id="{B71E2D3C-896E-DEDE-4FD8-8D955796AB0F}"/>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118" name="Conector reto 117">
            <a:extLst>
              <a:ext uri="{FF2B5EF4-FFF2-40B4-BE49-F238E27FC236}">
                <a16:creationId xmlns:a16="http://schemas.microsoft.com/office/drawing/2014/main" id="{A3C3B200-91C6-2540-3B52-36F8F1263E01}"/>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19" name="Retângulo 118">
            <a:hlinkClick r:id="rId14" action="ppaction://hlinksldjump"/>
            <a:extLst>
              <a:ext uri="{FF2B5EF4-FFF2-40B4-BE49-F238E27FC236}">
                <a16:creationId xmlns:a16="http://schemas.microsoft.com/office/drawing/2014/main" id="{DF99638D-4F7B-F23D-97B2-C5988421B8E4}"/>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Retângulo 119">
            <a:hlinkClick r:id="rId15" action="ppaction://hlinksldjump"/>
            <a:extLst>
              <a:ext uri="{FF2B5EF4-FFF2-40B4-BE49-F238E27FC236}">
                <a16:creationId xmlns:a16="http://schemas.microsoft.com/office/drawing/2014/main" id="{1E0AC2F2-0D55-7634-ACC7-19E860018AF7}"/>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Retângulo 120">
            <a:hlinkClick r:id="rId16" action="ppaction://hlinksldjump"/>
            <a:extLst>
              <a:ext uri="{FF2B5EF4-FFF2-40B4-BE49-F238E27FC236}">
                <a16:creationId xmlns:a16="http://schemas.microsoft.com/office/drawing/2014/main" id="{A9286F9F-3052-62E9-FD48-E3BFF6ACB945}"/>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Retângulo 121">
            <a:hlinkClick r:id="rId17" action="ppaction://hlinksldjump"/>
            <a:extLst>
              <a:ext uri="{FF2B5EF4-FFF2-40B4-BE49-F238E27FC236}">
                <a16:creationId xmlns:a16="http://schemas.microsoft.com/office/drawing/2014/main" id="{2AE135F3-EF3B-1078-5E98-13D7218086FE}"/>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3" name="Retângulo 122">
            <a:hlinkClick r:id="rId18" action="ppaction://hlinksldjump"/>
            <a:extLst>
              <a:ext uri="{FF2B5EF4-FFF2-40B4-BE49-F238E27FC236}">
                <a16:creationId xmlns:a16="http://schemas.microsoft.com/office/drawing/2014/main" id="{6FA1A503-3F62-CD90-B5A4-057E97BC9725}"/>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4" name="Retângulo 123">
            <a:hlinkClick r:id="rId19" action="ppaction://hlinksldjump"/>
            <a:extLst>
              <a:ext uri="{FF2B5EF4-FFF2-40B4-BE49-F238E27FC236}">
                <a16:creationId xmlns:a16="http://schemas.microsoft.com/office/drawing/2014/main" id="{A0C40144-C924-07AA-9A02-3C7ABE6E83DA}"/>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5" name="Retângulo 124">
            <a:hlinkClick r:id="rId20" action="ppaction://hlinksldjump"/>
            <a:extLst>
              <a:ext uri="{FF2B5EF4-FFF2-40B4-BE49-F238E27FC236}">
                <a16:creationId xmlns:a16="http://schemas.microsoft.com/office/drawing/2014/main" id="{6E0A0115-70B8-2D39-96C8-8150416AC9B4}"/>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6" name="Retângulo 125">
            <a:hlinkClick r:id="rId21" action="ppaction://hlinksldjump"/>
            <a:extLst>
              <a:ext uri="{FF2B5EF4-FFF2-40B4-BE49-F238E27FC236}">
                <a16:creationId xmlns:a16="http://schemas.microsoft.com/office/drawing/2014/main" id="{B3513825-3212-02EF-AC1F-A01DD5F4141F}"/>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7" name="Retângulo 126">
            <a:hlinkClick r:id="rId22" action="ppaction://hlinksldjump"/>
            <a:extLst>
              <a:ext uri="{FF2B5EF4-FFF2-40B4-BE49-F238E27FC236}">
                <a16:creationId xmlns:a16="http://schemas.microsoft.com/office/drawing/2014/main" id="{CE9D046A-93B9-422E-D489-8544162943AD}"/>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8" name="Fluxograma: Processo 127">
            <a:hlinkClick r:id="rId23" action="ppaction://hlinksldjump"/>
            <a:extLst>
              <a:ext uri="{FF2B5EF4-FFF2-40B4-BE49-F238E27FC236}">
                <a16:creationId xmlns:a16="http://schemas.microsoft.com/office/drawing/2014/main" id="{84EEED84-AE98-3366-2C2D-A3145C900C88}"/>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9" name="Retângulo 128">
            <a:hlinkClick r:id="rId24" action="ppaction://hlinksldjump"/>
            <a:extLst>
              <a:ext uri="{FF2B5EF4-FFF2-40B4-BE49-F238E27FC236}">
                <a16:creationId xmlns:a16="http://schemas.microsoft.com/office/drawing/2014/main" id="{BF2B4B72-402C-A51D-54DA-805B72623B34}"/>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A569B81F-32BE-F64F-91E1-9E20DC0E72E2}"/>
              </a:ext>
            </a:extLst>
          </p:cNvPr>
          <p:cNvPicPr>
            <a:picLocks noChangeAspect="1"/>
          </p:cNvPicPr>
          <p:nvPr/>
        </p:nvPicPr>
        <p:blipFill>
          <a:blip r:embed="rId25"/>
          <a:stretch>
            <a:fillRect/>
          </a:stretch>
        </p:blipFill>
        <p:spPr>
          <a:xfrm>
            <a:off x="3811955" y="1826952"/>
            <a:ext cx="3572490" cy="2062842"/>
          </a:xfrm>
          <a:prstGeom prst="rect">
            <a:avLst/>
          </a:prstGeom>
        </p:spPr>
      </p:pic>
      <p:pic>
        <p:nvPicPr>
          <p:cNvPr id="3" name="Imagem 2">
            <a:extLst>
              <a:ext uri="{FF2B5EF4-FFF2-40B4-BE49-F238E27FC236}">
                <a16:creationId xmlns:a16="http://schemas.microsoft.com/office/drawing/2014/main" id="{ABAF2B54-4EB6-B37F-D9A0-835EC0218B2B}"/>
              </a:ext>
            </a:extLst>
          </p:cNvPr>
          <p:cNvPicPr>
            <a:picLocks noChangeAspect="1"/>
          </p:cNvPicPr>
          <p:nvPr/>
        </p:nvPicPr>
        <p:blipFill>
          <a:blip r:embed="rId26"/>
          <a:stretch>
            <a:fillRect/>
          </a:stretch>
        </p:blipFill>
        <p:spPr>
          <a:xfrm>
            <a:off x="278823" y="1794507"/>
            <a:ext cx="3353471" cy="2145057"/>
          </a:xfrm>
          <a:prstGeom prst="rect">
            <a:avLst/>
          </a:prstGeom>
        </p:spPr>
      </p:pic>
    </p:spTree>
    <p:extLst>
      <p:ext uri="{BB962C8B-B14F-4D97-AF65-F5344CB8AC3E}">
        <p14:creationId xmlns:p14="http://schemas.microsoft.com/office/powerpoint/2010/main" val="3768814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94530" y="2245"/>
            <a:ext cx="7484736"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INDICADORES</a:t>
            </a:r>
          </a:p>
        </p:txBody>
      </p:sp>
      <p:sp>
        <p:nvSpPr>
          <p:cNvPr id="35" name="Título 4">
            <a:extLst>
              <a:ext uri="{FF2B5EF4-FFF2-40B4-BE49-F238E27FC236}">
                <a16:creationId xmlns:a16="http://schemas.microsoft.com/office/drawing/2014/main" id="{834A0983-7087-14AA-0FC4-CA1C46545110}"/>
              </a:ext>
            </a:extLst>
          </p:cNvPr>
          <p:cNvSpPr txBox="1">
            <a:spLocks/>
          </p:cNvSpPr>
          <p:nvPr/>
        </p:nvSpPr>
        <p:spPr>
          <a:xfrm>
            <a:off x="3206396" y="4853350"/>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CGL/NCG</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ÍNDICES DE LIQUIDEZ</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ENDIVIDAMENTO GERAL</a:t>
            </a:r>
          </a:p>
          <a:p>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pic>
        <p:nvPicPr>
          <p:cNvPr id="2" name="Gráfico 1" descr="Velocímetro baixo com preenchimento sólido">
            <a:hlinkClick r:id="rId3" action="ppaction://hlinksldjump"/>
            <a:extLst>
              <a:ext uri="{FF2B5EF4-FFF2-40B4-BE49-F238E27FC236}">
                <a16:creationId xmlns:a16="http://schemas.microsoft.com/office/drawing/2014/main" id="{73071C36-6F17-5C83-0E81-7F05BB6F2B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4514" y="4462218"/>
            <a:ext cx="782264" cy="782266"/>
          </a:xfrm>
          <a:prstGeom prst="rect">
            <a:avLst/>
          </a:prstGeom>
        </p:spPr>
      </p:pic>
      <p:sp>
        <p:nvSpPr>
          <p:cNvPr id="5" name="Espaço Reservado para Número de Slide 2">
            <a:extLst>
              <a:ext uri="{FF2B5EF4-FFF2-40B4-BE49-F238E27FC236}">
                <a16:creationId xmlns:a16="http://schemas.microsoft.com/office/drawing/2014/main" id="{7C21FA09-3E7B-1565-9EEA-9CBC8CE5ABA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25</a:t>
            </a:fld>
            <a:endParaRPr lang="pt-BR" sz="800" dirty="0">
              <a:solidFill>
                <a:srgbClr val="156082"/>
              </a:solidFill>
            </a:endParaRPr>
          </a:p>
        </p:txBody>
      </p:sp>
      <p:pic>
        <p:nvPicPr>
          <p:cNvPr id="6" name="Imagem 5">
            <a:extLst>
              <a:ext uri="{FF2B5EF4-FFF2-40B4-BE49-F238E27FC236}">
                <a16:creationId xmlns:a16="http://schemas.microsoft.com/office/drawing/2014/main" id="{D7D7B78F-91E7-E520-86D3-05C98E053480}"/>
              </a:ext>
            </a:extLst>
          </p:cNvPr>
          <p:cNvPicPr>
            <a:picLocks noChangeAspect="1"/>
          </p:cNvPicPr>
          <p:nvPr/>
        </p:nvPicPr>
        <p:blipFill>
          <a:blip r:embed="rId6"/>
          <a:stretch>
            <a:fillRect/>
          </a:stretch>
        </p:blipFill>
        <p:spPr>
          <a:xfrm>
            <a:off x="6297262" y="10458960"/>
            <a:ext cx="827741" cy="202771"/>
          </a:xfrm>
          <a:prstGeom prst="rect">
            <a:avLst/>
          </a:prstGeom>
        </p:spPr>
      </p:pic>
      <p:sp>
        <p:nvSpPr>
          <p:cNvPr id="20" name="Retângulo 19">
            <a:extLst>
              <a:ext uri="{FF2B5EF4-FFF2-40B4-BE49-F238E27FC236}">
                <a16:creationId xmlns:a16="http://schemas.microsoft.com/office/drawing/2014/main" id="{E5E465CE-9113-EB7A-1427-D8BD0DD2ACB0}"/>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A0C8FD5E-F28A-8A91-E515-481416A17870}"/>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Seta: Divisa 24">
            <a:hlinkClick r:id="" action="ppaction://hlinkshowjump?jump=previousslide"/>
            <a:extLst>
              <a:ext uri="{FF2B5EF4-FFF2-40B4-BE49-F238E27FC236}">
                <a16:creationId xmlns:a16="http://schemas.microsoft.com/office/drawing/2014/main" id="{1509CCA2-1560-88BA-1FCA-E2C719E80A26}"/>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8" name="Gráfico 27" descr="Ícone do menu de hambúrguer com preenchimento sólido">
            <a:hlinkClick r:id="rId7" action="ppaction://hlinksldjump"/>
            <a:extLst>
              <a:ext uri="{FF2B5EF4-FFF2-40B4-BE49-F238E27FC236}">
                <a16:creationId xmlns:a16="http://schemas.microsoft.com/office/drawing/2014/main" id="{C3431873-D11C-92D7-43F8-61230DC3F34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107412"/>
            <a:ext cx="212194" cy="212194"/>
          </a:xfrm>
          <a:prstGeom prst="rect">
            <a:avLst/>
          </a:prstGeom>
        </p:spPr>
      </p:pic>
      <p:sp>
        <p:nvSpPr>
          <p:cNvPr id="29" name="CaixaDeTexto 28">
            <a:extLst>
              <a:ext uri="{FF2B5EF4-FFF2-40B4-BE49-F238E27FC236}">
                <a16:creationId xmlns:a16="http://schemas.microsoft.com/office/drawing/2014/main" id="{2E0C863D-A453-7EB1-FE1C-747E3DABC11E}"/>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0" name="CaixaDeTexto 49">
            <a:extLst>
              <a:ext uri="{FF2B5EF4-FFF2-40B4-BE49-F238E27FC236}">
                <a16:creationId xmlns:a16="http://schemas.microsoft.com/office/drawing/2014/main" id="{07797556-5BE0-825B-2CEC-BD8A930EF373}"/>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2" name="CaixaDeTexto 51">
            <a:extLst>
              <a:ext uri="{FF2B5EF4-FFF2-40B4-BE49-F238E27FC236}">
                <a16:creationId xmlns:a16="http://schemas.microsoft.com/office/drawing/2014/main" id="{4657A8ED-E339-040F-AD0B-AB3A84FBF247}"/>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15FAA5D2-C4BA-765A-2D97-7A84B2FBA0EF}"/>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4" name="CaixaDeTexto 53">
            <a:extLst>
              <a:ext uri="{FF2B5EF4-FFF2-40B4-BE49-F238E27FC236}">
                <a16:creationId xmlns:a16="http://schemas.microsoft.com/office/drawing/2014/main" id="{7B1FF3E4-AEFF-72D8-4936-57326766AC8A}"/>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60B41AD0-61A0-DF65-2F8C-9E850F702D5F}"/>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6" name="CaixaDeTexto 55">
            <a:extLst>
              <a:ext uri="{FF2B5EF4-FFF2-40B4-BE49-F238E27FC236}">
                <a16:creationId xmlns:a16="http://schemas.microsoft.com/office/drawing/2014/main" id="{59E60DEF-4BB3-CB6D-53A4-AA989D123C52}"/>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7" name="CaixaDeTexto 56">
            <a:extLst>
              <a:ext uri="{FF2B5EF4-FFF2-40B4-BE49-F238E27FC236}">
                <a16:creationId xmlns:a16="http://schemas.microsoft.com/office/drawing/2014/main" id="{55CD6A93-E06F-A1DB-4F96-9ACC44E8D407}"/>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8" name="CaixaDeTexto 57">
            <a:extLst>
              <a:ext uri="{FF2B5EF4-FFF2-40B4-BE49-F238E27FC236}">
                <a16:creationId xmlns:a16="http://schemas.microsoft.com/office/drawing/2014/main" id="{5DE909E9-9B67-7D06-B142-B2315AAD5F74}"/>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46EA0344-37D9-E119-9737-EDEE7AF80FFC}"/>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0" name="Conector reto 59">
            <a:extLst>
              <a:ext uri="{FF2B5EF4-FFF2-40B4-BE49-F238E27FC236}">
                <a16:creationId xmlns:a16="http://schemas.microsoft.com/office/drawing/2014/main" id="{5A12A1CA-96B7-8CB7-66B4-8A8AF55EFBF4}"/>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5E28E62E-ACD3-1CF4-0576-0294ACC92CB6}"/>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B84C4980-2CE6-7B3F-62CC-6671D5A169A9}"/>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5322CB6A-5C5E-9420-BBD9-3705F97542EB}"/>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407C74A6-E5C2-6DD8-7B05-EF9E7EDD5D7F}"/>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84AB1D26-ADAF-442C-9155-EED72781CE6D}"/>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FCD6F02C-3965-AB21-9C45-27A0C9D53A7D}"/>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C7ADFC6C-EFA6-D452-29BD-14D5D5C9440D}"/>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2F568F7A-DA46-CCFA-D4D2-4D9A9855C672}"/>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B02B1F0E-9690-F816-D838-A453279C49B9}"/>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CaixaDeTexto 69">
            <a:extLst>
              <a:ext uri="{FF2B5EF4-FFF2-40B4-BE49-F238E27FC236}">
                <a16:creationId xmlns:a16="http://schemas.microsoft.com/office/drawing/2014/main" id="{13DC39BD-4570-D0E5-0D1F-0B492F66D9A1}"/>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EAB1B6F0-A44B-DD91-C001-18F52A11E667}"/>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10" action="ppaction://hlinksldjump"/>
            <a:extLst>
              <a:ext uri="{FF2B5EF4-FFF2-40B4-BE49-F238E27FC236}">
                <a16:creationId xmlns:a16="http://schemas.microsoft.com/office/drawing/2014/main" id="{899D53AF-0E82-27EB-1349-E83C2338E9E0}"/>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1" action="ppaction://hlinksldjump"/>
            <a:extLst>
              <a:ext uri="{FF2B5EF4-FFF2-40B4-BE49-F238E27FC236}">
                <a16:creationId xmlns:a16="http://schemas.microsoft.com/office/drawing/2014/main" id="{A194F9E4-2EC3-8A6B-F361-82653CDD6798}"/>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2" action="ppaction://hlinksldjump"/>
            <a:extLst>
              <a:ext uri="{FF2B5EF4-FFF2-40B4-BE49-F238E27FC236}">
                <a16:creationId xmlns:a16="http://schemas.microsoft.com/office/drawing/2014/main" id="{571680BE-D725-9C2F-691A-C85300880BA5}"/>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3" action="ppaction://hlinksldjump"/>
            <a:extLst>
              <a:ext uri="{FF2B5EF4-FFF2-40B4-BE49-F238E27FC236}">
                <a16:creationId xmlns:a16="http://schemas.microsoft.com/office/drawing/2014/main" id="{0D3EDCF3-8F4E-D2A8-DBDF-4668818CC653}"/>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4" action="ppaction://hlinksldjump"/>
            <a:extLst>
              <a:ext uri="{FF2B5EF4-FFF2-40B4-BE49-F238E27FC236}">
                <a16:creationId xmlns:a16="http://schemas.microsoft.com/office/drawing/2014/main" id="{3A7F1192-B6C3-8EE4-4A9D-AFCC50A2102C}"/>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5" action="ppaction://hlinksldjump"/>
            <a:extLst>
              <a:ext uri="{FF2B5EF4-FFF2-40B4-BE49-F238E27FC236}">
                <a16:creationId xmlns:a16="http://schemas.microsoft.com/office/drawing/2014/main" id="{3CF0B473-76E1-9DA0-D573-6023ABC08824}"/>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6" action="ppaction://hlinksldjump"/>
            <a:extLst>
              <a:ext uri="{FF2B5EF4-FFF2-40B4-BE49-F238E27FC236}">
                <a16:creationId xmlns:a16="http://schemas.microsoft.com/office/drawing/2014/main" id="{FB9B7E14-9636-80D8-145A-79CD9B2A1F8A}"/>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7" action="ppaction://hlinksldjump"/>
            <a:extLst>
              <a:ext uri="{FF2B5EF4-FFF2-40B4-BE49-F238E27FC236}">
                <a16:creationId xmlns:a16="http://schemas.microsoft.com/office/drawing/2014/main" id="{11114389-048E-3D04-B9C7-1334D5F84667}"/>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8" action="ppaction://hlinksldjump"/>
            <a:extLst>
              <a:ext uri="{FF2B5EF4-FFF2-40B4-BE49-F238E27FC236}">
                <a16:creationId xmlns:a16="http://schemas.microsoft.com/office/drawing/2014/main" id="{252D19B2-C7A4-43EB-7CB5-B974E11242F9}"/>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9" action="ppaction://hlinksldjump"/>
            <a:extLst>
              <a:ext uri="{FF2B5EF4-FFF2-40B4-BE49-F238E27FC236}">
                <a16:creationId xmlns:a16="http://schemas.microsoft.com/office/drawing/2014/main" id="{90361D6A-9804-546C-8D08-19D651539FDA}"/>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20" action="ppaction://hlinksldjump"/>
            <a:extLst>
              <a:ext uri="{FF2B5EF4-FFF2-40B4-BE49-F238E27FC236}">
                <a16:creationId xmlns:a16="http://schemas.microsoft.com/office/drawing/2014/main" id="{F05E8545-5279-E407-F733-5B55016D0C0F}"/>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7D43175E-5B1C-284B-F5D9-E1D0A92D1A4E}"/>
              </a:ext>
            </a:extLst>
          </p:cNvPr>
          <p:cNvSpPr/>
          <p:nvPr/>
        </p:nvSpPr>
        <p:spPr>
          <a:xfrm>
            <a:off x="4058009" y="359490"/>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9634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tângulo: Cantos Arredondados 80">
            <a:extLst>
              <a:ext uri="{FF2B5EF4-FFF2-40B4-BE49-F238E27FC236}">
                <a16:creationId xmlns:a16="http://schemas.microsoft.com/office/drawing/2014/main" id="{4DA5D9BC-17FB-AB72-908A-7A5B5D86FCCF}"/>
              </a:ext>
            </a:extLst>
          </p:cNvPr>
          <p:cNvSpPr/>
          <p:nvPr/>
        </p:nvSpPr>
        <p:spPr>
          <a:xfrm>
            <a:off x="478114" y="5864924"/>
            <a:ext cx="6780665" cy="415944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26</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A2EE156B-D246-E948-02FF-73DE0A111685}"/>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CGL/NCG</a:t>
            </a:r>
          </a:p>
        </p:txBody>
      </p:sp>
      <p:sp>
        <p:nvSpPr>
          <p:cNvPr id="3" name="Google Shape;1078;p39">
            <a:extLst>
              <a:ext uri="{FF2B5EF4-FFF2-40B4-BE49-F238E27FC236}">
                <a16:creationId xmlns:a16="http://schemas.microsoft.com/office/drawing/2014/main" id="{886D6BBC-9D20-2BF8-A43D-82AB028E9B8C}"/>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Velocímetro baixo com preenchimento sólido">
            <a:hlinkClick r:id="" action="ppaction://noaction"/>
            <a:extLst>
              <a:ext uri="{FF2B5EF4-FFF2-40B4-BE49-F238E27FC236}">
                <a16:creationId xmlns:a16="http://schemas.microsoft.com/office/drawing/2014/main" id="{1F64B8BE-8573-E5B1-2325-65E8057035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01" y="75045"/>
            <a:ext cx="324113" cy="324114"/>
          </a:xfrm>
          <a:prstGeom prst="rect">
            <a:avLst/>
          </a:prstGeom>
          <a:effectLst>
            <a:outerShdw blurRad="50800" dist="38100" algn="l" rotWithShape="0">
              <a:prstClr val="black">
                <a:alpha val="40000"/>
              </a:prstClr>
            </a:outerShdw>
          </a:effectLst>
        </p:spPr>
      </p:pic>
      <p:sp>
        <p:nvSpPr>
          <p:cNvPr id="108" name="Retângulo: Cantos Arredondados 107">
            <a:extLst>
              <a:ext uri="{FF2B5EF4-FFF2-40B4-BE49-F238E27FC236}">
                <a16:creationId xmlns:a16="http://schemas.microsoft.com/office/drawing/2014/main" id="{8C153623-1A2A-2251-196F-8D0E0E6685CB}"/>
              </a:ext>
            </a:extLst>
          </p:cNvPr>
          <p:cNvSpPr/>
          <p:nvPr/>
        </p:nvSpPr>
        <p:spPr>
          <a:xfrm>
            <a:off x="451635" y="1326958"/>
            <a:ext cx="6780665" cy="415944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1" name="CaixaDeTexto 10">
            <a:extLst>
              <a:ext uri="{FF2B5EF4-FFF2-40B4-BE49-F238E27FC236}">
                <a16:creationId xmlns:a16="http://schemas.microsoft.com/office/drawing/2014/main" id="{93BC7187-3695-E7FB-038E-0ACA381B4432}"/>
              </a:ext>
            </a:extLst>
          </p:cNvPr>
          <p:cNvSpPr txBox="1"/>
          <p:nvPr/>
        </p:nvSpPr>
        <p:spPr>
          <a:xfrm>
            <a:off x="629066" y="3266876"/>
            <a:ext cx="6902635" cy="1477328"/>
          </a:xfrm>
          <a:prstGeom prst="rect">
            <a:avLst/>
          </a:prstGeom>
          <a:noFill/>
        </p:spPr>
        <p:txBody>
          <a:bodyPr wrap="square">
            <a:spAutoFit/>
          </a:bodyPr>
          <a:lstStyle/>
          <a:p>
            <a:pPr marR="328295" algn="just" defTabSz="755934">
              <a:lnSpc>
                <a:spcPts val="1200"/>
              </a:lnSpc>
            </a:pPr>
            <a:r>
              <a:rPr lang="pt-BR" sz="1000" b="1" dirty="0">
                <a:solidFill>
                  <a:schemeClr val="tx2">
                    <a:lumMod val="90000"/>
                    <a:lumOff val="10000"/>
                  </a:schemeClr>
                </a:solidFill>
                <a:latin typeface="+mj-lt"/>
              </a:rPr>
              <a:t>O Capital de Giro Líquido demonstra a liquidez baseada na análise do Ativo Circulante (exposto pelas disponibilidades a curto prazo) contra o Passivo Circulante (demonstrado pelas obrigações de curto prazo). Este indicador, sendo positivo, demonstra que a companhia possui evidências de capacidade de pagamento de suas obrigações de curto prazo</a:t>
            </a:r>
            <a:r>
              <a:rPr lang="pt-BR" sz="1000" dirty="0">
                <a:solidFill>
                  <a:srgbClr val="214D6E"/>
                </a:solidFill>
                <a:latin typeface="+mj-lt"/>
                <a:ea typeface="Ebrima" panose="02000000000000000000" pitchFamily="2" charset="0"/>
                <a:cs typeface="Ebrima" panose="02000000000000000000" pitchFamily="2" charset="0"/>
              </a:rPr>
              <a:t>. </a:t>
            </a:r>
          </a:p>
          <a:p>
            <a:pPr marR="328295" indent="-171450" algn="just" defTabSz="755934">
              <a:lnSpc>
                <a:spcPts val="1200"/>
              </a:lnSpc>
              <a:buFont typeface="Arial" panose="020B0604020202020204" pitchFamily="34" charset="0"/>
              <a:buChar char="•"/>
            </a:pPr>
            <a:endParaRPr lang="pt-BR" sz="1000" dirty="0">
              <a:solidFill>
                <a:srgbClr val="214D6E"/>
              </a:solidFill>
              <a:highlight>
                <a:srgbClr val="FFFF00"/>
              </a:highlight>
              <a:latin typeface="+mj-lt"/>
              <a:ea typeface="Ebrima" panose="02000000000000000000" pitchFamily="2" charset="0"/>
              <a:cs typeface="Ebrima" panose="02000000000000000000" pitchFamily="2" charset="0"/>
            </a:endParaRPr>
          </a:p>
          <a:p>
            <a:pPr marR="328295" algn="just" defTabSz="755934">
              <a:lnSpc>
                <a:spcPts val="1200"/>
              </a:lnSpc>
            </a:pPr>
            <a:r>
              <a:rPr lang="pt-BR" sz="1000" dirty="0">
                <a:solidFill>
                  <a:schemeClr val="tx2">
                    <a:lumMod val="90000"/>
                    <a:lumOff val="10000"/>
                  </a:schemeClr>
                </a:solidFill>
                <a:latin typeface="+mj-lt"/>
              </a:rPr>
              <a:t>O Capital de Giro Líquido apresentado em todos os períodos está positivo, demonstrando que as obrigações de curto prazo não superam os recursos de curto prazo.  No último mês, foi demonstrado um total de 58,7 milhões de ativo circulante e 42,6 milhões de passivo circulante. Em junho, foi observada queda de 2,96%, queda de 8,74% em julho, crescimento de 7,70% em agosto, evolução de 3,26% em setembro e evolução de 8,77% em outubro.</a:t>
            </a:r>
          </a:p>
        </p:txBody>
      </p:sp>
      <p:sp>
        <p:nvSpPr>
          <p:cNvPr id="13" name="CaixaDeTexto 12">
            <a:extLst>
              <a:ext uri="{FF2B5EF4-FFF2-40B4-BE49-F238E27FC236}">
                <a16:creationId xmlns:a16="http://schemas.microsoft.com/office/drawing/2014/main" id="{537B42B7-F4BB-924D-3879-ACED1358A7A7}"/>
              </a:ext>
            </a:extLst>
          </p:cNvPr>
          <p:cNvSpPr txBox="1"/>
          <p:nvPr/>
        </p:nvSpPr>
        <p:spPr>
          <a:xfrm>
            <a:off x="667104" y="7920738"/>
            <a:ext cx="6889396" cy="1323439"/>
          </a:xfrm>
          <a:prstGeom prst="rect">
            <a:avLst/>
          </a:prstGeom>
          <a:noFill/>
        </p:spPr>
        <p:txBody>
          <a:bodyPr wrap="square">
            <a:spAutoFit/>
          </a:bodyPr>
          <a:lstStyle/>
          <a:p>
            <a:pPr marR="328295" algn="just" defTabSz="755934">
              <a:lnSpc>
                <a:spcPts val="1200"/>
              </a:lnSpc>
            </a:pPr>
            <a:r>
              <a:rPr lang="pt-BR" sz="1000" b="1" dirty="0">
                <a:solidFill>
                  <a:schemeClr val="tx2">
                    <a:lumMod val="90000"/>
                    <a:lumOff val="10000"/>
                  </a:schemeClr>
                </a:solidFill>
              </a:rPr>
              <a:t>A necessidade de capital de giro, NCG, mostra a razão entre o ativo operacional (Clientes e Estoques) e o passivo operacional (Fornecedores, obrigações com pessoal e Adiantamento de clientes). </a:t>
            </a:r>
          </a:p>
          <a:p>
            <a:pPr marR="328295" indent="-171450" algn="just" defTabSz="755934">
              <a:lnSpc>
                <a:spcPts val="1200"/>
              </a:lnSpc>
              <a:buFont typeface="Arial" panose="020B0604020202020204" pitchFamily="34" charset="0"/>
              <a:buChar char="•"/>
            </a:pPr>
            <a:endParaRPr lang="pt-BR" sz="1000" dirty="0">
              <a:solidFill>
                <a:schemeClr val="tx2">
                  <a:lumMod val="90000"/>
                  <a:lumOff val="10000"/>
                </a:schemeClr>
              </a:solidFill>
            </a:endParaRPr>
          </a:p>
          <a:p>
            <a:pPr marR="328295" algn="just" defTabSz="755934">
              <a:lnSpc>
                <a:spcPts val="1200"/>
              </a:lnSpc>
            </a:pPr>
            <a:r>
              <a:rPr lang="pt-BR" sz="1000" dirty="0">
                <a:solidFill>
                  <a:schemeClr val="tx2">
                    <a:lumMod val="90000"/>
                    <a:lumOff val="10000"/>
                  </a:schemeClr>
                </a:solidFill>
              </a:rPr>
              <a:t>Com exceção do mês de maio e setembro de 2024, os demais meses apresentaram NCG negativo, o que demonstra que nesses períodos a recuperanda necessitava de capital de giro externo.</a:t>
            </a:r>
          </a:p>
          <a:p>
            <a:pPr marR="328295" algn="just" defTabSz="755934">
              <a:lnSpc>
                <a:spcPts val="1200"/>
              </a:lnSpc>
            </a:pPr>
            <a:endParaRPr lang="pt-BR" sz="1000" dirty="0">
              <a:solidFill>
                <a:schemeClr val="tx2">
                  <a:lumMod val="90000"/>
                  <a:lumOff val="10000"/>
                </a:schemeClr>
              </a:solidFill>
            </a:endParaRPr>
          </a:p>
          <a:p>
            <a:pPr marR="328295" algn="just" defTabSz="755934">
              <a:lnSpc>
                <a:spcPts val="1200"/>
              </a:lnSpc>
            </a:pPr>
            <a:r>
              <a:rPr lang="pt-BR" sz="1000" dirty="0">
                <a:solidFill>
                  <a:schemeClr val="tx2">
                    <a:lumMod val="90000"/>
                    <a:lumOff val="10000"/>
                  </a:schemeClr>
                </a:solidFill>
              </a:rPr>
              <a:t>Foi observada tendência de queda entre os períodos analisados, tendo recuo de 2314% em junho, queda de 38% em julho, recuo de 15% em agosto, recuo de 120% em setembro e queda de 197% em outubro.</a:t>
            </a:r>
            <a:endParaRPr lang="pt-BR" sz="900" dirty="0">
              <a:solidFill>
                <a:schemeClr val="tx2">
                  <a:lumMod val="90000"/>
                  <a:lumOff val="10000"/>
                </a:schemeClr>
              </a:solidFill>
            </a:endParaRPr>
          </a:p>
        </p:txBody>
      </p:sp>
      <p:sp>
        <p:nvSpPr>
          <p:cNvPr id="16" name="Retângulo de cantos arredondados 23">
            <a:extLst>
              <a:ext uri="{FF2B5EF4-FFF2-40B4-BE49-F238E27FC236}">
                <a16:creationId xmlns:a16="http://schemas.microsoft.com/office/drawing/2014/main" id="{3ACC21EC-F5DA-38F2-0FAF-84404364543E}"/>
              </a:ext>
            </a:extLst>
          </p:cNvPr>
          <p:cNvSpPr/>
          <p:nvPr/>
        </p:nvSpPr>
        <p:spPr>
          <a:xfrm>
            <a:off x="551195" y="5999593"/>
            <a:ext cx="3120071" cy="535717"/>
          </a:xfrm>
          <a:prstGeom prst="roundRect">
            <a:avLst>
              <a:gd name="adj" fmla="val 0"/>
            </a:avLst>
          </a:prstGeom>
        </p:spPr>
        <p:txBody>
          <a:bodyPr vert="horz" lIns="91440" tIns="45720" rIns="91440" bIns="45720" rtlCol="0">
            <a:normAutofit fontScale="92500" lnSpcReduction="20000"/>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Necessidade de capital de giro</a:t>
            </a:r>
          </a:p>
        </p:txBody>
      </p:sp>
      <p:sp>
        <p:nvSpPr>
          <p:cNvPr id="21" name="Retângulo de cantos arredondados 23">
            <a:extLst>
              <a:ext uri="{FF2B5EF4-FFF2-40B4-BE49-F238E27FC236}">
                <a16:creationId xmlns:a16="http://schemas.microsoft.com/office/drawing/2014/main" id="{559F34B9-59F6-C7D2-5F7A-D153119F485C}"/>
              </a:ext>
            </a:extLst>
          </p:cNvPr>
          <p:cNvSpPr/>
          <p:nvPr/>
        </p:nvSpPr>
        <p:spPr>
          <a:xfrm>
            <a:off x="478114" y="1391472"/>
            <a:ext cx="3120071"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Capital de giro líquido</a:t>
            </a:r>
          </a:p>
        </p:txBody>
      </p:sp>
      <p:sp>
        <p:nvSpPr>
          <p:cNvPr id="23" name="object 94">
            <a:extLst>
              <a:ext uri="{FF2B5EF4-FFF2-40B4-BE49-F238E27FC236}">
                <a16:creationId xmlns:a16="http://schemas.microsoft.com/office/drawing/2014/main" id="{8232C34B-CF12-D202-D478-7CBC0E73CF9F}"/>
              </a:ext>
            </a:extLst>
          </p:cNvPr>
          <p:cNvSpPr/>
          <p:nvPr/>
        </p:nvSpPr>
        <p:spPr>
          <a:xfrm>
            <a:off x="2664459" y="6901662"/>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-197%</a:t>
            </a:r>
            <a:endParaRPr sz="1400" b="1" dirty="0">
              <a:solidFill>
                <a:schemeClr val="bg1"/>
              </a:solidFill>
            </a:endParaRPr>
          </a:p>
        </p:txBody>
      </p:sp>
      <p:grpSp>
        <p:nvGrpSpPr>
          <p:cNvPr id="24" name="Agrupar 23">
            <a:extLst>
              <a:ext uri="{FF2B5EF4-FFF2-40B4-BE49-F238E27FC236}">
                <a16:creationId xmlns:a16="http://schemas.microsoft.com/office/drawing/2014/main" id="{BF50DD28-D28B-1EEB-C5C5-647CC0F44271}"/>
              </a:ext>
            </a:extLst>
          </p:cNvPr>
          <p:cNvGrpSpPr/>
          <p:nvPr/>
        </p:nvGrpSpPr>
        <p:grpSpPr>
          <a:xfrm rot="10800000">
            <a:off x="3387048" y="6924804"/>
            <a:ext cx="144000" cy="230809"/>
            <a:chOff x="3064750" y="5200354"/>
            <a:chExt cx="144000" cy="230809"/>
          </a:xfrm>
        </p:grpSpPr>
        <p:sp>
          <p:nvSpPr>
            <p:cNvPr id="29" name="Seta: Divisa 28">
              <a:extLst>
                <a:ext uri="{FF2B5EF4-FFF2-40B4-BE49-F238E27FC236}">
                  <a16:creationId xmlns:a16="http://schemas.microsoft.com/office/drawing/2014/main" id="{67971659-4046-F053-3997-4078F27BAB17}"/>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41" name="Conector reto 40">
              <a:extLst>
                <a:ext uri="{FF2B5EF4-FFF2-40B4-BE49-F238E27FC236}">
                  <a16:creationId xmlns:a16="http://schemas.microsoft.com/office/drawing/2014/main" id="{F0AC9122-DBDE-2601-FF50-E38A27502942}"/>
                </a:ext>
              </a:extLst>
            </p:cNvPr>
            <p:cNvCxnSpPr>
              <a:cxnSpLocks/>
            </p:cNvCxnSpPr>
            <p:nvPr/>
          </p:nvCxnSpPr>
          <p:spPr>
            <a:xfrm>
              <a:off x="3148311"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43" name="Retângulo de cantos arredondados 23">
            <a:extLst>
              <a:ext uri="{FF2B5EF4-FFF2-40B4-BE49-F238E27FC236}">
                <a16:creationId xmlns:a16="http://schemas.microsoft.com/office/drawing/2014/main" id="{053F0B49-0CC8-26BB-9EF8-3392AA57D345}"/>
              </a:ext>
            </a:extLst>
          </p:cNvPr>
          <p:cNvSpPr/>
          <p:nvPr/>
        </p:nvSpPr>
        <p:spPr>
          <a:xfrm>
            <a:off x="2582335" y="6697857"/>
            <a:ext cx="973322"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a:t>
            </a:r>
          </a:p>
        </p:txBody>
      </p:sp>
      <p:sp>
        <p:nvSpPr>
          <p:cNvPr id="55" name="object 94">
            <a:extLst>
              <a:ext uri="{FF2B5EF4-FFF2-40B4-BE49-F238E27FC236}">
                <a16:creationId xmlns:a16="http://schemas.microsoft.com/office/drawing/2014/main" id="{B34C14A0-CFFD-9F82-72A2-3E98BFB8FC0F}"/>
              </a:ext>
            </a:extLst>
          </p:cNvPr>
          <p:cNvSpPr/>
          <p:nvPr/>
        </p:nvSpPr>
        <p:spPr>
          <a:xfrm>
            <a:off x="2665765" y="2275085"/>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8,77%</a:t>
            </a:r>
            <a:endParaRPr sz="1400" b="1" dirty="0">
              <a:solidFill>
                <a:schemeClr val="bg1"/>
              </a:solidFill>
            </a:endParaRPr>
          </a:p>
        </p:txBody>
      </p:sp>
      <p:grpSp>
        <p:nvGrpSpPr>
          <p:cNvPr id="59" name="Agrupar 58">
            <a:extLst>
              <a:ext uri="{FF2B5EF4-FFF2-40B4-BE49-F238E27FC236}">
                <a16:creationId xmlns:a16="http://schemas.microsoft.com/office/drawing/2014/main" id="{C443E786-E4EF-8228-E734-CE25C5942D74}"/>
              </a:ext>
            </a:extLst>
          </p:cNvPr>
          <p:cNvGrpSpPr/>
          <p:nvPr/>
        </p:nvGrpSpPr>
        <p:grpSpPr>
          <a:xfrm>
            <a:off x="3388354" y="2298227"/>
            <a:ext cx="144000" cy="230809"/>
            <a:chOff x="3064750" y="5200354"/>
            <a:chExt cx="144000" cy="230809"/>
          </a:xfrm>
        </p:grpSpPr>
        <p:sp>
          <p:nvSpPr>
            <p:cNvPr id="60" name="Seta: Divisa 59">
              <a:extLst>
                <a:ext uri="{FF2B5EF4-FFF2-40B4-BE49-F238E27FC236}">
                  <a16:creationId xmlns:a16="http://schemas.microsoft.com/office/drawing/2014/main" id="{59FD80C3-02EA-15AF-26A7-5FA68B065B3B}"/>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1" name="Conector reto 60">
              <a:extLst>
                <a:ext uri="{FF2B5EF4-FFF2-40B4-BE49-F238E27FC236}">
                  <a16:creationId xmlns:a16="http://schemas.microsoft.com/office/drawing/2014/main" id="{F5AEFE1E-6F5B-9D29-779B-8E97D3394FD4}"/>
                </a:ext>
              </a:extLst>
            </p:cNvPr>
            <p:cNvCxnSpPr>
              <a:cxnSpLocks/>
            </p:cNvCxnSpPr>
            <p:nvPr/>
          </p:nvCxnSpPr>
          <p:spPr>
            <a:xfrm>
              <a:off x="3137022"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62" name="Retângulo de cantos arredondados 23">
            <a:extLst>
              <a:ext uri="{FF2B5EF4-FFF2-40B4-BE49-F238E27FC236}">
                <a16:creationId xmlns:a16="http://schemas.microsoft.com/office/drawing/2014/main" id="{F28E3AB0-96A6-9197-4AFF-2C767F88E31A}"/>
              </a:ext>
            </a:extLst>
          </p:cNvPr>
          <p:cNvSpPr/>
          <p:nvPr/>
        </p:nvSpPr>
        <p:spPr>
          <a:xfrm>
            <a:off x="2583641" y="2071281"/>
            <a:ext cx="973322" cy="272372"/>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Crescimento</a:t>
            </a:r>
          </a:p>
        </p:txBody>
      </p:sp>
      <p:sp>
        <p:nvSpPr>
          <p:cNvPr id="63" name="CaixaDeTexto 62">
            <a:extLst>
              <a:ext uri="{FF2B5EF4-FFF2-40B4-BE49-F238E27FC236}">
                <a16:creationId xmlns:a16="http://schemas.microsoft.com/office/drawing/2014/main" id="{B2CF5EA7-5012-0E7E-D2ED-3B02E3282A1E}"/>
              </a:ext>
            </a:extLst>
          </p:cNvPr>
          <p:cNvSpPr txBox="1"/>
          <p:nvPr/>
        </p:nvSpPr>
        <p:spPr>
          <a:xfrm>
            <a:off x="910342" y="6534323"/>
            <a:ext cx="1754118" cy="477054"/>
          </a:xfrm>
          <a:prstGeom prst="rect">
            <a:avLst/>
          </a:prstGeom>
          <a:noFill/>
        </p:spPr>
        <p:txBody>
          <a:bodyPr wrap="square" rtlCol="0">
            <a:spAutoFit/>
          </a:bodyPr>
          <a:lstStyle/>
          <a:p>
            <a:r>
              <a:rPr lang="pt-BR" sz="1100" dirty="0">
                <a:solidFill>
                  <a:schemeClr val="tx2">
                    <a:lumMod val="90000"/>
                    <a:lumOff val="10000"/>
                  </a:schemeClr>
                </a:solidFill>
              </a:rPr>
              <a:t>Ativo operacional</a:t>
            </a:r>
          </a:p>
          <a:p>
            <a:r>
              <a:rPr lang="pt-BR" sz="1200" b="1" dirty="0">
                <a:solidFill>
                  <a:schemeClr val="tx2">
                    <a:lumMod val="90000"/>
                    <a:lumOff val="10000"/>
                  </a:schemeClr>
                </a:solidFill>
              </a:rPr>
              <a:t> </a:t>
            </a:r>
            <a:r>
              <a:rPr lang="pt-BR" sz="1400" b="1" dirty="0">
                <a:solidFill>
                  <a:schemeClr val="tx2">
                    <a:lumMod val="90000"/>
                    <a:lumOff val="10000"/>
                  </a:schemeClr>
                </a:solidFill>
              </a:rPr>
              <a:t>R$ 26 M</a:t>
            </a:r>
            <a:endParaRPr lang="pt-BR" sz="1200" b="1" dirty="0">
              <a:solidFill>
                <a:schemeClr val="tx2">
                  <a:lumMod val="90000"/>
                  <a:lumOff val="10000"/>
                </a:schemeClr>
              </a:solidFill>
            </a:endParaRPr>
          </a:p>
        </p:txBody>
      </p:sp>
      <p:sp>
        <p:nvSpPr>
          <p:cNvPr id="64" name="CaixaDeTexto 63">
            <a:extLst>
              <a:ext uri="{FF2B5EF4-FFF2-40B4-BE49-F238E27FC236}">
                <a16:creationId xmlns:a16="http://schemas.microsoft.com/office/drawing/2014/main" id="{C98BD883-053B-40E0-8166-FA91508C8759}"/>
              </a:ext>
            </a:extLst>
          </p:cNvPr>
          <p:cNvSpPr txBox="1"/>
          <p:nvPr/>
        </p:nvSpPr>
        <p:spPr>
          <a:xfrm>
            <a:off x="916283" y="6900787"/>
            <a:ext cx="1723568" cy="477054"/>
          </a:xfrm>
          <a:prstGeom prst="rect">
            <a:avLst/>
          </a:prstGeom>
          <a:noFill/>
        </p:spPr>
        <p:txBody>
          <a:bodyPr wrap="square" rtlCol="0">
            <a:spAutoFit/>
          </a:bodyPr>
          <a:lstStyle/>
          <a:p>
            <a:r>
              <a:rPr lang="pt-BR" sz="1100" dirty="0">
                <a:solidFill>
                  <a:schemeClr val="tx2">
                    <a:lumMod val="90000"/>
                    <a:lumOff val="10000"/>
                  </a:schemeClr>
                </a:solidFill>
              </a:rPr>
              <a:t>Passivo operacional</a:t>
            </a:r>
          </a:p>
          <a:p>
            <a:r>
              <a:rPr lang="pt-BR" sz="1400" b="1" dirty="0">
                <a:solidFill>
                  <a:schemeClr val="tx2">
                    <a:lumMod val="90000"/>
                    <a:lumOff val="10000"/>
                  </a:schemeClr>
                </a:solidFill>
              </a:rPr>
              <a:t> R$ 27,6 M</a:t>
            </a:r>
          </a:p>
        </p:txBody>
      </p:sp>
      <p:sp>
        <p:nvSpPr>
          <p:cNvPr id="65" name="CaixaDeTexto 64">
            <a:extLst>
              <a:ext uri="{FF2B5EF4-FFF2-40B4-BE49-F238E27FC236}">
                <a16:creationId xmlns:a16="http://schemas.microsoft.com/office/drawing/2014/main" id="{272E7D4F-0B88-80EE-39A8-2B7F06772902}"/>
              </a:ext>
            </a:extLst>
          </p:cNvPr>
          <p:cNvSpPr txBox="1"/>
          <p:nvPr/>
        </p:nvSpPr>
        <p:spPr>
          <a:xfrm>
            <a:off x="657867" y="1925993"/>
            <a:ext cx="1853504" cy="477054"/>
          </a:xfrm>
          <a:prstGeom prst="rect">
            <a:avLst/>
          </a:prstGeom>
          <a:noFill/>
        </p:spPr>
        <p:txBody>
          <a:bodyPr wrap="square" rtlCol="0">
            <a:spAutoFit/>
          </a:bodyPr>
          <a:lstStyle/>
          <a:p>
            <a:r>
              <a:rPr lang="pt-BR" sz="1100" dirty="0">
                <a:solidFill>
                  <a:schemeClr val="tx2">
                    <a:lumMod val="90000"/>
                    <a:lumOff val="10000"/>
                  </a:schemeClr>
                </a:solidFill>
              </a:rPr>
              <a:t>Recursos de curto prazo</a:t>
            </a:r>
          </a:p>
          <a:p>
            <a:r>
              <a:rPr lang="pt-BR" sz="1200" b="1" dirty="0">
                <a:solidFill>
                  <a:schemeClr val="tx2">
                    <a:lumMod val="90000"/>
                    <a:lumOff val="10000"/>
                  </a:schemeClr>
                </a:solidFill>
              </a:rPr>
              <a:t> </a:t>
            </a:r>
            <a:r>
              <a:rPr lang="pt-BR" sz="1400" b="1" dirty="0">
                <a:solidFill>
                  <a:schemeClr val="tx2">
                    <a:lumMod val="90000"/>
                    <a:lumOff val="10000"/>
                  </a:schemeClr>
                </a:solidFill>
              </a:rPr>
              <a:t>R$ 55 M</a:t>
            </a:r>
            <a:endParaRPr lang="pt-BR" sz="1200" b="1" dirty="0">
              <a:solidFill>
                <a:schemeClr val="tx2">
                  <a:lumMod val="90000"/>
                  <a:lumOff val="10000"/>
                </a:schemeClr>
              </a:solidFill>
            </a:endParaRPr>
          </a:p>
        </p:txBody>
      </p:sp>
      <p:sp>
        <p:nvSpPr>
          <p:cNvPr id="66" name="CaixaDeTexto 65">
            <a:extLst>
              <a:ext uri="{FF2B5EF4-FFF2-40B4-BE49-F238E27FC236}">
                <a16:creationId xmlns:a16="http://schemas.microsoft.com/office/drawing/2014/main" id="{11A7B616-F786-5A40-4E6E-28C0BFF4CC76}"/>
              </a:ext>
            </a:extLst>
          </p:cNvPr>
          <p:cNvSpPr txBox="1"/>
          <p:nvPr/>
        </p:nvSpPr>
        <p:spPr>
          <a:xfrm>
            <a:off x="663807" y="2292457"/>
            <a:ext cx="1929687" cy="477054"/>
          </a:xfrm>
          <a:prstGeom prst="rect">
            <a:avLst/>
          </a:prstGeom>
          <a:noFill/>
        </p:spPr>
        <p:txBody>
          <a:bodyPr wrap="square" rtlCol="0">
            <a:spAutoFit/>
          </a:bodyPr>
          <a:lstStyle/>
          <a:p>
            <a:r>
              <a:rPr lang="pt-BR" sz="1100" dirty="0">
                <a:solidFill>
                  <a:schemeClr val="tx2">
                    <a:lumMod val="90000"/>
                    <a:lumOff val="10000"/>
                  </a:schemeClr>
                </a:solidFill>
              </a:rPr>
              <a:t>Obrigações de curto prazo</a:t>
            </a:r>
          </a:p>
          <a:p>
            <a:r>
              <a:rPr lang="pt-BR" sz="1400" b="1" dirty="0">
                <a:solidFill>
                  <a:schemeClr val="tx2">
                    <a:lumMod val="90000"/>
                    <a:lumOff val="10000"/>
                  </a:schemeClr>
                </a:solidFill>
              </a:rPr>
              <a:t> R$ 40,4 M</a:t>
            </a:r>
          </a:p>
        </p:txBody>
      </p:sp>
      <p:sp>
        <p:nvSpPr>
          <p:cNvPr id="4" name="Retângulo: Cantos Arredondados 3">
            <a:extLst>
              <a:ext uri="{FF2B5EF4-FFF2-40B4-BE49-F238E27FC236}">
                <a16:creationId xmlns:a16="http://schemas.microsoft.com/office/drawing/2014/main" id="{93CF5956-5097-FFB7-A21E-BA109E716203}"/>
              </a:ext>
            </a:extLst>
          </p:cNvPr>
          <p:cNvSpPr/>
          <p:nvPr/>
        </p:nvSpPr>
        <p:spPr>
          <a:xfrm flipH="1">
            <a:off x="583347" y="3308641"/>
            <a:ext cx="45719" cy="1344884"/>
          </a:xfrm>
          <a:prstGeom prst="roundRect">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4" name="Conector reto 13">
            <a:extLst>
              <a:ext uri="{FF2B5EF4-FFF2-40B4-BE49-F238E27FC236}">
                <a16:creationId xmlns:a16="http://schemas.microsoft.com/office/drawing/2014/main" id="{754221D2-D56A-C27B-E9F7-683F28172ACD}"/>
              </a:ext>
            </a:extLst>
          </p:cNvPr>
          <p:cNvCxnSpPr>
            <a:cxnSpLocks/>
          </p:cNvCxnSpPr>
          <p:nvPr/>
        </p:nvCxnSpPr>
        <p:spPr>
          <a:xfrm>
            <a:off x="580588" y="7816240"/>
            <a:ext cx="6593057"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80" name="Conector reto 79">
            <a:extLst>
              <a:ext uri="{FF2B5EF4-FFF2-40B4-BE49-F238E27FC236}">
                <a16:creationId xmlns:a16="http://schemas.microsoft.com/office/drawing/2014/main" id="{154D22BC-0EFA-9196-ABB0-77E21A460C8B}"/>
              </a:ext>
            </a:extLst>
          </p:cNvPr>
          <p:cNvCxnSpPr>
            <a:cxnSpLocks/>
          </p:cNvCxnSpPr>
          <p:nvPr/>
        </p:nvCxnSpPr>
        <p:spPr>
          <a:xfrm>
            <a:off x="507212" y="3240552"/>
            <a:ext cx="6617791"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CD8841C5-C5C9-F565-48B2-FD8A4FB5ED37}"/>
              </a:ext>
            </a:extLst>
          </p:cNvPr>
          <p:cNvCxnSpPr>
            <a:cxnSpLocks/>
          </p:cNvCxnSpPr>
          <p:nvPr/>
        </p:nvCxnSpPr>
        <p:spPr>
          <a:xfrm flipV="1">
            <a:off x="3648190" y="1416858"/>
            <a:ext cx="0" cy="173665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82" name="Conector reto 81">
            <a:extLst>
              <a:ext uri="{FF2B5EF4-FFF2-40B4-BE49-F238E27FC236}">
                <a16:creationId xmlns:a16="http://schemas.microsoft.com/office/drawing/2014/main" id="{17E09FB7-7FC4-D954-642B-823C5F50E51E}"/>
              </a:ext>
            </a:extLst>
          </p:cNvPr>
          <p:cNvCxnSpPr>
            <a:cxnSpLocks/>
          </p:cNvCxnSpPr>
          <p:nvPr/>
        </p:nvCxnSpPr>
        <p:spPr>
          <a:xfrm flipV="1">
            <a:off x="3648190" y="5926798"/>
            <a:ext cx="0" cy="1775264"/>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87" name="Retângulo: Cantos Arredondados 86">
            <a:extLst>
              <a:ext uri="{FF2B5EF4-FFF2-40B4-BE49-F238E27FC236}">
                <a16:creationId xmlns:a16="http://schemas.microsoft.com/office/drawing/2014/main" id="{944A7554-E8C4-10EA-20B4-EFF80834139F}"/>
              </a:ext>
            </a:extLst>
          </p:cNvPr>
          <p:cNvSpPr/>
          <p:nvPr/>
        </p:nvSpPr>
        <p:spPr>
          <a:xfrm flipH="1">
            <a:off x="609661" y="7978769"/>
            <a:ext cx="46800" cy="1224000"/>
          </a:xfrm>
          <a:prstGeom prst="roundRect">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Seta: Divisa 87">
            <a:hlinkClick r:id="" action="ppaction://hlinkshowjump?jump=nextslide"/>
            <a:extLst>
              <a:ext uri="{FF2B5EF4-FFF2-40B4-BE49-F238E27FC236}">
                <a16:creationId xmlns:a16="http://schemas.microsoft.com/office/drawing/2014/main" id="{CCF6619B-409F-9A38-AD98-27351B6BAAEA}"/>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9" name="CaixaDeTexto 88">
            <a:extLst>
              <a:ext uri="{FF2B5EF4-FFF2-40B4-BE49-F238E27FC236}">
                <a16:creationId xmlns:a16="http://schemas.microsoft.com/office/drawing/2014/main" id="{B6FC7E51-2C99-84F4-90BC-564D379A360E}"/>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90" name="CaixaDeTexto 89">
            <a:extLst>
              <a:ext uri="{FF2B5EF4-FFF2-40B4-BE49-F238E27FC236}">
                <a16:creationId xmlns:a16="http://schemas.microsoft.com/office/drawing/2014/main" id="{74B922F4-A9A7-97CD-6F86-600D4F6CE62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91" name="CaixaDeTexto 90">
            <a:extLst>
              <a:ext uri="{FF2B5EF4-FFF2-40B4-BE49-F238E27FC236}">
                <a16:creationId xmlns:a16="http://schemas.microsoft.com/office/drawing/2014/main" id="{0BEBF3B0-82A8-186B-EEF5-28659B6B650F}"/>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92" name="CaixaDeTexto 91">
            <a:extLst>
              <a:ext uri="{FF2B5EF4-FFF2-40B4-BE49-F238E27FC236}">
                <a16:creationId xmlns:a16="http://schemas.microsoft.com/office/drawing/2014/main" id="{BA7C8EC7-DBB4-A4AD-B5D9-18A131009FE8}"/>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93" name="CaixaDeTexto 92">
            <a:extLst>
              <a:ext uri="{FF2B5EF4-FFF2-40B4-BE49-F238E27FC236}">
                <a16:creationId xmlns:a16="http://schemas.microsoft.com/office/drawing/2014/main" id="{C7BCCB0F-398D-862E-8F86-CDEA5A64F8F8}"/>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94" name="CaixaDeTexto 93">
            <a:extLst>
              <a:ext uri="{FF2B5EF4-FFF2-40B4-BE49-F238E27FC236}">
                <a16:creationId xmlns:a16="http://schemas.microsoft.com/office/drawing/2014/main" id="{B1998929-8007-1EAC-17A6-2C7E9AABC29E}"/>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95" name="CaixaDeTexto 94">
            <a:extLst>
              <a:ext uri="{FF2B5EF4-FFF2-40B4-BE49-F238E27FC236}">
                <a16:creationId xmlns:a16="http://schemas.microsoft.com/office/drawing/2014/main" id="{B7AD4F22-4510-8063-C721-1B0779E710C6}"/>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96" name="CaixaDeTexto 95">
            <a:extLst>
              <a:ext uri="{FF2B5EF4-FFF2-40B4-BE49-F238E27FC236}">
                <a16:creationId xmlns:a16="http://schemas.microsoft.com/office/drawing/2014/main" id="{23018F8A-B11F-36E8-D35B-7A81BBBDDD8A}"/>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97" name="CaixaDeTexto 96">
            <a:extLst>
              <a:ext uri="{FF2B5EF4-FFF2-40B4-BE49-F238E27FC236}">
                <a16:creationId xmlns:a16="http://schemas.microsoft.com/office/drawing/2014/main" id="{551871D4-674C-DDC4-4B95-A306C73AB7F8}"/>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98" name="CaixaDeTexto 97">
            <a:extLst>
              <a:ext uri="{FF2B5EF4-FFF2-40B4-BE49-F238E27FC236}">
                <a16:creationId xmlns:a16="http://schemas.microsoft.com/office/drawing/2014/main" id="{25BEF0AD-9DD3-B59A-1376-DD407D990764}"/>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99" name="Seta: Divisa 98">
            <a:hlinkClick r:id="" action="ppaction://hlinkshowjump?jump=previousslide"/>
            <a:extLst>
              <a:ext uri="{FF2B5EF4-FFF2-40B4-BE49-F238E27FC236}">
                <a16:creationId xmlns:a16="http://schemas.microsoft.com/office/drawing/2014/main" id="{C057A5C3-A339-A6B7-3FC2-B98D25797793}"/>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100" name="Conector reto 99">
            <a:extLst>
              <a:ext uri="{FF2B5EF4-FFF2-40B4-BE49-F238E27FC236}">
                <a16:creationId xmlns:a16="http://schemas.microsoft.com/office/drawing/2014/main" id="{5F0FAFD0-F93F-D99E-CCDB-01964E5B6340}"/>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Conector reto 100">
            <a:extLst>
              <a:ext uri="{FF2B5EF4-FFF2-40B4-BE49-F238E27FC236}">
                <a16:creationId xmlns:a16="http://schemas.microsoft.com/office/drawing/2014/main" id="{FECA2857-124A-8C50-3ED7-044748DEEAD7}"/>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Conector reto 101">
            <a:extLst>
              <a:ext uri="{FF2B5EF4-FFF2-40B4-BE49-F238E27FC236}">
                <a16:creationId xmlns:a16="http://schemas.microsoft.com/office/drawing/2014/main" id="{EACCF078-7E95-E779-6DE6-51A14F400A75}"/>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Conector reto 102">
            <a:extLst>
              <a:ext uri="{FF2B5EF4-FFF2-40B4-BE49-F238E27FC236}">
                <a16:creationId xmlns:a16="http://schemas.microsoft.com/office/drawing/2014/main" id="{CA900914-7ABC-0506-E225-1BDBAE08A438}"/>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Conector reto 103">
            <a:extLst>
              <a:ext uri="{FF2B5EF4-FFF2-40B4-BE49-F238E27FC236}">
                <a16:creationId xmlns:a16="http://schemas.microsoft.com/office/drawing/2014/main" id="{9135E091-0DA5-0020-4994-94F17F7203E6}"/>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Conector reto 104">
            <a:extLst>
              <a:ext uri="{FF2B5EF4-FFF2-40B4-BE49-F238E27FC236}">
                <a16:creationId xmlns:a16="http://schemas.microsoft.com/office/drawing/2014/main" id="{425782CE-0305-C54A-2918-D646CA7636C0}"/>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Conector reto 105">
            <a:extLst>
              <a:ext uri="{FF2B5EF4-FFF2-40B4-BE49-F238E27FC236}">
                <a16:creationId xmlns:a16="http://schemas.microsoft.com/office/drawing/2014/main" id="{98A9B786-D1CF-5FD2-FC43-8460FD2ABBD7}"/>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Conector reto 106">
            <a:extLst>
              <a:ext uri="{FF2B5EF4-FFF2-40B4-BE49-F238E27FC236}">
                <a16:creationId xmlns:a16="http://schemas.microsoft.com/office/drawing/2014/main" id="{EA913AA3-7AD8-3F51-4A34-F75905A62DCD}"/>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Conector reto 108">
            <a:extLst>
              <a:ext uri="{FF2B5EF4-FFF2-40B4-BE49-F238E27FC236}">
                <a16:creationId xmlns:a16="http://schemas.microsoft.com/office/drawing/2014/main" id="{226EFE80-4E8C-3F8F-698A-FAA5600E6C56}"/>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Conector reto 109">
            <a:extLst>
              <a:ext uri="{FF2B5EF4-FFF2-40B4-BE49-F238E27FC236}">
                <a16:creationId xmlns:a16="http://schemas.microsoft.com/office/drawing/2014/main" id="{6BA9847B-8461-3BE2-225C-948244314805}"/>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11" name="Retângulo: Cantos Arredondados 110">
            <a:extLst>
              <a:ext uri="{FF2B5EF4-FFF2-40B4-BE49-F238E27FC236}">
                <a16:creationId xmlns:a16="http://schemas.microsoft.com/office/drawing/2014/main" id="{762C49FF-5EBA-2943-8889-9F1AAE60CAC3}"/>
              </a:ext>
            </a:extLst>
          </p:cNvPr>
          <p:cNvSpPr/>
          <p:nvPr/>
        </p:nvSpPr>
        <p:spPr>
          <a:xfrm>
            <a:off x="4058019"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2" name="Gráfico 111" descr="Ícone do menu de hambúrguer com preenchimento sólido">
            <a:hlinkClick r:id="rId5" action="ppaction://hlinksldjump"/>
            <a:extLst>
              <a:ext uri="{FF2B5EF4-FFF2-40B4-BE49-F238E27FC236}">
                <a16:creationId xmlns:a16="http://schemas.microsoft.com/office/drawing/2014/main" id="{1A5FC08C-DFEA-6212-DC46-A42DEA257E6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113" name="CaixaDeTexto 112">
            <a:extLst>
              <a:ext uri="{FF2B5EF4-FFF2-40B4-BE49-F238E27FC236}">
                <a16:creationId xmlns:a16="http://schemas.microsoft.com/office/drawing/2014/main" id="{3D9E0122-D573-87B0-74DB-2F82D1028695}"/>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114" name="Conector reto 113">
            <a:extLst>
              <a:ext uri="{FF2B5EF4-FFF2-40B4-BE49-F238E27FC236}">
                <a16:creationId xmlns:a16="http://schemas.microsoft.com/office/drawing/2014/main" id="{1AD2790E-0C6E-0188-D06D-D9739FE01562}"/>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15" name="Retângulo 114">
            <a:hlinkClick r:id="rId8" action="ppaction://hlinksldjump"/>
            <a:extLst>
              <a:ext uri="{FF2B5EF4-FFF2-40B4-BE49-F238E27FC236}">
                <a16:creationId xmlns:a16="http://schemas.microsoft.com/office/drawing/2014/main" id="{4A7F581A-8C5C-38EB-B4AE-7454E212570E}"/>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6" name="Retângulo 115">
            <a:hlinkClick r:id="rId9" action="ppaction://hlinksldjump"/>
            <a:extLst>
              <a:ext uri="{FF2B5EF4-FFF2-40B4-BE49-F238E27FC236}">
                <a16:creationId xmlns:a16="http://schemas.microsoft.com/office/drawing/2014/main" id="{4CA09CDE-1704-80DE-0742-0F7197985081}"/>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7" name="Retângulo 116">
            <a:hlinkClick r:id="rId10" action="ppaction://hlinksldjump"/>
            <a:extLst>
              <a:ext uri="{FF2B5EF4-FFF2-40B4-BE49-F238E27FC236}">
                <a16:creationId xmlns:a16="http://schemas.microsoft.com/office/drawing/2014/main" id="{75C7E82E-2E21-5B56-189C-C6B7489C7DBA}"/>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8" name="Retângulo 117">
            <a:hlinkClick r:id="rId11" action="ppaction://hlinksldjump"/>
            <a:extLst>
              <a:ext uri="{FF2B5EF4-FFF2-40B4-BE49-F238E27FC236}">
                <a16:creationId xmlns:a16="http://schemas.microsoft.com/office/drawing/2014/main" id="{A608CB0C-1F48-A2C0-3A71-8852AA1796B1}"/>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9" name="Retângulo 118">
            <a:hlinkClick r:id="rId12" action="ppaction://hlinksldjump"/>
            <a:extLst>
              <a:ext uri="{FF2B5EF4-FFF2-40B4-BE49-F238E27FC236}">
                <a16:creationId xmlns:a16="http://schemas.microsoft.com/office/drawing/2014/main" id="{D5A5816B-001D-F017-4A1F-E3DE1593FDE4}"/>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Retângulo 119">
            <a:hlinkClick r:id="rId13" action="ppaction://hlinksldjump"/>
            <a:extLst>
              <a:ext uri="{FF2B5EF4-FFF2-40B4-BE49-F238E27FC236}">
                <a16:creationId xmlns:a16="http://schemas.microsoft.com/office/drawing/2014/main" id="{6390D147-6E87-FF42-FE92-A8226C0BFC6B}"/>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Retângulo 120">
            <a:hlinkClick r:id="rId14" action="ppaction://hlinksldjump"/>
            <a:extLst>
              <a:ext uri="{FF2B5EF4-FFF2-40B4-BE49-F238E27FC236}">
                <a16:creationId xmlns:a16="http://schemas.microsoft.com/office/drawing/2014/main" id="{81E5C3F1-CC82-0743-91ED-B7B9F49F3F46}"/>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Retângulo 121">
            <a:hlinkClick r:id="rId15" action="ppaction://hlinksldjump"/>
            <a:extLst>
              <a:ext uri="{FF2B5EF4-FFF2-40B4-BE49-F238E27FC236}">
                <a16:creationId xmlns:a16="http://schemas.microsoft.com/office/drawing/2014/main" id="{09F4A006-33D6-6CD5-1419-1A283488BD05}"/>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3" name="Retângulo 122">
            <a:hlinkClick r:id="rId16" action="ppaction://hlinksldjump"/>
            <a:extLst>
              <a:ext uri="{FF2B5EF4-FFF2-40B4-BE49-F238E27FC236}">
                <a16:creationId xmlns:a16="http://schemas.microsoft.com/office/drawing/2014/main" id="{F4DB87C2-9CAF-E00C-BC3F-D6DB5F12803B}"/>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4" name="Fluxograma: Processo 123">
            <a:hlinkClick r:id="rId17" action="ppaction://hlinksldjump"/>
            <a:extLst>
              <a:ext uri="{FF2B5EF4-FFF2-40B4-BE49-F238E27FC236}">
                <a16:creationId xmlns:a16="http://schemas.microsoft.com/office/drawing/2014/main" id="{1663D667-AAF0-3842-D9CA-12E207181ECD}"/>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5" name="Retângulo 124">
            <a:hlinkClick r:id="rId18" action="ppaction://hlinksldjump"/>
            <a:extLst>
              <a:ext uri="{FF2B5EF4-FFF2-40B4-BE49-F238E27FC236}">
                <a16:creationId xmlns:a16="http://schemas.microsoft.com/office/drawing/2014/main" id="{7CB6BFA1-9808-B9DE-0F20-286F7FC05F48}"/>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26A1F05B-6F1A-5D87-2354-DDF272F6989C}"/>
              </a:ext>
            </a:extLst>
          </p:cNvPr>
          <p:cNvPicPr>
            <a:picLocks noChangeAspect="1"/>
          </p:cNvPicPr>
          <p:nvPr/>
        </p:nvPicPr>
        <p:blipFill>
          <a:blip r:embed="rId19"/>
          <a:stretch>
            <a:fillRect/>
          </a:stretch>
        </p:blipFill>
        <p:spPr>
          <a:xfrm>
            <a:off x="3721575" y="1410417"/>
            <a:ext cx="3383289" cy="1921305"/>
          </a:xfrm>
          <a:prstGeom prst="rect">
            <a:avLst/>
          </a:prstGeom>
        </p:spPr>
      </p:pic>
      <p:pic>
        <p:nvPicPr>
          <p:cNvPr id="9" name="Imagem 8">
            <a:extLst>
              <a:ext uri="{FF2B5EF4-FFF2-40B4-BE49-F238E27FC236}">
                <a16:creationId xmlns:a16="http://schemas.microsoft.com/office/drawing/2014/main" id="{C515C153-E91A-CCD8-E739-05AF46F00D1A}"/>
              </a:ext>
            </a:extLst>
          </p:cNvPr>
          <p:cNvPicPr>
            <a:picLocks noChangeAspect="1"/>
          </p:cNvPicPr>
          <p:nvPr/>
        </p:nvPicPr>
        <p:blipFill>
          <a:blip r:embed="rId20"/>
          <a:stretch>
            <a:fillRect/>
          </a:stretch>
        </p:blipFill>
        <p:spPr>
          <a:xfrm>
            <a:off x="3714498" y="6071600"/>
            <a:ext cx="3530647" cy="1937780"/>
          </a:xfrm>
          <a:prstGeom prst="rect">
            <a:avLst/>
          </a:prstGeom>
        </p:spPr>
      </p:pic>
    </p:spTree>
    <p:extLst>
      <p:ext uri="{BB962C8B-B14F-4D97-AF65-F5344CB8AC3E}">
        <p14:creationId xmlns:p14="http://schemas.microsoft.com/office/powerpoint/2010/main" val="405576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27</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A2EE156B-D246-E948-02FF-73DE0A111685}"/>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ÍNDICES DE LIQUIDEZ</a:t>
            </a:r>
          </a:p>
        </p:txBody>
      </p:sp>
      <p:sp>
        <p:nvSpPr>
          <p:cNvPr id="3" name="Google Shape;1078;p39">
            <a:extLst>
              <a:ext uri="{FF2B5EF4-FFF2-40B4-BE49-F238E27FC236}">
                <a16:creationId xmlns:a16="http://schemas.microsoft.com/office/drawing/2014/main" id="{886D6BBC-9D20-2BF8-A43D-82AB028E9B8C}"/>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Velocímetro baixo com preenchimento sólido">
            <a:hlinkClick r:id="" action="ppaction://noaction"/>
            <a:extLst>
              <a:ext uri="{FF2B5EF4-FFF2-40B4-BE49-F238E27FC236}">
                <a16:creationId xmlns:a16="http://schemas.microsoft.com/office/drawing/2014/main" id="{1F64B8BE-8573-E5B1-2325-65E8057035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01" y="75045"/>
            <a:ext cx="324113" cy="324114"/>
          </a:xfrm>
          <a:prstGeom prst="rect">
            <a:avLst/>
          </a:prstGeom>
          <a:effectLst>
            <a:outerShdw blurRad="50800" dist="38100" algn="l" rotWithShape="0">
              <a:prstClr val="black">
                <a:alpha val="40000"/>
              </a:prstClr>
            </a:outerShdw>
          </a:effectLst>
        </p:spPr>
      </p:pic>
      <p:sp>
        <p:nvSpPr>
          <p:cNvPr id="4" name="Retângulo: Cantos Arredondados 3">
            <a:extLst>
              <a:ext uri="{FF2B5EF4-FFF2-40B4-BE49-F238E27FC236}">
                <a16:creationId xmlns:a16="http://schemas.microsoft.com/office/drawing/2014/main" id="{7938188F-CED7-43B1-6022-808D9909257F}"/>
              </a:ext>
            </a:extLst>
          </p:cNvPr>
          <p:cNvSpPr/>
          <p:nvPr/>
        </p:nvSpPr>
        <p:spPr>
          <a:xfrm>
            <a:off x="3946340" y="1221109"/>
            <a:ext cx="3415691" cy="4295329"/>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8" name="Retângulo: Cantos Arredondados 7">
            <a:extLst>
              <a:ext uri="{FF2B5EF4-FFF2-40B4-BE49-F238E27FC236}">
                <a16:creationId xmlns:a16="http://schemas.microsoft.com/office/drawing/2014/main" id="{EFE8BF0F-8DBE-0F87-D388-5060D426B0D8}"/>
              </a:ext>
            </a:extLst>
          </p:cNvPr>
          <p:cNvSpPr/>
          <p:nvPr/>
        </p:nvSpPr>
        <p:spPr>
          <a:xfrm>
            <a:off x="198824" y="1223389"/>
            <a:ext cx="3415691" cy="4295329"/>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9" name="Retângulo: Cantos Arredondados 8">
            <a:extLst>
              <a:ext uri="{FF2B5EF4-FFF2-40B4-BE49-F238E27FC236}">
                <a16:creationId xmlns:a16="http://schemas.microsoft.com/office/drawing/2014/main" id="{0BE9B487-6CF7-CDEA-696C-5FFCA38E301F}"/>
              </a:ext>
            </a:extLst>
          </p:cNvPr>
          <p:cNvSpPr/>
          <p:nvPr/>
        </p:nvSpPr>
        <p:spPr>
          <a:xfrm>
            <a:off x="3975810" y="5812000"/>
            <a:ext cx="3415691" cy="4309185"/>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0" name="Retângulo: Cantos Arredondados 9">
            <a:extLst>
              <a:ext uri="{FF2B5EF4-FFF2-40B4-BE49-F238E27FC236}">
                <a16:creationId xmlns:a16="http://schemas.microsoft.com/office/drawing/2014/main" id="{0F27B842-6FE9-A8AC-98F1-4BA952B352D1}"/>
              </a:ext>
            </a:extLst>
          </p:cNvPr>
          <p:cNvSpPr/>
          <p:nvPr/>
        </p:nvSpPr>
        <p:spPr>
          <a:xfrm>
            <a:off x="215952" y="5812000"/>
            <a:ext cx="3415691" cy="4295329"/>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15" name="Conector reto 14">
            <a:extLst>
              <a:ext uri="{FF2B5EF4-FFF2-40B4-BE49-F238E27FC236}">
                <a16:creationId xmlns:a16="http://schemas.microsoft.com/office/drawing/2014/main" id="{38D6F0F0-D0EE-5111-DE77-935652CD65AC}"/>
              </a:ext>
            </a:extLst>
          </p:cNvPr>
          <p:cNvCxnSpPr>
            <a:cxnSpLocks/>
          </p:cNvCxnSpPr>
          <p:nvPr/>
        </p:nvCxnSpPr>
        <p:spPr>
          <a:xfrm>
            <a:off x="4025803" y="2623717"/>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6" name="Conector reto 15">
            <a:extLst>
              <a:ext uri="{FF2B5EF4-FFF2-40B4-BE49-F238E27FC236}">
                <a16:creationId xmlns:a16="http://schemas.microsoft.com/office/drawing/2014/main" id="{2D058C7B-D5D1-105F-0DB3-076CE5F5E865}"/>
              </a:ext>
            </a:extLst>
          </p:cNvPr>
          <p:cNvCxnSpPr>
            <a:cxnSpLocks/>
          </p:cNvCxnSpPr>
          <p:nvPr/>
        </p:nvCxnSpPr>
        <p:spPr>
          <a:xfrm>
            <a:off x="330226" y="2638824"/>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7" name="Conector reto 16">
            <a:extLst>
              <a:ext uri="{FF2B5EF4-FFF2-40B4-BE49-F238E27FC236}">
                <a16:creationId xmlns:a16="http://schemas.microsoft.com/office/drawing/2014/main" id="{12C3D0FD-406D-BBF3-A9E3-D7C5BF78E6FF}"/>
              </a:ext>
            </a:extLst>
          </p:cNvPr>
          <p:cNvCxnSpPr>
            <a:cxnSpLocks/>
          </p:cNvCxnSpPr>
          <p:nvPr/>
        </p:nvCxnSpPr>
        <p:spPr>
          <a:xfrm>
            <a:off x="334306" y="7300234"/>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8" name="Conector reto 17">
            <a:extLst>
              <a:ext uri="{FF2B5EF4-FFF2-40B4-BE49-F238E27FC236}">
                <a16:creationId xmlns:a16="http://schemas.microsoft.com/office/drawing/2014/main" id="{278A7EEC-AF20-D79F-2171-C7C2BD3E491A}"/>
              </a:ext>
            </a:extLst>
          </p:cNvPr>
          <p:cNvCxnSpPr>
            <a:cxnSpLocks/>
          </p:cNvCxnSpPr>
          <p:nvPr/>
        </p:nvCxnSpPr>
        <p:spPr>
          <a:xfrm>
            <a:off x="3994046" y="7300235"/>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9" name="Seta: Divisa 18">
            <a:extLst>
              <a:ext uri="{FF2B5EF4-FFF2-40B4-BE49-F238E27FC236}">
                <a16:creationId xmlns:a16="http://schemas.microsoft.com/office/drawing/2014/main" id="{07D3115F-78E9-B5AA-FDD2-23F779668A1F}"/>
              </a:ext>
            </a:extLst>
          </p:cNvPr>
          <p:cNvSpPr/>
          <p:nvPr/>
        </p:nvSpPr>
        <p:spPr>
          <a:xfrm>
            <a:off x="4039904" y="9218618"/>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0" name="Seta: Divisa 19">
            <a:extLst>
              <a:ext uri="{FF2B5EF4-FFF2-40B4-BE49-F238E27FC236}">
                <a16:creationId xmlns:a16="http://schemas.microsoft.com/office/drawing/2014/main" id="{A39139A0-50CC-FB46-3E00-85DC51DE689D}"/>
              </a:ext>
            </a:extLst>
          </p:cNvPr>
          <p:cNvSpPr/>
          <p:nvPr/>
        </p:nvSpPr>
        <p:spPr>
          <a:xfrm>
            <a:off x="323245" y="9225740"/>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1" name="Conector reto 20">
            <a:extLst>
              <a:ext uri="{FF2B5EF4-FFF2-40B4-BE49-F238E27FC236}">
                <a16:creationId xmlns:a16="http://schemas.microsoft.com/office/drawing/2014/main" id="{0123320A-0FB3-60F5-0F85-AAF3A26CAA68}"/>
              </a:ext>
            </a:extLst>
          </p:cNvPr>
          <p:cNvCxnSpPr>
            <a:cxnSpLocks/>
          </p:cNvCxnSpPr>
          <p:nvPr/>
        </p:nvCxnSpPr>
        <p:spPr>
          <a:xfrm>
            <a:off x="4073511" y="9130020"/>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 name="Conector reto 22">
            <a:extLst>
              <a:ext uri="{FF2B5EF4-FFF2-40B4-BE49-F238E27FC236}">
                <a16:creationId xmlns:a16="http://schemas.microsoft.com/office/drawing/2014/main" id="{B81A9381-443E-546A-6788-9BB1A96CEA04}"/>
              </a:ext>
            </a:extLst>
          </p:cNvPr>
          <p:cNvCxnSpPr>
            <a:cxnSpLocks/>
          </p:cNvCxnSpPr>
          <p:nvPr/>
        </p:nvCxnSpPr>
        <p:spPr>
          <a:xfrm>
            <a:off x="336923" y="9127456"/>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0FBAC54C-E5B0-F2D4-E819-2533F81DC71D}"/>
              </a:ext>
            </a:extLst>
          </p:cNvPr>
          <p:cNvCxnSpPr>
            <a:cxnSpLocks/>
          </p:cNvCxnSpPr>
          <p:nvPr/>
        </p:nvCxnSpPr>
        <p:spPr>
          <a:xfrm>
            <a:off x="320811" y="4437542"/>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9" name="Seta: Divisa 28">
            <a:extLst>
              <a:ext uri="{FF2B5EF4-FFF2-40B4-BE49-F238E27FC236}">
                <a16:creationId xmlns:a16="http://schemas.microsoft.com/office/drawing/2014/main" id="{0DB312CC-DC07-C56F-CDFA-1FB4D68120D6}"/>
              </a:ext>
            </a:extLst>
          </p:cNvPr>
          <p:cNvSpPr/>
          <p:nvPr/>
        </p:nvSpPr>
        <p:spPr>
          <a:xfrm>
            <a:off x="261976" y="4516780"/>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1" name="Seta: Divisa 40">
            <a:extLst>
              <a:ext uri="{FF2B5EF4-FFF2-40B4-BE49-F238E27FC236}">
                <a16:creationId xmlns:a16="http://schemas.microsoft.com/office/drawing/2014/main" id="{7E88C9D9-ADE0-031C-E042-049207CE057C}"/>
              </a:ext>
            </a:extLst>
          </p:cNvPr>
          <p:cNvSpPr/>
          <p:nvPr/>
        </p:nvSpPr>
        <p:spPr>
          <a:xfrm>
            <a:off x="4007567" y="4514202"/>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43" name="Conector reto 42">
            <a:extLst>
              <a:ext uri="{FF2B5EF4-FFF2-40B4-BE49-F238E27FC236}">
                <a16:creationId xmlns:a16="http://schemas.microsoft.com/office/drawing/2014/main" id="{48817541-5990-475F-D92B-94B3F4E1EA4B}"/>
              </a:ext>
            </a:extLst>
          </p:cNvPr>
          <p:cNvCxnSpPr>
            <a:cxnSpLocks/>
          </p:cNvCxnSpPr>
          <p:nvPr/>
        </p:nvCxnSpPr>
        <p:spPr>
          <a:xfrm>
            <a:off x="3986927" y="4451677"/>
            <a:ext cx="3256763"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53" name="CaixaDeTexto 52">
            <a:extLst>
              <a:ext uri="{FF2B5EF4-FFF2-40B4-BE49-F238E27FC236}">
                <a16:creationId xmlns:a16="http://schemas.microsoft.com/office/drawing/2014/main" id="{1589F410-70AF-C72A-587E-2B95AAFBF6EF}"/>
              </a:ext>
            </a:extLst>
          </p:cNvPr>
          <p:cNvSpPr txBox="1"/>
          <p:nvPr/>
        </p:nvSpPr>
        <p:spPr>
          <a:xfrm>
            <a:off x="4079567" y="4478654"/>
            <a:ext cx="3426571" cy="861774"/>
          </a:xfrm>
          <a:prstGeom prst="rect">
            <a:avLst/>
          </a:prstGeom>
          <a:noFill/>
        </p:spPr>
        <p:txBody>
          <a:bodyPr wrap="square">
            <a:spAutoFit/>
          </a:bodyPr>
          <a:lstStyle/>
          <a:p>
            <a:pPr marL="12700" marR="328295" algn="just"/>
            <a:r>
              <a:rPr lang="pt-BR" sz="1000" b="1" dirty="0">
                <a:solidFill>
                  <a:schemeClr val="tx2">
                    <a:lumMod val="90000"/>
                    <a:lumOff val="10000"/>
                  </a:schemeClr>
                </a:solidFill>
              </a:rPr>
              <a:t>Liquidez Seca </a:t>
            </a:r>
            <a:r>
              <a:rPr lang="pt-BR" sz="1000" dirty="0">
                <a:solidFill>
                  <a:schemeClr val="tx2">
                    <a:lumMod val="90000"/>
                    <a:lumOff val="10000"/>
                  </a:schemeClr>
                </a:solidFill>
              </a:rPr>
              <a:t>– todos os meses analisados apresentaram valores insatisfatórios, demonstrando que, sem o auxílio dos estoques, a recuperanda consegue pagar em média  84% das dívidas de curto prazo.</a:t>
            </a:r>
          </a:p>
        </p:txBody>
      </p:sp>
      <p:sp>
        <p:nvSpPr>
          <p:cNvPr id="55" name="CaixaDeTexto 54">
            <a:extLst>
              <a:ext uri="{FF2B5EF4-FFF2-40B4-BE49-F238E27FC236}">
                <a16:creationId xmlns:a16="http://schemas.microsoft.com/office/drawing/2014/main" id="{37268078-F1A4-4BC8-128C-46973820185E}"/>
              </a:ext>
            </a:extLst>
          </p:cNvPr>
          <p:cNvSpPr txBox="1"/>
          <p:nvPr/>
        </p:nvSpPr>
        <p:spPr>
          <a:xfrm>
            <a:off x="324138" y="4459083"/>
            <a:ext cx="3549747" cy="861774"/>
          </a:xfrm>
          <a:prstGeom prst="rect">
            <a:avLst/>
          </a:prstGeom>
          <a:noFill/>
        </p:spPr>
        <p:txBody>
          <a:bodyPr wrap="square">
            <a:spAutoFit/>
          </a:bodyPr>
          <a:lstStyle/>
          <a:p>
            <a:pPr marL="12700" marR="328295" algn="just"/>
            <a:r>
              <a:rPr lang="pt-BR" sz="1000" b="1" dirty="0">
                <a:solidFill>
                  <a:schemeClr val="tx2">
                    <a:lumMod val="90000"/>
                    <a:lumOff val="10000"/>
                  </a:schemeClr>
                </a:solidFill>
              </a:rPr>
              <a:t>Liquidez Imediata </a:t>
            </a:r>
            <a:r>
              <a:rPr lang="pt-BR" sz="1000" dirty="0">
                <a:solidFill>
                  <a:schemeClr val="tx2">
                    <a:lumMod val="90000"/>
                    <a:lumOff val="10000"/>
                  </a:schemeClr>
                </a:solidFill>
              </a:rPr>
              <a:t>– demonstra se a recuperanda possui disponíveis para pagamento imediato das dívidas de curto prazo. Apresentou valores insatisfatórios em todos os períodos analisados, contudo, apresentou melhoria entre maio e outubro.</a:t>
            </a:r>
          </a:p>
        </p:txBody>
      </p:sp>
      <p:sp>
        <p:nvSpPr>
          <p:cNvPr id="59" name="CaixaDeTexto 58">
            <a:extLst>
              <a:ext uri="{FF2B5EF4-FFF2-40B4-BE49-F238E27FC236}">
                <a16:creationId xmlns:a16="http://schemas.microsoft.com/office/drawing/2014/main" id="{7400450F-342C-C0EE-7A88-4B6561C42BB2}"/>
              </a:ext>
            </a:extLst>
          </p:cNvPr>
          <p:cNvSpPr txBox="1"/>
          <p:nvPr/>
        </p:nvSpPr>
        <p:spPr>
          <a:xfrm>
            <a:off x="4182062" y="9178849"/>
            <a:ext cx="3426571" cy="707886"/>
          </a:xfrm>
          <a:prstGeom prst="rect">
            <a:avLst/>
          </a:prstGeom>
          <a:noFill/>
        </p:spPr>
        <p:txBody>
          <a:bodyPr wrap="square">
            <a:spAutoFit/>
          </a:bodyPr>
          <a:lstStyle/>
          <a:p>
            <a:pPr marL="12700" marR="328295" algn="just"/>
            <a:r>
              <a:rPr lang="pt-BR" sz="1000" b="1" dirty="0">
                <a:solidFill>
                  <a:schemeClr val="tx2">
                    <a:lumMod val="90000"/>
                    <a:lumOff val="10000"/>
                  </a:schemeClr>
                </a:solidFill>
              </a:rPr>
              <a:t>Liquidez Geral </a:t>
            </a:r>
            <a:r>
              <a:rPr lang="pt-BR" sz="1000" dirty="0">
                <a:solidFill>
                  <a:schemeClr val="tx2">
                    <a:lumMod val="90000"/>
                    <a:lumOff val="10000"/>
                  </a:schemeClr>
                </a:solidFill>
              </a:rPr>
              <a:t>– com valores satisfatórios em todos os meses, demonstra que os recursos totais são suficientes para arcar com o total das obrigações. Cresceu 0,01 entre maio e outubro.</a:t>
            </a:r>
          </a:p>
        </p:txBody>
      </p:sp>
      <p:sp>
        <p:nvSpPr>
          <p:cNvPr id="60" name="CaixaDeTexto 59">
            <a:extLst>
              <a:ext uri="{FF2B5EF4-FFF2-40B4-BE49-F238E27FC236}">
                <a16:creationId xmlns:a16="http://schemas.microsoft.com/office/drawing/2014/main" id="{B87E79C7-E399-548C-46BA-5E20CCF73375}"/>
              </a:ext>
            </a:extLst>
          </p:cNvPr>
          <p:cNvSpPr txBox="1"/>
          <p:nvPr/>
        </p:nvSpPr>
        <p:spPr>
          <a:xfrm>
            <a:off x="384055" y="9160706"/>
            <a:ext cx="3513034" cy="861774"/>
          </a:xfrm>
          <a:prstGeom prst="rect">
            <a:avLst/>
          </a:prstGeom>
          <a:noFill/>
        </p:spPr>
        <p:txBody>
          <a:bodyPr wrap="square">
            <a:spAutoFit/>
          </a:bodyPr>
          <a:lstStyle/>
          <a:p>
            <a:pPr marL="12700" marR="328295" algn="just"/>
            <a:r>
              <a:rPr lang="pt-BR" sz="1000" b="1" dirty="0">
                <a:solidFill>
                  <a:schemeClr val="tx2">
                    <a:lumMod val="90000"/>
                    <a:lumOff val="10000"/>
                  </a:schemeClr>
                </a:solidFill>
              </a:rPr>
              <a:t>Liquidez Corrente </a:t>
            </a:r>
            <a:r>
              <a:rPr lang="pt-BR" sz="1000" dirty="0">
                <a:solidFill>
                  <a:schemeClr val="tx2">
                    <a:lumMod val="90000"/>
                    <a:lumOff val="10000"/>
                  </a:schemeClr>
                </a:solidFill>
              </a:rPr>
              <a:t>– em todos os períodos, foram apresentados índices satisfatórios, demonstrando que os recursos de curto prazo são suficientes para cobrir as obrigações de curto prazo. Entre os períodos de maio e outubro, foi demonstrado recuo de 0,04.</a:t>
            </a:r>
          </a:p>
        </p:txBody>
      </p:sp>
      <p:sp>
        <p:nvSpPr>
          <p:cNvPr id="62" name="object 94">
            <a:extLst>
              <a:ext uri="{FF2B5EF4-FFF2-40B4-BE49-F238E27FC236}">
                <a16:creationId xmlns:a16="http://schemas.microsoft.com/office/drawing/2014/main" id="{A7CDE6D0-B45D-7B61-2B24-6E7096E74A90}"/>
              </a:ext>
            </a:extLst>
          </p:cNvPr>
          <p:cNvSpPr/>
          <p:nvPr/>
        </p:nvSpPr>
        <p:spPr>
          <a:xfrm>
            <a:off x="6127233" y="2111462"/>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-0,02</a:t>
            </a:r>
            <a:endParaRPr sz="1400" b="1" dirty="0">
              <a:solidFill>
                <a:schemeClr val="bg1"/>
              </a:solidFill>
            </a:endParaRPr>
          </a:p>
        </p:txBody>
      </p:sp>
      <p:sp>
        <p:nvSpPr>
          <p:cNvPr id="63" name="Retângulo de cantos arredondados 23">
            <a:extLst>
              <a:ext uri="{FF2B5EF4-FFF2-40B4-BE49-F238E27FC236}">
                <a16:creationId xmlns:a16="http://schemas.microsoft.com/office/drawing/2014/main" id="{51E9904B-F7D3-ADB6-B624-DAF2EF185185}"/>
              </a:ext>
            </a:extLst>
          </p:cNvPr>
          <p:cNvSpPr/>
          <p:nvPr/>
        </p:nvSpPr>
        <p:spPr>
          <a:xfrm>
            <a:off x="4614324" y="1275502"/>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Liquidez seca</a:t>
            </a:r>
          </a:p>
        </p:txBody>
      </p:sp>
      <p:grpSp>
        <p:nvGrpSpPr>
          <p:cNvPr id="64" name="Agrupar 63">
            <a:extLst>
              <a:ext uri="{FF2B5EF4-FFF2-40B4-BE49-F238E27FC236}">
                <a16:creationId xmlns:a16="http://schemas.microsoft.com/office/drawing/2014/main" id="{1F86EF47-1A82-AC91-22F3-EEBF2F8067BE}"/>
              </a:ext>
            </a:extLst>
          </p:cNvPr>
          <p:cNvGrpSpPr/>
          <p:nvPr/>
        </p:nvGrpSpPr>
        <p:grpSpPr>
          <a:xfrm rot="10800000">
            <a:off x="6849822" y="2134604"/>
            <a:ext cx="144000" cy="230809"/>
            <a:chOff x="3064750" y="5200354"/>
            <a:chExt cx="144000" cy="230809"/>
          </a:xfrm>
        </p:grpSpPr>
        <p:sp>
          <p:nvSpPr>
            <p:cNvPr id="65" name="Seta: Divisa 64">
              <a:extLst>
                <a:ext uri="{FF2B5EF4-FFF2-40B4-BE49-F238E27FC236}">
                  <a16:creationId xmlns:a16="http://schemas.microsoft.com/office/drawing/2014/main" id="{82B3C589-950B-24E5-9180-F6657450A52F}"/>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6" name="Conector reto 65">
              <a:extLst>
                <a:ext uri="{FF2B5EF4-FFF2-40B4-BE49-F238E27FC236}">
                  <a16:creationId xmlns:a16="http://schemas.microsoft.com/office/drawing/2014/main" id="{0CD28152-A716-1DEE-4EDE-C0240948F988}"/>
                </a:ext>
              </a:extLst>
            </p:cNvPr>
            <p:cNvCxnSpPr>
              <a:cxnSpLocks/>
            </p:cNvCxnSpPr>
            <p:nvPr/>
          </p:nvCxnSpPr>
          <p:spPr>
            <a:xfrm>
              <a:off x="3137022"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67" name="Retângulo de cantos arredondados 23">
            <a:extLst>
              <a:ext uri="{FF2B5EF4-FFF2-40B4-BE49-F238E27FC236}">
                <a16:creationId xmlns:a16="http://schemas.microsoft.com/office/drawing/2014/main" id="{1F8D3520-AD5F-313B-92B0-EFD364987F2D}"/>
              </a:ext>
            </a:extLst>
          </p:cNvPr>
          <p:cNvSpPr/>
          <p:nvPr/>
        </p:nvSpPr>
        <p:spPr>
          <a:xfrm>
            <a:off x="6045109" y="1907657"/>
            <a:ext cx="973322" cy="237673"/>
          </a:xfrm>
          <a:prstGeom prst="roundRect">
            <a:avLst>
              <a:gd name="adj" fmla="val 0"/>
            </a:avLst>
          </a:prstGeom>
        </p:spPr>
        <p:txBody>
          <a:bodyPr vert="horz" lIns="91440" tIns="45720" rIns="91440" bIns="45720" rtlCol="0">
            <a:normAutofit lnSpcReduction="10000"/>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a:t>
            </a:r>
          </a:p>
        </p:txBody>
      </p:sp>
      <p:sp>
        <p:nvSpPr>
          <p:cNvPr id="68" name="object 94">
            <a:extLst>
              <a:ext uri="{FF2B5EF4-FFF2-40B4-BE49-F238E27FC236}">
                <a16:creationId xmlns:a16="http://schemas.microsoft.com/office/drawing/2014/main" id="{03551B3E-79CC-657A-B95C-ABE7691DFF77}"/>
              </a:ext>
            </a:extLst>
          </p:cNvPr>
          <p:cNvSpPr/>
          <p:nvPr/>
        </p:nvSpPr>
        <p:spPr>
          <a:xfrm>
            <a:off x="2331796" y="2123641"/>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0,09</a:t>
            </a:r>
            <a:endParaRPr sz="1400" b="1" dirty="0">
              <a:solidFill>
                <a:schemeClr val="bg1"/>
              </a:solidFill>
            </a:endParaRPr>
          </a:p>
        </p:txBody>
      </p:sp>
      <p:sp>
        <p:nvSpPr>
          <p:cNvPr id="69" name="Retângulo de cantos arredondados 23">
            <a:extLst>
              <a:ext uri="{FF2B5EF4-FFF2-40B4-BE49-F238E27FC236}">
                <a16:creationId xmlns:a16="http://schemas.microsoft.com/office/drawing/2014/main" id="{1D64EEA1-1403-A359-138B-4FBDE76AA65B}"/>
              </a:ext>
            </a:extLst>
          </p:cNvPr>
          <p:cNvSpPr/>
          <p:nvPr/>
        </p:nvSpPr>
        <p:spPr>
          <a:xfrm>
            <a:off x="818887" y="1287681"/>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Liquidez imediata</a:t>
            </a:r>
          </a:p>
        </p:txBody>
      </p:sp>
      <p:grpSp>
        <p:nvGrpSpPr>
          <p:cNvPr id="70" name="Agrupar 69">
            <a:extLst>
              <a:ext uri="{FF2B5EF4-FFF2-40B4-BE49-F238E27FC236}">
                <a16:creationId xmlns:a16="http://schemas.microsoft.com/office/drawing/2014/main" id="{495EA8DE-FCD2-CB17-34D2-425075FE8FAA}"/>
              </a:ext>
            </a:extLst>
          </p:cNvPr>
          <p:cNvGrpSpPr/>
          <p:nvPr/>
        </p:nvGrpSpPr>
        <p:grpSpPr>
          <a:xfrm>
            <a:off x="3054385" y="2146783"/>
            <a:ext cx="144000" cy="230809"/>
            <a:chOff x="3064750" y="5200354"/>
            <a:chExt cx="144000" cy="230809"/>
          </a:xfrm>
        </p:grpSpPr>
        <p:sp>
          <p:nvSpPr>
            <p:cNvPr id="71" name="Seta: Divisa 70">
              <a:extLst>
                <a:ext uri="{FF2B5EF4-FFF2-40B4-BE49-F238E27FC236}">
                  <a16:creationId xmlns:a16="http://schemas.microsoft.com/office/drawing/2014/main" id="{348FFCFF-C6A5-6E6B-A90E-84179C48722A}"/>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2" name="Conector reto 71">
              <a:extLst>
                <a:ext uri="{FF2B5EF4-FFF2-40B4-BE49-F238E27FC236}">
                  <a16:creationId xmlns:a16="http://schemas.microsoft.com/office/drawing/2014/main" id="{E0955432-E59D-D67F-C74C-1D75F593FCD2}"/>
                </a:ext>
              </a:extLst>
            </p:cNvPr>
            <p:cNvCxnSpPr>
              <a:cxnSpLocks/>
            </p:cNvCxnSpPr>
            <p:nvPr/>
          </p:nvCxnSpPr>
          <p:spPr>
            <a:xfrm>
              <a:off x="3137022"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73" name="Retângulo de cantos arredondados 23">
            <a:extLst>
              <a:ext uri="{FF2B5EF4-FFF2-40B4-BE49-F238E27FC236}">
                <a16:creationId xmlns:a16="http://schemas.microsoft.com/office/drawing/2014/main" id="{03F7D4F9-A727-DA1A-4C42-E40C8B5C2E5C}"/>
              </a:ext>
            </a:extLst>
          </p:cNvPr>
          <p:cNvSpPr/>
          <p:nvPr/>
        </p:nvSpPr>
        <p:spPr>
          <a:xfrm>
            <a:off x="2249672" y="1919837"/>
            <a:ext cx="973322" cy="334266"/>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Crescimento</a:t>
            </a:r>
          </a:p>
        </p:txBody>
      </p:sp>
      <p:sp>
        <p:nvSpPr>
          <p:cNvPr id="74" name="object 94">
            <a:extLst>
              <a:ext uri="{FF2B5EF4-FFF2-40B4-BE49-F238E27FC236}">
                <a16:creationId xmlns:a16="http://schemas.microsoft.com/office/drawing/2014/main" id="{D2A987CD-A173-368E-1DE5-76108AEC2E42}"/>
              </a:ext>
            </a:extLst>
          </p:cNvPr>
          <p:cNvSpPr/>
          <p:nvPr/>
        </p:nvSpPr>
        <p:spPr>
          <a:xfrm>
            <a:off x="5974812" y="6657779"/>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0,01</a:t>
            </a:r>
            <a:endParaRPr sz="1400" b="1" dirty="0">
              <a:solidFill>
                <a:schemeClr val="bg1"/>
              </a:solidFill>
            </a:endParaRPr>
          </a:p>
        </p:txBody>
      </p:sp>
      <p:sp>
        <p:nvSpPr>
          <p:cNvPr id="75" name="Retângulo de cantos arredondados 23">
            <a:extLst>
              <a:ext uri="{FF2B5EF4-FFF2-40B4-BE49-F238E27FC236}">
                <a16:creationId xmlns:a16="http://schemas.microsoft.com/office/drawing/2014/main" id="{B9BCF2D4-F409-B51C-6C36-7F187A16A213}"/>
              </a:ext>
            </a:extLst>
          </p:cNvPr>
          <p:cNvSpPr/>
          <p:nvPr/>
        </p:nvSpPr>
        <p:spPr>
          <a:xfrm>
            <a:off x="4461903" y="5868711"/>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Liquidez geral</a:t>
            </a:r>
          </a:p>
        </p:txBody>
      </p:sp>
      <p:grpSp>
        <p:nvGrpSpPr>
          <p:cNvPr id="76" name="Agrupar 75">
            <a:extLst>
              <a:ext uri="{FF2B5EF4-FFF2-40B4-BE49-F238E27FC236}">
                <a16:creationId xmlns:a16="http://schemas.microsoft.com/office/drawing/2014/main" id="{95169C65-632B-D8E8-73BA-08375F610301}"/>
              </a:ext>
            </a:extLst>
          </p:cNvPr>
          <p:cNvGrpSpPr/>
          <p:nvPr/>
        </p:nvGrpSpPr>
        <p:grpSpPr>
          <a:xfrm>
            <a:off x="6697401" y="6680921"/>
            <a:ext cx="144000" cy="230809"/>
            <a:chOff x="3064750" y="5200354"/>
            <a:chExt cx="144000" cy="230809"/>
          </a:xfrm>
        </p:grpSpPr>
        <p:sp>
          <p:nvSpPr>
            <p:cNvPr id="77" name="Seta: Divisa 76">
              <a:extLst>
                <a:ext uri="{FF2B5EF4-FFF2-40B4-BE49-F238E27FC236}">
                  <a16:creationId xmlns:a16="http://schemas.microsoft.com/office/drawing/2014/main" id="{97E2F20D-0BBB-3197-A1CD-4030C44B4306}"/>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8" name="Conector reto 77">
              <a:extLst>
                <a:ext uri="{FF2B5EF4-FFF2-40B4-BE49-F238E27FC236}">
                  <a16:creationId xmlns:a16="http://schemas.microsoft.com/office/drawing/2014/main" id="{FB282B4E-95D7-94EB-1A0A-508184F0CE40}"/>
                </a:ext>
              </a:extLst>
            </p:cNvPr>
            <p:cNvCxnSpPr>
              <a:cxnSpLocks/>
            </p:cNvCxnSpPr>
            <p:nvPr/>
          </p:nvCxnSpPr>
          <p:spPr>
            <a:xfrm>
              <a:off x="3137022"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79" name="Retângulo de cantos arredondados 23">
            <a:extLst>
              <a:ext uri="{FF2B5EF4-FFF2-40B4-BE49-F238E27FC236}">
                <a16:creationId xmlns:a16="http://schemas.microsoft.com/office/drawing/2014/main" id="{C748ECE6-C2AA-A5EC-30AF-103E9215451E}"/>
              </a:ext>
            </a:extLst>
          </p:cNvPr>
          <p:cNvSpPr/>
          <p:nvPr/>
        </p:nvSpPr>
        <p:spPr>
          <a:xfrm>
            <a:off x="5892688" y="6453975"/>
            <a:ext cx="973322" cy="237672"/>
          </a:xfrm>
          <a:prstGeom prst="roundRect">
            <a:avLst>
              <a:gd name="adj" fmla="val 0"/>
            </a:avLst>
          </a:prstGeom>
        </p:spPr>
        <p:txBody>
          <a:bodyPr vert="horz" lIns="91440" tIns="45720" rIns="91440" bIns="45720" rtlCol="0">
            <a:normAutofit lnSpcReduction="10000"/>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Crescimento</a:t>
            </a:r>
          </a:p>
        </p:txBody>
      </p:sp>
      <p:sp>
        <p:nvSpPr>
          <p:cNvPr id="80" name="object 94">
            <a:extLst>
              <a:ext uri="{FF2B5EF4-FFF2-40B4-BE49-F238E27FC236}">
                <a16:creationId xmlns:a16="http://schemas.microsoft.com/office/drawing/2014/main" id="{7E0BC4BA-DFB0-DA28-22C3-EBBDA4C2FE84}"/>
              </a:ext>
            </a:extLst>
          </p:cNvPr>
          <p:cNvSpPr/>
          <p:nvPr/>
        </p:nvSpPr>
        <p:spPr>
          <a:xfrm>
            <a:off x="2344456" y="6708761"/>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-0,04</a:t>
            </a:r>
            <a:endParaRPr sz="1400" b="1" dirty="0">
              <a:solidFill>
                <a:schemeClr val="bg1"/>
              </a:solidFill>
            </a:endParaRPr>
          </a:p>
        </p:txBody>
      </p:sp>
      <p:sp>
        <p:nvSpPr>
          <p:cNvPr id="81" name="Retângulo de cantos arredondados 23">
            <a:extLst>
              <a:ext uri="{FF2B5EF4-FFF2-40B4-BE49-F238E27FC236}">
                <a16:creationId xmlns:a16="http://schemas.microsoft.com/office/drawing/2014/main" id="{1FC77965-6510-59FD-A3C6-8728F9FB2DD0}"/>
              </a:ext>
            </a:extLst>
          </p:cNvPr>
          <p:cNvSpPr/>
          <p:nvPr/>
        </p:nvSpPr>
        <p:spPr>
          <a:xfrm>
            <a:off x="831547" y="5872801"/>
            <a:ext cx="2417145"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Liquidez corrente</a:t>
            </a:r>
          </a:p>
        </p:txBody>
      </p:sp>
      <p:grpSp>
        <p:nvGrpSpPr>
          <p:cNvPr id="82" name="Agrupar 81">
            <a:extLst>
              <a:ext uri="{FF2B5EF4-FFF2-40B4-BE49-F238E27FC236}">
                <a16:creationId xmlns:a16="http://schemas.microsoft.com/office/drawing/2014/main" id="{715500C2-071C-4688-F943-604D9C1ABDD5}"/>
              </a:ext>
            </a:extLst>
          </p:cNvPr>
          <p:cNvGrpSpPr/>
          <p:nvPr/>
        </p:nvGrpSpPr>
        <p:grpSpPr>
          <a:xfrm rot="10800000">
            <a:off x="3067045" y="6731903"/>
            <a:ext cx="144000" cy="230809"/>
            <a:chOff x="3064750" y="5200354"/>
            <a:chExt cx="144000" cy="230809"/>
          </a:xfrm>
        </p:grpSpPr>
        <p:sp>
          <p:nvSpPr>
            <p:cNvPr id="83" name="Seta: Divisa 82">
              <a:extLst>
                <a:ext uri="{FF2B5EF4-FFF2-40B4-BE49-F238E27FC236}">
                  <a16:creationId xmlns:a16="http://schemas.microsoft.com/office/drawing/2014/main" id="{96D84A5F-BD14-922B-961F-AED0269B4444}"/>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84" name="Conector reto 83">
              <a:extLst>
                <a:ext uri="{FF2B5EF4-FFF2-40B4-BE49-F238E27FC236}">
                  <a16:creationId xmlns:a16="http://schemas.microsoft.com/office/drawing/2014/main" id="{0F129921-ECF3-ED1F-3803-84034C6BF788}"/>
                </a:ext>
              </a:extLst>
            </p:cNvPr>
            <p:cNvCxnSpPr>
              <a:cxnSpLocks/>
            </p:cNvCxnSpPr>
            <p:nvPr/>
          </p:nvCxnSpPr>
          <p:spPr>
            <a:xfrm>
              <a:off x="3148311" y="5216442"/>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85" name="Retângulo de cantos arredondados 23">
            <a:extLst>
              <a:ext uri="{FF2B5EF4-FFF2-40B4-BE49-F238E27FC236}">
                <a16:creationId xmlns:a16="http://schemas.microsoft.com/office/drawing/2014/main" id="{D1753BDF-01DE-8482-3863-A728F7ADB0B4}"/>
              </a:ext>
            </a:extLst>
          </p:cNvPr>
          <p:cNvSpPr/>
          <p:nvPr/>
        </p:nvSpPr>
        <p:spPr>
          <a:xfrm>
            <a:off x="2262332" y="6504956"/>
            <a:ext cx="973322"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a:t>
            </a:r>
          </a:p>
        </p:txBody>
      </p:sp>
      <p:pic>
        <p:nvPicPr>
          <p:cNvPr id="87" name="Gráfico 86" descr="Estatísticas estrutura de tópicos">
            <a:extLst>
              <a:ext uri="{FF2B5EF4-FFF2-40B4-BE49-F238E27FC236}">
                <a16:creationId xmlns:a16="http://schemas.microsoft.com/office/drawing/2014/main" id="{D6BD82A8-4341-D6E1-5038-53BB14564A7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17145" y="1218019"/>
            <a:ext cx="450202" cy="450202"/>
          </a:xfrm>
          <a:prstGeom prst="rect">
            <a:avLst/>
          </a:prstGeom>
        </p:spPr>
      </p:pic>
      <p:pic>
        <p:nvPicPr>
          <p:cNvPr id="88" name="Gráfico 87" descr="Estatísticas estrutura de tópicos">
            <a:extLst>
              <a:ext uri="{FF2B5EF4-FFF2-40B4-BE49-F238E27FC236}">
                <a16:creationId xmlns:a16="http://schemas.microsoft.com/office/drawing/2014/main" id="{8C0D26DA-CEFB-8220-E296-E68AAA42A4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4791" y="1232563"/>
            <a:ext cx="450202" cy="450202"/>
          </a:xfrm>
          <a:prstGeom prst="rect">
            <a:avLst/>
          </a:prstGeom>
        </p:spPr>
      </p:pic>
      <p:pic>
        <p:nvPicPr>
          <p:cNvPr id="89" name="Gráfico 88" descr="Estatísticas estrutura de tópicos">
            <a:extLst>
              <a:ext uri="{FF2B5EF4-FFF2-40B4-BE49-F238E27FC236}">
                <a16:creationId xmlns:a16="http://schemas.microsoft.com/office/drawing/2014/main" id="{5A34392E-45D6-7DF2-2ACD-08972FC418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66562" y="5840062"/>
            <a:ext cx="450202" cy="450202"/>
          </a:xfrm>
          <a:prstGeom prst="rect">
            <a:avLst/>
          </a:prstGeom>
        </p:spPr>
      </p:pic>
      <p:pic>
        <p:nvPicPr>
          <p:cNvPr id="90" name="Gráfico 89" descr="Estatísticas estrutura de tópicos">
            <a:extLst>
              <a:ext uri="{FF2B5EF4-FFF2-40B4-BE49-F238E27FC236}">
                <a16:creationId xmlns:a16="http://schemas.microsoft.com/office/drawing/2014/main" id="{56E8CEA8-1F2D-823A-AED2-C1B52A1939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655" y="5870016"/>
            <a:ext cx="450202" cy="450202"/>
          </a:xfrm>
          <a:prstGeom prst="rect">
            <a:avLst/>
          </a:prstGeom>
        </p:spPr>
      </p:pic>
      <p:sp>
        <p:nvSpPr>
          <p:cNvPr id="91" name="Retângulo: Cantos Arredondados 90">
            <a:extLst>
              <a:ext uri="{FF2B5EF4-FFF2-40B4-BE49-F238E27FC236}">
                <a16:creationId xmlns:a16="http://schemas.microsoft.com/office/drawing/2014/main" id="{7128F8C3-90B1-0AFC-CF79-687AEB9AEE5F}"/>
              </a:ext>
            </a:extLst>
          </p:cNvPr>
          <p:cNvSpPr/>
          <p:nvPr/>
        </p:nvSpPr>
        <p:spPr>
          <a:xfrm>
            <a:off x="751874" y="6485267"/>
            <a:ext cx="1161772" cy="657253"/>
          </a:xfrm>
          <a:prstGeom prst="round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de cantos arredondados 23">
            <a:extLst>
              <a:ext uri="{FF2B5EF4-FFF2-40B4-BE49-F238E27FC236}">
                <a16:creationId xmlns:a16="http://schemas.microsoft.com/office/drawing/2014/main" id="{CA4522E9-E1FC-DCE7-180C-DAC34FAC0433}"/>
              </a:ext>
            </a:extLst>
          </p:cNvPr>
          <p:cNvSpPr/>
          <p:nvPr/>
        </p:nvSpPr>
        <p:spPr>
          <a:xfrm>
            <a:off x="754233" y="6494010"/>
            <a:ext cx="1124660" cy="687855"/>
          </a:xfrm>
          <a:prstGeom prst="roundRect">
            <a:avLst>
              <a:gd name="adj" fmla="val 0"/>
            </a:avLst>
          </a:prstGeom>
        </p:spPr>
        <p:txBody>
          <a:bodyPr vert="horz" lIns="91440" tIns="45720" rIns="91440" bIns="45720" rtlCol="0">
            <a:normAutofit/>
          </a:bodyPr>
          <a:lstStyle/>
          <a:p>
            <a:pPr algn="ctr" defTabSz="755660">
              <a:lnSpc>
                <a:spcPct val="90000"/>
              </a:lnSpc>
              <a:spcBef>
                <a:spcPts val="826"/>
              </a:spcBef>
            </a:pPr>
            <a:r>
              <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Variação negativa de 0,04 entre maio e outubro</a:t>
            </a:r>
          </a:p>
        </p:txBody>
      </p:sp>
      <p:sp>
        <p:nvSpPr>
          <p:cNvPr id="93" name="Retângulo: Cantos Arredondados 92">
            <a:extLst>
              <a:ext uri="{FF2B5EF4-FFF2-40B4-BE49-F238E27FC236}">
                <a16:creationId xmlns:a16="http://schemas.microsoft.com/office/drawing/2014/main" id="{D772047B-3807-9625-C1A3-14726F2CFEC6}"/>
              </a:ext>
            </a:extLst>
          </p:cNvPr>
          <p:cNvSpPr/>
          <p:nvPr/>
        </p:nvSpPr>
        <p:spPr>
          <a:xfrm>
            <a:off x="4287100" y="6502200"/>
            <a:ext cx="1161772" cy="657253"/>
          </a:xfrm>
          <a:prstGeom prst="round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Retângulo de cantos arredondados 23">
            <a:extLst>
              <a:ext uri="{FF2B5EF4-FFF2-40B4-BE49-F238E27FC236}">
                <a16:creationId xmlns:a16="http://schemas.microsoft.com/office/drawing/2014/main" id="{8E72828E-8E68-DC39-3F98-4783E48ED77B}"/>
              </a:ext>
            </a:extLst>
          </p:cNvPr>
          <p:cNvSpPr/>
          <p:nvPr/>
        </p:nvSpPr>
        <p:spPr>
          <a:xfrm>
            <a:off x="4312901" y="6510943"/>
            <a:ext cx="1124660" cy="687855"/>
          </a:xfrm>
          <a:prstGeom prst="roundRect">
            <a:avLst>
              <a:gd name="adj" fmla="val 0"/>
            </a:avLst>
          </a:prstGeom>
        </p:spPr>
        <p:txBody>
          <a:bodyPr vert="horz" lIns="91440" tIns="45720" rIns="91440" bIns="45720" rtlCol="0">
            <a:normAutofit/>
          </a:bodyPr>
          <a:lstStyle/>
          <a:p>
            <a:pPr algn="ctr" defTabSz="755660">
              <a:lnSpc>
                <a:spcPct val="90000"/>
              </a:lnSpc>
              <a:spcBef>
                <a:spcPts val="826"/>
              </a:spcBef>
            </a:pPr>
            <a:r>
              <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Variação positiva de 0,01 entre maio e junho</a:t>
            </a:r>
          </a:p>
        </p:txBody>
      </p:sp>
      <p:sp>
        <p:nvSpPr>
          <p:cNvPr id="95" name="Retângulo: Cantos Arredondados 94">
            <a:extLst>
              <a:ext uri="{FF2B5EF4-FFF2-40B4-BE49-F238E27FC236}">
                <a16:creationId xmlns:a16="http://schemas.microsoft.com/office/drawing/2014/main" id="{E02BA3F0-53B9-A50F-73B6-C4584CED8804}"/>
              </a:ext>
            </a:extLst>
          </p:cNvPr>
          <p:cNvSpPr/>
          <p:nvPr/>
        </p:nvSpPr>
        <p:spPr>
          <a:xfrm>
            <a:off x="4370524" y="1823537"/>
            <a:ext cx="1161772" cy="657253"/>
          </a:xfrm>
          <a:prstGeom prst="round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Retângulo de cantos arredondados 23">
            <a:extLst>
              <a:ext uri="{FF2B5EF4-FFF2-40B4-BE49-F238E27FC236}">
                <a16:creationId xmlns:a16="http://schemas.microsoft.com/office/drawing/2014/main" id="{0B2F87EE-8E05-A5B0-20DF-A16EDEBF51CC}"/>
              </a:ext>
            </a:extLst>
          </p:cNvPr>
          <p:cNvSpPr/>
          <p:nvPr/>
        </p:nvSpPr>
        <p:spPr>
          <a:xfrm>
            <a:off x="4372879" y="1832280"/>
            <a:ext cx="1124660" cy="687855"/>
          </a:xfrm>
          <a:prstGeom prst="roundRect">
            <a:avLst>
              <a:gd name="adj" fmla="val 0"/>
            </a:avLst>
          </a:prstGeom>
        </p:spPr>
        <p:txBody>
          <a:bodyPr vert="horz" lIns="91440" tIns="45720" rIns="91440" bIns="45720" rtlCol="0">
            <a:normAutofit/>
          </a:bodyPr>
          <a:lstStyle/>
          <a:p>
            <a:pPr algn="ctr" defTabSz="755660">
              <a:lnSpc>
                <a:spcPct val="90000"/>
              </a:lnSpc>
              <a:spcBef>
                <a:spcPts val="826"/>
              </a:spcBef>
            </a:pPr>
            <a:r>
              <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Variação negativa de 0,02 entre maio e outubro</a:t>
            </a:r>
          </a:p>
        </p:txBody>
      </p:sp>
      <p:sp>
        <p:nvSpPr>
          <p:cNvPr id="97" name="Retângulo: Cantos Arredondados 96">
            <a:extLst>
              <a:ext uri="{FF2B5EF4-FFF2-40B4-BE49-F238E27FC236}">
                <a16:creationId xmlns:a16="http://schemas.microsoft.com/office/drawing/2014/main" id="{C225F08F-6249-D4CF-19A3-9F46D4F76A90}"/>
              </a:ext>
            </a:extLst>
          </p:cNvPr>
          <p:cNvSpPr/>
          <p:nvPr/>
        </p:nvSpPr>
        <p:spPr>
          <a:xfrm>
            <a:off x="643766" y="1842749"/>
            <a:ext cx="1161772" cy="657253"/>
          </a:xfrm>
          <a:prstGeom prst="round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Retângulo de cantos arredondados 23">
            <a:extLst>
              <a:ext uri="{FF2B5EF4-FFF2-40B4-BE49-F238E27FC236}">
                <a16:creationId xmlns:a16="http://schemas.microsoft.com/office/drawing/2014/main" id="{C2C5DC4A-7B44-05CB-4D4E-0C57E7D0006A}"/>
              </a:ext>
            </a:extLst>
          </p:cNvPr>
          <p:cNvSpPr/>
          <p:nvPr/>
        </p:nvSpPr>
        <p:spPr>
          <a:xfrm>
            <a:off x="693012" y="1851492"/>
            <a:ext cx="1124660" cy="687855"/>
          </a:xfrm>
          <a:prstGeom prst="roundRect">
            <a:avLst>
              <a:gd name="adj" fmla="val 0"/>
            </a:avLst>
          </a:prstGeom>
        </p:spPr>
        <p:txBody>
          <a:bodyPr vert="horz" lIns="91440" tIns="45720" rIns="91440" bIns="45720" rtlCol="0">
            <a:normAutofit/>
          </a:bodyPr>
          <a:lstStyle/>
          <a:p>
            <a:pPr algn="ctr" defTabSz="755660">
              <a:lnSpc>
                <a:spcPct val="90000"/>
              </a:lnSpc>
              <a:spcBef>
                <a:spcPts val="826"/>
              </a:spcBef>
            </a:pPr>
            <a:r>
              <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Variação positiva de 0,09 entre maio e outubro</a:t>
            </a:r>
          </a:p>
        </p:txBody>
      </p:sp>
      <p:sp>
        <p:nvSpPr>
          <p:cNvPr id="108" name="Seta: Divisa 107">
            <a:hlinkClick r:id="" action="ppaction://hlinkshowjump?jump=nextslide"/>
            <a:extLst>
              <a:ext uri="{FF2B5EF4-FFF2-40B4-BE49-F238E27FC236}">
                <a16:creationId xmlns:a16="http://schemas.microsoft.com/office/drawing/2014/main" id="{39B03E9C-D63E-5856-4CA1-0E977A66134D}"/>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9" name="CaixaDeTexto 108">
            <a:extLst>
              <a:ext uri="{FF2B5EF4-FFF2-40B4-BE49-F238E27FC236}">
                <a16:creationId xmlns:a16="http://schemas.microsoft.com/office/drawing/2014/main" id="{89B582A6-C5AD-AF6F-4F07-4D75CCBAC1F4}"/>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10" name="CaixaDeTexto 109">
            <a:extLst>
              <a:ext uri="{FF2B5EF4-FFF2-40B4-BE49-F238E27FC236}">
                <a16:creationId xmlns:a16="http://schemas.microsoft.com/office/drawing/2014/main" id="{092F7B31-813B-FE88-7DEA-A8438423A51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11" name="CaixaDeTexto 110">
            <a:extLst>
              <a:ext uri="{FF2B5EF4-FFF2-40B4-BE49-F238E27FC236}">
                <a16:creationId xmlns:a16="http://schemas.microsoft.com/office/drawing/2014/main" id="{183F8296-EC20-3780-0274-1BBBD5F2BBAE}"/>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12" name="CaixaDeTexto 111">
            <a:extLst>
              <a:ext uri="{FF2B5EF4-FFF2-40B4-BE49-F238E27FC236}">
                <a16:creationId xmlns:a16="http://schemas.microsoft.com/office/drawing/2014/main" id="{506CBF2D-9DC5-9B47-9615-14C62EA2F18E}"/>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13" name="CaixaDeTexto 112">
            <a:extLst>
              <a:ext uri="{FF2B5EF4-FFF2-40B4-BE49-F238E27FC236}">
                <a16:creationId xmlns:a16="http://schemas.microsoft.com/office/drawing/2014/main" id="{EFCAB809-8AB0-6B74-44B5-BB4559F51D45}"/>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14" name="CaixaDeTexto 113">
            <a:extLst>
              <a:ext uri="{FF2B5EF4-FFF2-40B4-BE49-F238E27FC236}">
                <a16:creationId xmlns:a16="http://schemas.microsoft.com/office/drawing/2014/main" id="{B6D29BEB-B9F0-80A2-6B4C-2C07CF71F520}"/>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15" name="CaixaDeTexto 114">
            <a:extLst>
              <a:ext uri="{FF2B5EF4-FFF2-40B4-BE49-F238E27FC236}">
                <a16:creationId xmlns:a16="http://schemas.microsoft.com/office/drawing/2014/main" id="{F0BA6B57-3B00-AAFF-2290-D28D5BECD01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16" name="CaixaDeTexto 115">
            <a:extLst>
              <a:ext uri="{FF2B5EF4-FFF2-40B4-BE49-F238E27FC236}">
                <a16:creationId xmlns:a16="http://schemas.microsoft.com/office/drawing/2014/main" id="{14C36AA1-585B-E41C-6251-83DD8B444E76}"/>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17" name="CaixaDeTexto 116">
            <a:extLst>
              <a:ext uri="{FF2B5EF4-FFF2-40B4-BE49-F238E27FC236}">
                <a16:creationId xmlns:a16="http://schemas.microsoft.com/office/drawing/2014/main" id="{689DD2B6-8AE4-E64F-D013-2EE3A35038D7}"/>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118" name="CaixaDeTexto 117">
            <a:extLst>
              <a:ext uri="{FF2B5EF4-FFF2-40B4-BE49-F238E27FC236}">
                <a16:creationId xmlns:a16="http://schemas.microsoft.com/office/drawing/2014/main" id="{DC6A5594-FB24-F80C-3636-32ECAF5D4F28}"/>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119" name="Seta: Divisa 118">
            <a:hlinkClick r:id="" action="ppaction://hlinkshowjump?jump=previousslide"/>
            <a:extLst>
              <a:ext uri="{FF2B5EF4-FFF2-40B4-BE49-F238E27FC236}">
                <a16:creationId xmlns:a16="http://schemas.microsoft.com/office/drawing/2014/main" id="{09DA24FF-8BF0-F881-B4AD-D9D7D2A4C064}"/>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120" name="Conector reto 119">
            <a:extLst>
              <a:ext uri="{FF2B5EF4-FFF2-40B4-BE49-F238E27FC236}">
                <a16:creationId xmlns:a16="http://schemas.microsoft.com/office/drawing/2014/main" id="{7102F63B-699B-CA35-0984-091F3DC559B0}"/>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1" name="Conector reto 120">
            <a:extLst>
              <a:ext uri="{FF2B5EF4-FFF2-40B4-BE49-F238E27FC236}">
                <a16:creationId xmlns:a16="http://schemas.microsoft.com/office/drawing/2014/main" id="{D7DB0BC5-832F-81A8-9CBE-6D0B34A7E3F2}"/>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2" name="Conector reto 121">
            <a:extLst>
              <a:ext uri="{FF2B5EF4-FFF2-40B4-BE49-F238E27FC236}">
                <a16:creationId xmlns:a16="http://schemas.microsoft.com/office/drawing/2014/main" id="{C2D62B01-4F9F-EF3F-E7EB-054EEFB3AB6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3" name="Conector reto 122">
            <a:extLst>
              <a:ext uri="{FF2B5EF4-FFF2-40B4-BE49-F238E27FC236}">
                <a16:creationId xmlns:a16="http://schemas.microsoft.com/office/drawing/2014/main" id="{61DE952C-D975-4E6D-DCAB-0707698FD2A9}"/>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Conector reto 123">
            <a:extLst>
              <a:ext uri="{FF2B5EF4-FFF2-40B4-BE49-F238E27FC236}">
                <a16:creationId xmlns:a16="http://schemas.microsoft.com/office/drawing/2014/main" id="{5F5EAB9F-1253-07BA-69D7-01F6CC0F1D6C}"/>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Conector reto 124">
            <a:extLst>
              <a:ext uri="{FF2B5EF4-FFF2-40B4-BE49-F238E27FC236}">
                <a16:creationId xmlns:a16="http://schemas.microsoft.com/office/drawing/2014/main" id="{2B8E1464-3CDC-0F3B-D34E-64A93B45DB79}"/>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Conector reto 125">
            <a:extLst>
              <a:ext uri="{FF2B5EF4-FFF2-40B4-BE49-F238E27FC236}">
                <a16:creationId xmlns:a16="http://schemas.microsoft.com/office/drawing/2014/main" id="{2E221F73-A06A-9598-E389-A947271168FB}"/>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Conector reto 126">
            <a:extLst>
              <a:ext uri="{FF2B5EF4-FFF2-40B4-BE49-F238E27FC236}">
                <a16:creationId xmlns:a16="http://schemas.microsoft.com/office/drawing/2014/main" id="{1607D879-7C4F-8932-9D1B-CA3FEC069C0C}"/>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Conector reto 127">
            <a:extLst>
              <a:ext uri="{FF2B5EF4-FFF2-40B4-BE49-F238E27FC236}">
                <a16:creationId xmlns:a16="http://schemas.microsoft.com/office/drawing/2014/main" id="{F1D4CB33-BD0F-E827-246D-4A4D0336A1C1}"/>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Conector reto 128">
            <a:extLst>
              <a:ext uri="{FF2B5EF4-FFF2-40B4-BE49-F238E27FC236}">
                <a16:creationId xmlns:a16="http://schemas.microsoft.com/office/drawing/2014/main" id="{9300C4EE-7AB0-164F-0C75-C2276C4900B8}"/>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30" name="Retângulo: Cantos Arredondados 129">
            <a:extLst>
              <a:ext uri="{FF2B5EF4-FFF2-40B4-BE49-F238E27FC236}">
                <a16:creationId xmlns:a16="http://schemas.microsoft.com/office/drawing/2014/main" id="{0D431498-D208-6F0A-DC84-EDC81638E8BC}"/>
              </a:ext>
            </a:extLst>
          </p:cNvPr>
          <p:cNvSpPr/>
          <p:nvPr/>
        </p:nvSpPr>
        <p:spPr>
          <a:xfrm>
            <a:off x="4058019"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1" name="Gráfico 130" descr="Ícone do menu de hambúrguer com preenchimento sólido">
            <a:hlinkClick r:id="rId7" action="ppaction://hlinksldjump"/>
            <a:extLst>
              <a:ext uri="{FF2B5EF4-FFF2-40B4-BE49-F238E27FC236}">
                <a16:creationId xmlns:a16="http://schemas.microsoft.com/office/drawing/2014/main" id="{9C5DC975-1B13-35BF-A659-2D59D76528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623224"/>
            <a:ext cx="212194" cy="212194"/>
          </a:xfrm>
          <a:prstGeom prst="rect">
            <a:avLst/>
          </a:prstGeom>
        </p:spPr>
      </p:pic>
      <p:sp>
        <p:nvSpPr>
          <p:cNvPr id="132" name="CaixaDeTexto 131">
            <a:extLst>
              <a:ext uri="{FF2B5EF4-FFF2-40B4-BE49-F238E27FC236}">
                <a16:creationId xmlns:a16="http://schemas.microsoft.com/office/drawing/2014/main" id="{25119B25-A42D-B643-32A6-993BAA0D53D5}"/>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133" name="Conector reto 132">
            <a:extLst>
              <a:ext uri="{FF2B5EF4-FFF2-40B4-BE49-F238E27FC236}">
                <a16:creationId xmlns:a16="http://schemas.microsoft.com/office/drawing/2014/main" id="{359D374D-5711-E01E-6400-87DBC2B8AF48}"/>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34" name="Retângulo 133">
            <a:hlinkClick r:id="rId10" action="ppaction://hlinksldjump"/>
            <a:extLst>
              <a:ext uri="{FF2B5EF4-FFF2-40B4-BE49-F238E27FC236}">
                <a16:creationId xmlns:a16="http://schemas.microsoft.com/office/drawing/2014/main" id="{A72C2CCF-9AEF-4261-CE34-96915F076DF1}"/>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5" name="Retângulo 134">
            <a:hlinkClick r:id="rId11" action="ppaction://hlinksldjump"/>
            <a:extLst>
              <a:ext uri="{FF2B5EF4-FFF2-40B4-BE49-F238E27FC236}">
                <a16:creationId xmlns:a16="http://schemas.microsoft.com/office/drawing/2014/main" id="{5741B29B-8241-A2CE-45D9-CD8066666EA2}"/>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6" name="Retângulo 135">
            <a:hlinkClick r:id="rId12" action="ppaction://hlinksldjump"/>
            <a:extLst>
              <a:ext uri="{FF2B5EF4-FFF2-40B4-BE49-F238E27FC236}">
                <a16:creationId xmlns:a16="http://schemas.microsoft.com/office/drawing/2014/main" id="{E9C6555B-A14D-E59F-C9B4-02B0CCA55ABD}"/>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7" name="Retângulo 136">
            <a:hlinkClick r:id="rId13" action="ppaction://hlinksldjump"/>
            <a:extLst>
              <a:ext uri="{FF2B5EF4-FFF2-40B4-BE49-F238E27FC236}">
                <a16:creationId xmlns:a16="http://schemas.microsoft.com/office/drawing/2014/main" id="{18F5AF55-9F6B-CD45-E1C0-23B3D28F1824}"/>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8" name="Retângulo 137">
            <a:hlinkClick r:id="rId14" action="ppaction://hlinksldjump"/>
            <a:extLst>
              <a:ext uri="{FF2B5EF4-FFF2-40B4-BE49-F238E27FC236}">
                <a16:creationId xmlns:a16="http://schemas.microsoft.com/office/drawing/2014/main" id="{5E70D5BF-60F1-B9E1-BA17-ACF73C744B6E}"/>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9" name="Retângulo 138">
            <a:hlinkClick r:id="rId15" action="ppaction://hlinksldjump"/>
            <a:extLst>
              <a:ext uri="{FF2B5EF4-FFF2-40B4-BE49-F238E27FC236}">
                <a16:creationId xmlns:a16="http://schemas.microsoft.com/office/drawing/2014/main" id="{1AA18DFD-6700-2182-1744-844DE65E4AFC}"/>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0" name="Retângulo 139">
            <a:hlinkClick r:id="rId16" action="ppaction://hlinksldjump"/>
            <a:extLst>
              <a:ext uri="{FF2B5EF4-FFF2-40B4-BE49-F238E27FC236}">
                <a16:creationId xmlns:a16="http://schemas.microsoft.com/office/drawing/2014/main" id="{69F682CD-273C-7C51-04ED-C989FEF1C190}"/>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1" name="Retângulo 140">
            <a:hlinkClick r:id="rId17" action="ppaction://hlinksldjump"/>
            <a:extLst>
              <a:ext uri="{FF2B5EF4-FFF2-40B4-BE49-F238E27FC236}">
                <a16:creationId xmlns:a16="http://schemas.microsoft.com/office/drawing/2014/main" id="{6BB3C910-8706-41B1-BD4E-E678D270BC91}"/>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2" name="Retângulo 141">
            <a:hlinkClick r:id="rId18" action="ppaction://hlinksldjump"/>
            <a:extLst>
              <a:ext uri="{FF2B5EF4-FFF2-40B4-BE49-F238E27FC236}">
                <a16:creationId xmlns:a16="http://schemas.microsoft.com/office/drawing/2014/main" id="{1764B043-2807-5A5C-347F-E1F4E40F8515}"/>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3" name="Fluxograma: Processo 142">
            <a:hlinkClick r:id="rId19" action="ppaction://hlinksldjump"/>
            <a:extLst>
              <a:ext uri="{FF2B5EF4-FFF2-40B4-BE49-F238E27FC236}">
                <a16:creationId xmlns:a16="http://schemas.microsoft.com/office/drawing/2014/main" id="{8BD2B962-1725-0BA5-D857-7D4ACE3696E6}"/>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4" name="Retângulo 143">
            <a:hlinkClick r:id="rId20" action="ppaction://hlinksldjump"/>
            <a:extLst>
              <a:ext uri="{FF2B5EF4-FFF2-40B4-BE49-F238E27FC236}">
                <a16:creationId xmlns:a16="http://schemas.microsoft.com/office/drawing/2014/main" id="{2AB9ADE9-A77C-C32E-9B61-5A2D53882280}"/>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5" name="Imagem 24">
            <a:extLst>
              <a:ext uri="{FF2B5EF4-FFF2-40B4-BE49-F238E27FC236}">
                <a16:creationId xmlns:a16="http://schemas.microsoft.com/office/drawing/2014/main" id="{2194C20E-3A34-9ADB-A53D-E032ED03E263}"/>
              </a:ext>
            </a:extLst>
          </p:cNvPr>
          <p:cNvPicPr>
            <a:picLocks noChangeAspect="1"/>
          </p:cNvPicPr>
          <p:nvPr/>
        </p:nvPicPr>
        <p:blipFill>
          <a:blip r:embed="rId21"/>
          <a:srcRect t="16094"/>
          <a:stretch/>
        </p:blipFill>
        <p:spPr>
          <a:xfrm>
            <a:off x="273934" y="2689559"/>
            <a:ext cx="3339951" cy="1726443"/>
          </a:xfrm>
          <a:prstGeom prst="rect">
            <a:avLst/>
          </a:prstGeom>
        </p:spPr>
      </p:pic>
      <p:pic>
        <p:nvPicPr>
          <p:cNvPr id="26" name="Imagem 25">
            <a:extLst>
              <a:ext uri="{FF2B5EF4-FFF2-40B4-BE49-F238E27FC236}">
                <a16:creationId xmlns:a16="http://schemas.microsoft.com/office/drawing/2014/main" id="{1EBE1392-CCFF-638C-F591-9745183ED854}"/>
              </a:ext>
            </a:extLst>
          </p:cNvPr>
          <p:cNvPicPr>
            <a:picLocks noChangeAspect="1"/>
          </p:cNvPicPr>
          <p:nvPr/>
        </p:nvPicPr>
        <p:blipFill>
          <a:blip r:embed="rId22"/>
          <a:srcRect t="15390"/>
          <a:stretch/>
        </p:blipFill>
        <p:spPr>
          <a:xfrm>
            <a:off x="3949865" y="2659181"/>
            <a:ext cx="3380409" cy="1757032"/>
          </a:xfrm>
          <a:prstGeom prst="rect">
            <a:avLst/>
          </a:prstGeom>
        </p:spPr>
      </p:pic>
      <p:pic>
        <p:nvPicPr>
          <p:cNvPr id="27" name="Imagem 26">
            <a:extLst>
              <a:ext uri="{FF2B5EF4-FFF2-40B4-BE49-F238E27FC236}">
                <a16:creationId xmlns:a16="http://schemas.microsoft.com/office/drawing/2014/main" id="{09EC053A-4DB8-B886-7491-CF077430E3BC}"/>
              </a:ext>
            </a:extLst>
          </p:cNvPr>
          <p:cNvPicPr>
            <a:picLocks noChangeAspect="1"/>
          </p:cNvPicPr>
          <p:nvPr/>
        </p:nvPicPr>
        <p:blipFill>
          <a:blip r:embed="rId23"/>
          <a:srcRect t="15788"/>
          <a:stretch/>
        </p:blipFill>
        <p:spPr>
          <a:xfrm>
            <a:off x="209961" y="7344107"/>
            <a:ext cx="3347406" cy="1741522"/>
          </a:xfrm>
          <a:prstGeom prst="rect">
            <a:avLst/>
          </a:prstGeom>
        </p:spPr>
      </p:pic>
      <p:pic>
        <p:nvPicPr>
          <p:cNvPr id="28" name="Imagem 27">
            <a:extLst>
              <a:ext uri="{FF2B5EF4-FFF2-40B4-BE49-F238E27FC236}">
                <a16:creationId xmlns:a16="http://schemas.microsoft.com/office/drawing/2014/main" id="{D7C3E5F2-E114-BA14-3DB2-77A68336AABF}"/>
              </a:ext>
            </a:extLst>
          </p:cNvPr>
          <p:cNvPicPr>
            <a:picLocks noChangeAspect="1"/>
          </p:cNvPicPr>
          <p:nvPr/>
        </p:nvPicPr>
        <p:blipFill>
          <a:blip r:embed="rId24"/>
          <a:srcRect t="18183"/>
          <a:stretch/>
        </p:blipFill>
        <p:spPr>
          <a:xfrm>
            <a:off x="4023393" y="7399061"/>
            <a:ext cx="3304993" cy="1661115"/>
          </a:xfrm>
          <a:prstGeom prst="rect">
            <a:avLst/>
          </a:prstGeom>
        </p:spPr>
      </p:pic>
    </p:spTree>
    <p:extLst>
      <p:ext uri="{BB962C8B-B14F-4D97-AF65-F5344CB8AC3E}">
        <p14:creationId xmlns:p14="http://schemas.microsoft.com/office/powerpoint/2010/main" val="3731960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28</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A2EE156B-D246-E948-02FF-73DE0A111685}"/>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III. ENDIVIDAMENTO GERAL</a:t>
            </a:r>
          </a:p>
        </p:txBody>
      </p:sp>
      <p:sp>
        <p:nvSpPr>
          <p:cNvPr id="3" name="Google Shape;1078;p39">
            <a:extLst>
              <a:ext uri="{FF2B5EF4-FFF2-40B4-BE49-F238E27FC236}">
                <a16:creationId xmlns:a16="http://schemas.microsoft.com/office/drawing/2014/main" id="{886D6BBC-9D20-2BF8-A43D-82AB028E9B8C}"/>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Velocímetro baixo com preenchimento sólido">
            <a:hlinkClick r:id="" action="ppaction://noaction"/>
            <a:extLst>
              <a:ext uri="{FF2B5EF4-FFF2-40B4-BE49-F238E27FC236}">
                <a16:creationId xmlns:a16="http://schemas.microsoft.com/office/drawing/2014/main" id="{1F64B8BE-8573-E5B1-2325-65E8057035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01" y="75045"/>
            <a:ext cx="324113" cy="324114"/>
          </a:xfrm>
          <a:prstGeom prst="rect">
            <a:avLst/>
          </a:prstGeom>
          <a:effectLst>
            <a:outerShdw blurRad="50800" dist="38100" algn="l" rotWithShape="0">
              <a:prstClr val="black">
                <a:alpha val="40000"/>
              </a:prstClr>
            </a:outerShdw>
          </a:effectLst>
        </p:spPr>
      </p:pic>
      <p:sp>
        <p:nvSpPr>
          <p:cNvPr id="4" name="Retângulo: Cantos Arredondados 3">
            <a:extLst>
              <a:ext uri="{FF2B5EF4-FFF2-40B4-BE49-F238E27FC236}">
                <a16:creationId xmlns:a16="http://schemas.microsoft.com/office/drawing/2014/main" id="{B5160210-FA9A-5E85-0FCA-B61545991050}"/>
              </a:ext>
            </a:extLst>
          </p:cNvPr>
          <p:cNvSpPr/>
          <p:nvPr/>
        </p:nvSpPr>
        <p:spPr>
          <a:xfrm>
            <a:off x="227675" y="1306226"/>
            <a:ext cx="7030232" cy="849856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0" name="Retângulo de cantos arredondados 23">
            <a:extLst>
              <a:ext uri="{FF2B5EF4-FFF2-40B4-BE49-F238E27FC236}">
                <a16:creationId xmlns:a16="http://schemas.microsoft.com/office/drawing/2014/main" id="{BC95B8F9-AD8D-5EB6-122D-232F7DE74C67}"/>
              </a:ext>
            </a:extLst>
          </p:cNvPr>
          <p:cNvSpPr/>
          <p:nvPr/>
        </p:nvSpPr>
        <p:spPr>
          <a:xfrm>
            <a:off x="523295" y="3589940"/>
            <a:ext cx="6593057" cy="1900453"/>
          </a:xfrm>
          <a:prstGeom prst="roundRect">
            <a:avLst>
              <a:gd name="adj" fmla="val 3990"/>
            </a:avLst>
          </a:prstGeom>
        </p:spPr>
        <p:txBody>
          <a:bodyPr vert="horz" lIns="91440" tIns="45720" rIns="91440" bIns="45720" rtlCol="0">
            <a:normAutofit/>
          </a:bodyPr>
          <a:lstStyle/>
          <a:p>
            <a:pPr algn="just" defTabSz="755934">
              <a:lnSpc>
                <a:spcPts val="1200"/>
              </a:lnSpc>
            </a:pPr>
            <a:r>
              <a:rPr lang="pt-BR" sz="900" b="1" dirty="0">
                <a:solidFill>
                  <a:schemeClr val="tx2">
                    <a:lumMod val="90000"/>
                    <a:lumOff val="10000"/>
                  </a:schemeClr>
                </a:solidFill>
              </a:rPr>
              <a:t>O Índice de Endividamento Geral (EG) mede a relação entre o capital de terceiros, isto é, o passivo (passivo circulante + passivo não circulante) com o total de recursos da companhia (ativos totais). Também conhecido como Participação do capital de terceiros (PCT), é um índice quantitativo da capacidade de solvência da empresa. </a:t>
            </a:r>
          </a:p>
          <a:p>
            <a:pPr algn="just" defTabSz="755934">
              <a:lnSpc>
                <a:spcPts val="1200"/>
              </a:lnSpc>
            </a:pPr>
            <a:endParaRPr lang="pt-BR" sz="900" b="1" dirty="0">
              <a:solidFill>
                <a:schemeClr val="tx2">
                  <a:lumMod val="90000"/>
                  <a:lumOff val="10000"/>
                </a:schemeClr>
              </a:solidFill>
            </a:endParaRPr>
          </a:p>
          <a:p>
            <a:pPr algn="just" defTabSz="755934">
              <a:lnSpc>
                <a:spcPts val="1200"/>
              </a:lnSpc>
            </a:pPr>
            <a:r>
              <a:rPr lang="pt-BR" sz="1000" dirty="0">
                <a:solidFill>
                  <a:schemeClr val="tx2">
                    <a:lumMod val="90000"/>
                    <a:lumOff val="10000"/>
                  </a:schemeClr>
                </a:solidFill>
              </a:rPr>
              <a:t>O índice de endividamento geral da recuperanda está em 82,26% ao fim de outubro de 2024, demostrando que o capital de terceiros (soma do passivo circulante e não circulante) não é superior aos recursos totais da recuperanda. Houve, entre maio e outubro de 2024, melhora de 3,9%.</a:t>
            </a:r>
            <a:endParaRPr lang="pt-BR" sz="900" b="1" dirty="0">
              <a:solidFill>
                <a:schemeClr val="tx2">
                  <a:lumMod val="90000"/>
                  <a:lumOff val="10000"/>
                </a:schemeClr>
              </a:solidFill>
            </a:endParaRPr>
          </a:p>
        </p:txBody>
      </p:sp>
      <p:cxnSp>
        <p:nvCxnSpPr>
          <p:cNvPr id="13" name="Conector reto 12">
            <a:extLst>
              <a:ext uri="{FF2B5EF4-FFF2-40B4-BE49-F238E27FC236}">
                <a16:creationId xmlns:a16="http://schemas.microsoft.com/office/drawing/2014/main" id="{2AF501D9-26FF-186D-9F34-4AC99A00981A}"/>
              </a:ext>
            </a:extLst>
          </p:cNvPr>
          <p:cNvCxnSpPr>
            <a:cxnSpLocks/>
          </p:cNvCxnSpPr>
          <p:nvPr/>
        </p:nvCxnSpPr>
        <p:spPr>
          <a:xfrm>
            <a:off x="304741" y="3492093"/>
            <a:ext cx="6832432"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5" name="Retângulo de cantos arredondados 23">
            <a:extLst>
              <a:ext uri="{FF2B5EF4-FFF2-40B4-BE49-F238E27FC236}">
                <a16:creationId xmlns:a16="http://schemas.microsoft.com/office/drawing/2014/main" id="{A129D9C1-FA24-592E-2ED4-B95587050C4D}"/>
              </a:ext>
            </a:extLst>
          </p:cNvPr>
          <p:cNvSpPr/>
          <p:nvPr/>
        </p:nvSpPr>
        <p:spPr>
          <a:xfrm>
            <a:off x="817486" y="1349194"/>
            <a:ext cx="2773767" cy="535717"/>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2000" b="1"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Endividamento geral</a:t>
            </a:r>
          </a:p>
        </p:txBody>
      </p:sp>
      <p:sp>
        <p:nvSpPr>
          <p:cNvPr id="16" name="object 94">
            <a:extLst>
              <a:ext uri="{FF2B5EF4-FFF2-40B4-BE49-F238E27FC236}">
                <a16:creationId xmlns:a16="http://schemas.microsoft.com/office/drawing/2014/main" id="{531A77B4-42AB-05EF-FC7C-2BB9458CDD3B}"/>
              </a:ext>
            </a:extLst>
          </p:cNvPr>
          <p:cNvSpPr/>
          <p:nvPr/>
        </p:nvSpPr>
        <p:spPr>
          <a:xfrm>
            <a:off x="5955340" y="2440274"/>
            <a:ext cx="622300" cy="260985"/>
          </a:xfrm>
          <a:custGeom>
            <a:avLst/>
            <a:gdLst/>
            <a:ahLst/>
            <a:cxnLst/>
            <a:rect l="l" t="t" r="r" b="b"/>
            <a:pathLst>
              <a:path w="622300" h="260985">
                <a:moveTo>
                  <a:pt x="578358" y="0"/>
                </a:moveTo>
                <a:lnTo>
                  <a:pt x="43434" y="0"/>
                </a:lnTo>
                <a:lnTo>
                  <a:pt x="26521" y="3411"/>
                </a:lnTo>
                <a:lnTo>
                  <a:pt x="12715" y="12715"/>
                </a:lnTo>
                <a:lnTo>
                  <a:pt x="3411" y="26521"/>
                </a:lnTo>
                <a:lnTo>
                  <a:pt x="0" y="43434"/>
                </a:lnTo>
                <a:lnTo>
                  <a:pt x="0" y="217170"/>
                </a:lnTo>
                <a:lnTo>
                  <a:pt x="3411" y="234082"/>
                </a:lnTo>
                <a:lnTo>
                  <a:pt x="12715" y="247888"/>
                </a:lnTo>
                <a:lnTo>
                  <a:pt x="26521" y="257192"/>
                </a:lnTo>
                <a:lnTo>
                  <a:pt x="43434" y="260604"/>
                </a:lnTo>
                <a:lnTo>
                  <a:pt x="578358" y="260604"/>
                </a:lnTo>
                <a:lnTo>
                  <a:pt x="595270" y="257192"/>
                </a:lnTo>
                <a:lnTo>
                  <a:pt x="609076" y="247888"/>
                </a:lnTo>
                <a:lnTo>
                  <a:pt x="618380" y="234082"/>
                </a:lnTo>
                <a:lnTo>
                  <a:pt x="621792" y="217170"/>
                </a:lnTo>
                <a:lnTo>
                  <a:pt x="621792" y="43434"/>
                </a:lnTo>
                <a:lnTo>
                  <a:pt x="618380" y="26521"/>
                </a:lnTo>
                <a:lnTo>
                  <a:pt x="609076" y="12715"/>
                </a:lnTo>
                <a:lnTo>
                  <a:pt x="595270" y="3411"/>
                </a:lnTo>
                <a:lnTo>
                  <a:pt x="578358" y="0"/>
                </a:lnTo>
                <a:close/>
              </a:path>
            </a:pathLst>
          </a:custGeom>
          <a:solidFill>
            <a:srgbClr val="214D6E"/>
          </a:solidFill>
        </p:spPr>
        <p:txBody>
          <a:bodyPr wrap="square" lIns="0" tIns="0" rIns="0" bIns="0" rtlCol="0"/>
          <a:lstStyle/>
          <a:p>
            <a:pPr algn="ctr"/>
            <a:r>
              <a:rPr lang="pt-BR" sz="1400" b="1" dirty="0">
                <a:solidFill>
                  <a:schemeClr val="bg1"/>
                </a:solidFill>
              </a:rPr>
              <a:t>-3,9%</a:t>
            </a:r>
            <a:endParaRPr sz="1400" b="1" dirty="0">
              <a:solidFill>
                <a:schemeClr val="bg1"/>
              </a:solidFill>
            </a:endParaRPr>
          </a:p>
        </p:txBody>
      </p:sp>
      <p:grpSp>
        <p:nvGrpSpPr>
          <p:cNvPr id="17" name="Agrupar 16">
            <a:extLst>
              <a:ext uri="{FF2B5EF4-FFF2-40B4-BE49-F238E27FC236}">
                <a16:creationId xmlns:a16="http://schemas.microsoft.com/office/drawing/2014/main" id="{515373C3-1034-C43F-1591-0F4E43404424}"/>
              </a:ext>
            </a:extLst>
          </p:cNvPr>
          <p:cNvGrpSpPr/>
          <p:nvPr/>
        </p:nvGrpSpPr>
        <p:grpSpPr>
          <a:xfrm rot="10800000">
            <a:off x="6677929" y="2463416"/>
            <a:ext cx="144000" cy="219086"/>
            <a:chOff x="3064750" y="5200354"/>
            <a:chExt cx="144000" cy="219086"/>
          </a:xfrm>
        </p:grpSpPr>
        <p:sp>
          <p:nvSpPr>
            <p:cNvPr id="18" name="Seta: Divisa 17">
              <a:extLst>
                <a:ext uri="{FF2B5EF4-FFF2-40B4-BE49-F238E27FC236}">
                  <a16:creationId xmlns:a16="http://schemas.microsoft.com/office/drawing/2014/main" id="{4A6943DF-881E-1987-339A-A8336FC64691}"/>
                </a:ext>
              </a:extLst>
            </p:cNvPr>
            <p:cNvSpPr/>
            <p:nvPr/>
          </p:nvSpPr>
          <p:spPr>
            <a:xfrm rot="16200000">
              <a:off x="3100750" y="5164354"/>
              <a:ext cx="72000" cy="144000"/>
            </a:xfrm>
            <a:prstGeom prst="chevron">
              <a:avLst>
                <a:gd name="adj" fmla="val 90302"/>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19" name="Conector reto 18">
              <a:extLst>
                <a:ext uri="{FF2B5EF4-FFF2-40B4-BE49-F238E27FC236}">
                  <a16:creationId xmlns:a16="http://schemas.microsoft.com/office/drawing/2014/main" id="{876D51BB-561D-1893-F775-84C26EBB99FC}"/>
                </a:ext>
              </a:extLst>
            </p:cNvPr>
            <p:cNvCxnSpPr>
              <a:cxnSpLocks/>
            </p:cNvCxnSpPr>
            <p:nvPr/>
          </p:nvCxnSpPr>
          <p:spPr>
            <a:xfrm>
              <a:off x="3136588" y="5204719"/>
              <a:ext cx="0" cy="214721"/>
            </a:xfrm>
            <a:prstGeom prst="line">
              <a:avLst/>
            </a:prstGeom>
            <a:ln w="38100">
              <a:solidFill>
                <a:srgbClr val="214D6E"/>
              </a:solidFill>
            </a:ln>
          </p:spPr>
          <p:style>
            <a:lnRef idx="2">
              <a:schemeClr val="accent1"/>
            </a:lnRef>
            <a:fillRef idx="0">
              <a:schemeClr val="accent1"/>
            </a:fillRef>
            <a:effectRef idx="1">
              <a:schemeClr val="accent1"/>
            </a:effectRef>
            <a:fontRef idx="minor">
              <a:schemeClr val="tx1"/>
            </a:fontRef>
          </p:style>
        </p:cxnSp>
      </p:grpSp>
      <p:sp>
        <p:nvSpPr>
          <p:cNvPr id="20" name="Retângulo de cantos arredondados 23">
            <a:extLst>
              <a:ext uri="{FF2B5EF4-FFF2-40B4-BE49-F238E27FC236}">
                <a16:creationId xmlns:a16="http://schemas.microsoft.com/office/drawing/2014/main" id="{72B908A5-F283-0C0C-E60E-61D2529F6A68}"/>
              </a:ext>
            </a:extLst>
          </p:cNvPr>
          <p:cNvSpPr/>
          <p:nvPr/>
        </p:nvSpPr>
        <p:spPr>
          <a:xfrm>
            <a:off x="5873216" y="2236469"/>
            <a:ext cx="973322" cy="281533"/>
          </a:xfrm>
          <a:prstGeom prst="roundRect">
            <a:avLst>
              <a:gd name="adj" fmla="val 0"/>
            </a:avLst>
          </a:prstGeom>
        </p:spPr>
        <p:txBody>
          <a:bodyPr vert="horz" lIns="91440" tIns="45720" rIns="91440" bIns="45720" rtlCol="0">
            <a:normAutofit/>
          </a:bodyPr>
          <a:lstStyle/>
          <a:p>
            <a:pPr algn="just" defTabSz="755660">
              <a:lnSpc>
                <a:spcPct val="90000"/>
              </a:lnSpc>
              <a:spcBef>
                <a:spcPts val="826"/>
              </a:spcBef>
            </a:pPr>
            <a:r>
              <a:rPr lang="pt-BR" sz="110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 </a:t>
            </a:r>
          </a:p>
        </p:txBody>
      </p:sp>
      <p:sp>
        <p:nvSpPr>
          <p:cNvPr id="23" name="Retângulo de cantos arredondados 23">
            <a:extLst>
              <a:ext uri="{FF2B5EF4-FFF2-40B4-BE49-F238E27FC236}">
                <a16:creationId xmlns:a16="http://schemas.microsoft.com/office/drawing/2014/main" id="{F46071B1-5154-E5A4-884E-387E043C7AD9}"/>
              </a:ext>
            </a:extLst>
          </p:cNvPr>
          <p:cNvSpPr/>
          <p:nvPr/>
        </p:nvSpPr>
        <p:spPr>
          <a:xfrm>
            <a:off x="4366357" y="2244647"/>
            <a:ext cx="1124660" cy="687855"/>
          </a:xfrm>
          <a:prstGeom prst="roundRect">
            <a:avLst>
              <a:gd name="adj" fmla="val 0"/>
            </a:avLst>
          </a:prstGeom>
        </p:spPr>
        <p:txBody>
          <a:bodyPr vert="horz" lIns="91440" tIns="45720" rIns="91440" bIns="45720" rtlCol="0">
            <a:normAutofit fontScale="92500" lnSpcReduction="20000"/>
          </a:bodyPr>
          <a:lstStyle/>
          <a:p>
            <a:pPr algn="ctr" defTabSz="755660">
              <a:lnSpc>
                <a:spcPct val="90000"/>
              </a:lnSpc>
              <a:spcBef>
                <a:spcPts val="826"/>
              </a:spcBef>
            </a:pPr>
            <a:r>
              <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rPr>
              <a:t>Queda no endividamento entre o período de maio e outubro</a:t>
            </a:r>
          </a:p>
        </p:txBody>
      </p:sp>
      <p:pic>
        <p:nvPicPr>
          <p:cNvPr id="29" name="Gráfico 28" descr="Dívida estrutura de tópicos">
            <a:extLst>
              <a:ext uri="{FF2B5EF4-FFF2-40B4-BE49-F238E27FC236}">
                <a16:creationId xmlns:a16="http://schemas.microsoft.com/office/drawing/2014/main" id="{F1818BAF-A1BC-7334-0203-7976C3B8C6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6330" y="1257875"/>
            <a:ext cx="556066" cy="556066"/>
          </a:xfrm>
          <a:prstGeom prst="rect">
            <a:avLst/>
          </a:prstGeom>
        </p:spPr>
      </p:pic>
      <p:sp>
        <p:nvSpPr>
          <p:cNvPr id="41" name="CaixaDeTexto 40">
            <a:extLst>
              <a:ext uri="{FF2B5EF4-FFF2-40B4-BE49-F238E27FC236}">
                <a16:creationId xmlns:a16="http://schemas.microsoft.com/office/drawing/2014/main" id="{CDC9DB3B-0340-99CA-BD47-101558BD42D3}"/>
              </a:ext>
            </a:extLst>
          </p:cNvPr>
          <p:cNvSpPr txBox="1"/>
          <p:nvPr/>
        </p:nvSpPr>
        <p:spPr>
          <a:xfrm>
            <a:off x="942965" y="1940979"/>
            <a:ext cx="2453811" cy="584775"/>
          </a:xfrm>
          <a:prstGeom prst="rect">
            <a:avLst/>
          </a:prstGeom>
          <a:noFill/>
        </p:spPr>
        <p:txBody>
          <a:bodyPr wrap="square" rtlCol="0">
            <a:spAutoFit/>
          </a:bodyPr>
          <a:lstStyle/>
          <a:p>
            <a:r>
              <a:rPr lang="pt-BR" sz="1400" dirty="0">
                <a:solidFill>
                  <a:schemeClr val="tx2">
                    <a:lumMod val="90000"/>
                    <a:lumOff val="10000"/>
                  </a:schemeClr>
                </a:solidFill>
              </a:rPr>
              <a:t>Dívida de curto prazo </a:t>
            </a:r>
          </a:p>
          <a:p>
            <a:r>
              <a:rPr lang="pt-BR" sz="1600" b="1" dirty="0">
                <a:solidFill>
                  <a:schemeClr val="tx2">
                    <a:lumMod val="90000"/>
                    <a:lumOff val="10000"/>
                  </a:schemeClr>
                </a:solidFill>
              </a:rPr>
              <a:t> </a:t>
            </a:r>
            <a:r>
              <a:rPr lang="pt-BR" b="1" dirty="0">
                <a:solidFill>
                  <a:schemeClr val="tx2">
                    <a:lumMod val="90000"/>
                    <a:lumOff val="10000"/>
                  </a:schemeClr>
                </a:solidFill>
              </a:rPr>
              <a:t>R$ 42,6M</a:t>
            </a:r>
            <a:endParaRPr lang="pt-BR" sz="1600" b="1" dirty="0">
              <a:solidFill>
                <a:schemeClr val="tx2">
                  <a:lumMod val="90000"/>
                  <a:lumOff val="10000"/>
                </a:schemeClr>
              </a:solidFill>
            </a:endParaRPr>
          </a:p>
        </p:txBody>
      </p:sp>
      <p:sp>
        <p:nvSpPr>
          <p:cNvPr id="43" name="CaixaDeTexto 42">
            <a:extLst>
              <a:ext uri="{FF2B5EF4-FFF2-40B4-BE49-F238E27FC236}">
                <a16:creationId xmlns:a16="http://schemas.microsoft.com/office/drawing/2014/main" id="{B89B0667-5B99-2FAD-C34C-591363E4FDAF}"/>
              </a:ext>
            </a:extLst>
          </p:cNvPr>
          <p:cNvSpPr txBox="1"/>
          <p:nvPr/>
        </p:nvSpPr>
        <p:spPr>
          <a:xfrm>
            <a:off x="942965" y="2564530"/>
            <a:ext cx="2453811" cy="584775"/>
          </a:xfrm>
          <a:prstGeom prst="rect">
            <a:avLst/>
          </a:prstGeom>
          <a:noFill/>
        </p:spPr>
        <p:txBody>
          <a:bodyPr wrap="square" rtlCol="0">
            <a:spAutoFit/>
          </a:bodyPr>
          <a:lstStyle/>
          <a:p>
            <a:r>
              <a:rPr lang="pt-BR" sz="1400" dirty="0">
                <a:solidFill>
                  <a:schemeClr val="tx2">
                    <a:lumMod val="90000"/>
                    <a:lumOff val="10000"/>
                  </a:schemeClr>
                </a:solidFill>
              </a:rPr>
              <a:t>Dívida de longo prazo </a:t>
            </a:r>
          </a:p>
          <a:p>
            <a:r>
              <a:rPr lang="pt-BR" sz="1600" b="1" dirty="0">
                <a:solidFill>
                  <a:schemeClr val="tx2">
                    <a:lumMod val="90000"/>
                    <a:lumOff val="10000"/>
                  </a:schemeClr>
                </a:solidFill>
              </a:rPr>
              <a:t> </a:t>
            </a:r>
            <a:r>
              <a:rPr lang="pt-BR" b="1" dirty="0">
                <a:solidFill>
                  <a:schemeClr val="tx2">
                    <a:lumMod val="90000"/>
                    <a:lumOff val="10000"/>
                  </a:schemeClr>
                </a:solidFill>
              </a:rPr>
              <a:t>R$ 10,8M</a:t>
            </a:r>
            <a:endParaRPr lang="pt-BR" sz="1600" b="1" dirty="0">
              <a:solidFill>
                <a:schemeClr val="tx2">
                  <a:lumMod val="90000"/>
                  <a:lumOff val="10000"/>
                </a:schemeClr>
              </a:solidFill>
            </a:endParaRPr>
          </a:p>
        </p:txBody>
      </p:sp>
      <p:pic>
        <p:nvPicPr>
          <p:cNvPr id="53" name="object 46">
            <a:extLst>
              <a:ext uri="{FF2B5EF4-FFF2-40B4-BE49-F238E27FC236}">
                <a16:creationId xmlns:a16="http://schemas.microsoft.com/office/drawing/2014/main" id="{2EC20951-17C6-E568-4E5C-9C3C5F5FBF7E}"/>
              </a:ext>
            </a:extLst>
          </p:cNvPr>
          <p:cNvPicPr/>
          <p:nvPr/>
        </p:nvPicPr>
        <p:blipFill>
          <a:blip r:embed="rId7" cstate="print">
            <a:duotone>
              <a:schemeClr val="accent1">
                <a:shade val="45000"/>
                <a:satMod val="135000"/>
              </a:schemeClr>
              <a:prstClr val="white"/>
            </a:duotone>
          </a:blip>
          <a:stretch>
            <a:fillRect/>
          </a:stretch>
        </p:blipFill>
        <p:spPr>
          <a:xfrm>
            <a:off x="4112064" y="2165133"/>
            <a:ext cx="1574376" cy="738524"/>
          </a:xfrm>
          <a:prstGeom prst="rect">
            <a:avLst/>
          </a:prstGeom>
        </p:spPr>
      </p:pic>
      <p:sp>
        <p:nvSpPr>
          <p:cNvPr id="14" name="Retângulo: Cantos Arredondados 13">
            <a:extLst>
              <a:ext uri="{FF2B5EF4-FFF2-40B4-BE49-F238E27FC236}">
                <a16:creationId xmlns:a16="http://schemas.microsoft.com/office/drawing/2014/main" id="{9678EDE0-F049-F638-FAD1-5C132FA5FA6F}"/>
              </a:ext>
            </a:extLst>
          </p:cNvPr>
          <p:cNvSpPr/>
          <p:nvPr/>
        </p:nvSpPr>
        <p:spPr>
          <a:xfrm>
            <a:off x="472895" y="3670994"/>
            <a:ext cx="28800" cy="432000"/>
          </a:xfrm>
          <a:prstGeom prst="roundRect">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reto 8">
            <a:extLst>
              <a:ext uri="{FF2B5EF4-FFF2-40B4-BE49-F238E27FC236}">
                <a16:creationId xmlns:a16="http://schemas.microsoft.com/office/drawing/2014/main" id="{CC79986E-C7C1-19A4-BD07-7D5D0EC19D91}"/>
              </a:ext>
            </a:extLst>
          </p:cNvPr>
          <p:cNvCxnSpPr>
            <a:cxnSpLocks/>
          </p:cNvCxnSpPr>
          <p:nvPr/>
        </p:nvCxnSpPr>
        <p:spPr>
          <a:xfrm>
            <a:off x="304741" y="6036000"/>
            <a:ext cx="6832432"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65" name="Seta: Divisa 64">
            <a:hlinkClick r:id="" action="ppaction://hlinkshowjump?jump=nextslide"/>
            <a:extLst>
              <a:ext uri="{FF2B5EF4-FFF2-40B4-BE49-F238E27FC236}">
                <a16:creationId xmlns:a16="http://schemas.microsoft.com/office/drawing/2014/main" id="{C4D8D407-376E-B32B-9AF4-DA0DB854DFB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66" name="CaixaDeTexto 65">
            <a:extLst>
              <a:ext uri="{FF2B5EF4-FFF2-40B4-BE49-F238E27FC236}">
                <a16:creationId xmlns:a16="http://schemas.microsoft.com/office/drawing/2014/main" id="{375173D0-EB0F-E361-9177-3112B70CEF64}"/>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67" name="CaixaDeTexto 66">
            <a:extLst>
              <a:ext uri="{FF2B5EF4-FFF2-40B4-BE49-F238E27FC236}">
                <a16:creationId xmlns:a16="http://schemas.microsoft.com/office/drawing/2014/main" id="{ED7FBB6F-FB10-F0E8-6D05-457EC8D4BEE2}"/>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68" name="CaixaDeTexto 67">
            <a:extLst>
              <a:ext uri="{FF2B5EF4-FFF2-40B4-BE49-F238E27FC236}">
                <a16:creationId xmlns:a16="http://schemas.microsoft.com/office/drawing/2014/main" id="{03CB07EF-7F0B-3D4B-F221-F5EB8A21580D}"/>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9" name="CaixaDeTexto 68">
            <a:extLst>
              <a:ext uri="{FF2B5EF4-FFF2-40B4-BE49-F238E27FC236}">
                <a16:creationId xmlns:a16="http://schemas.microsoft.com/office/drawing/2014/main" id="{0CACBBB4-0E42-B2E2-D6D2-59FC18F4F908}"/>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70" name="CaixaDeTexto 69">
            <a:extLst>
              <a:ext uri="{FF2B5EF4-FFF2-40B4-BE49-F238E27FC236}">
                <a16:creationId xmlns:a16="http://schemas.microsoft.com/office/drawing/2014/main" id="{14F1792B-B3FC-32A5-C90C-86B307E4A5DA}"/>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71" name="CaixaDeTexto 70">
            <a:extLst>
              <a:ext uri="{FF2B5EF4-FFF2-40B4-BE49-F238E27FC236}">
                <a16:creationId xmlns:a16="http://schemas.microsoft.com/office/drawing/2014/main" id="{F0C6C66F-43AE-215F-4216-25292B9E5AED}"/>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72" name="CaixaDeTexto 71">
            <a:extLst>
              <a:ext uri="{FF2B5EF4-FFF2-40B4-BE49-F238E27FC236}">
                <a16:creationId xmlns:a16="http://schemas.microsoft.com/office/drawing/2014/main" id="{EE155225-1E23-E183-C4E5-3096E47F59BB}"/>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73" name="CaixaDeTexto 72">
            <a:extLst>
              <a:ext uri="{FF2B5EF4-FFF2-40B4-BE49-F238E27FC236}">
                <a16:creationId xmlns:a16="http://schemas.microsoft.com/office/drawing/2014/main" id="{B66AFBF4-BC20-F192-95FA-72153834B4B7}"/>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74" name="CaixaDeTexto 73">
            <a:extLst>
              <a:ext uri="{FF2B5EF4-FFF2-40B4-BE49-F238E27FC236}">
                <a16:creationId xmlns:a16="http://schemas.microsoft.com/office/drawing/2014/main" id="{25AA9544-E0B1-2DAD-14BC-5C5BE814FB14}"/>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75" name="CaixaDeTexto 74">
            <a:extLst>
              <a:ext uri="{FF2B5EF4-FFF2-40B4-BE49-F238E27FC236}">
                <a16:creationId xmlns:a16="http://schemas.microsoft.com/office/drawing/2014/main" id="{D1096CF7-0F83-8BBF-C1AC-AC84383D70E1}"/>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76" name="Seta: Divisa 75">
            <a:hlinkClick r:id="" action="ppaction://hlinkshowjump?jump=previousslide"/>
            <a:extLst>
              <a:ext uri="{FF2B5EF4-FFF2-40B4-BE49-F238E27FC236}">
                <a16:creationId xmlns:a16="http://schemas.microsoft.com/office/drawing/2014/main" id="{67136972-1D0F-7502-0C05-260965593E29}"/>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7" name="Conector reto 76">
            <a:extLst>
              <a:ext uri="{FF2B5EF4-FFF2-40B4-BE49-F238E27FC236}">
                <a16:creationId xmlns:a16="http://schemas.microsoft.com/office/drawing/2014/main" id="{76159FAD-871E-D750-6BFE-C86DF02793EC}"/>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Conector reto 77">
            <a:extLst>
              <a:ext uri="{FF2B5EF4-FFF2-40B4-BE49-F238E27FC236}">
                <a16:creationId xmlns:a16="http://schemas.microsoft.com/office/drawing/2014/main" id="{2BEF8CCD-08EB-0258-0DB8-966BE7433DEC}"/>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Conector reto 78">
            <a:extLst>
              <a:ext uri="{FF2B5EF4-FFF2-40B4-BE49-F238E27FC236}">
                <a16:creationId xmlns:a16="http://schemas.microsoft.com/office/drawing/2014/main" id="{252B249B-B03B-EEA1-0464-CC3BD4547F12}"/>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Conector reto 79">
            <a:extLst>
              <a:ext uri="{FF2B5EF4-FFF2-40B4-BE49-F238E27FC236}">
                <a16:creationId xmlns:a16="http://schemas.microsoft.com/office/drawing/2014/main" id="{302246D5-3309-301A-5140-981AF5DD4A9A}"/>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Conector reto 80">
            <a:extLst>
              <a:ext uri="{FF2B5EF4-FFF2-40B4-BE49-F238E27FC236}">
                <a16:creationId xmlns:a16="http://schemas.microsoft.com/office/drawing/2014/main" id="{9A82391A-B573-8F2E-6A71-EA4A0EED4F56}"/>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Conector reto 81">
            <a:extLst>
              <a:ext uri="{FF2B5EF4-FFF2-40B4-BE49-F238E27FC236}">
                <a16:creationId xmlns:a16="http://schemas.microsoft.com/office/drawing/2014/main" id="{B3031331-E87D-3AEC-03A0-0C63EF01C3E6}"/>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Conector reto 82">
            <a:extLst>
              <a:ext uri="{FF2B5EF4-FFF2-40B4-BE49-F238E27FC236}">
                <a16:creationId xmlns:a16="http://schemas.microsoft.com/office/drawing/2014/main" id="{EC3045CB-1D4C-F2D0-3CA2-E518B6AAC26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4" name="Conector reto 83">
            <a:extLst>
              <a:ext uri="{FF2B5EF4-FFF2-40B4-BE49-F238E27FC236}">
                <a16:creationId xmlns:a16="http://schemas.microsoft.com/office/drawing/2014/main" id="{6DC7292B-0713-FC4E-5C86-83EBB8F4EC96}"/>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5" name="Conector reto 84">
            <a:extLst>
              <a:ext uri="{FF2B5EF4-FFF2-40B4-BE49-F238E27FC236}">
                <a16:creationId xmlns:a16="http://schemas.microsoft.com/office/drawing/2014/main" id="{0267BC4B-AB56-7065-83C1-51F9CD622F9C}"/>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to 85">
            <a:extLst>
              <a:ext uri="{FF2B5EF4-FFF2-40B4-BE49-F238E27FC236}">
                <a16:creationId xmlns:a16="http://schemas.microsoft.com/office/drawing/2014/main" id="{B31C4C90-224A-BD5C-5559-BC7E240F766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7" name="Retângulo: Cantos Arredondados 86">
            <a:extLst>
              <a:ext uri="{FF2B5EF4-FFF2-40B4-BE49-F238E27FC236}">
                <a16:creationId xmlns:a16="http://schemas.microsoft.com/office/drawing/2014/main" id="{25DC97E8-7966-118A-33F7-AD1204610B28}"/>
              </a:ext>
            </a:extLst>
          </p:cNvPr>
          <p:cNvSpPr/>
          <p:nvPr/>
        </p:nvSpPr>
        <p:spPr>
          <a:xfrm>
            <a:off x="4058019"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8" name="Gráfico 87" descr="Ícone do menu de hambúrguer com preenchimento sólido">
            <a:hlinkClick r:id="rId8" action="ppaction://hlinksldjump"/>
            <a:extLst>
              <a:ext uri="{FF2B5EF4-FFF2-40B4-BE49-F238E27FC236}">
                <a16:creationId xmlns:a16="http://schemas.microsoft.com/office/drawing/2014/main" id="{0C903889-75ED-4520-E590-BA3C3B31D0E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9961" y="623224"/>
            <a:ext cx="212194" cy="212194"/>
          </a:xfrm>
          <a:prstGeom prst="rect">
            <a:avLst/>
          </a:prstGeom>
        </p:spPr>
      </p:pic>
      <p:sp>
        <p:nvSpPr>
          <p:cNvPr id="89" name="CaixaDeTexto 88">
            <a:extLst>
              <a:ext uri="{FF2B5EF4-FFF2-40B4-BE49-F238E27FC236}">
                <a16:creationId xmlns:a16="http://schemas.microsoft.com/office/drawing/2014/main" id="{8070D0D7-A077-2910-703D-3DA7E77C5DB1}"/>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90" name="Conector reto 89">
            <a:extLst>
              <a:ext uri="{FF2B5EF4-FFF2-40B4-BE49-F238E27FC236}">
                <a16:creationId xmlns:a16="http://schemas.microsoft.com/office/drawing/2014/main" id="{EC5D22F7-A5DB-3097-251E-D378D72058BB}"/>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91" name="Retângulo 90">
            <a:hlinkClick r:id="rId11" action="ppaction://hlinksldjump"/>
            <a:extLst>
              <a:ext uri="{FF2B5EF4-FFF2-40B4-BE49-F238E27FC236}">
                <a16:creationId xmlns:a16="http://schemas.microsoft.com/office/drawing/2014/main" id="{8B285B94-8AA0-3B0E-5992-2C6710BB2D4B}"/>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2" action="ppaction://hlinksldjump"/>
            <a:extLst>
              <a:ext uri="{FF2B5EF4-FFF2-40B4-BE49-F238E27FC236}">
                <a16:creationId xmlns:a16="http://schemas.microsoft.com/office/drawing/2014/main" id="{7B1F243C-4FE2-A43F-5F2B-F4C53D4E62C4}"/>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3" name="Retângulo 92">
            <a:hlinkClick r:id="rId13" action="ppaction://hlinksldjump"/>
            <a:extLst>
              <a:ext uri="{FF2B5EF4-FFF2-40B4-BE49-F238E27FC236}">
                <a16:creationId xmlns:a16="http://schemas.microsoft.com/office/drawing/2014/main" id="{76C2DF29-A53C-5C76-212E-286B1EAD71ED}"/>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Retângulo 93">
            <a:hlinkClick r:id="rId14" action="ppaction://hlinksldjump"/>
            <a:extLst>
              <a:ext uri="{FF2B5EF4-FFF2-40B4-BE49-F238E27FC236}">
                <a16:creationId xmlns:a16="http://schemas.microsoft.com/office/drawing/2014/main" id="{7D5B8D3C-4B7F-4FDE-0329-41E1AC09177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5" name="Retângulo 94">
            <a:hlinkClick r:id="rId15" action="ppaction://hlinksldjump"/>
            <a:extLst>
              <a:ext uri="{FF2B5EF4-FFF2-40B4-BE49-F238E27FC236}">
                <a16:creationId xmlns:a16="http://schemas.microsoft.com/office/drawing/2014/main" id="{663142F0-2B80-9AC7-8B86-8961CCC4CF72}"/>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Retângulo 95">
            <a:hlinkClick r:id="rId16" action="ppaction://hlinksldjump"/>
            <a:extLst>
              <a:ext uri="{FF2B5EF4-FFF2-40B4-BE49-F238E27FC236}">
                <a16:creationId xmlns:a16="http://schemas.microsoft.com/office/drawing/2014/main" id="{83417CBD-1823-5319-83A7-2C9888801D78}"/>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7" name="Retângulo 96">
            <a:hlinkClick r:id="rId17" action="ppaction://hlinksldjump"/>
            <a:extLst>
              <a:ext uri="{FF2B5EF4-FFF2-40B4-BE49-F238E27FC236}">
                <a16:creationId xmlns:a16="http://schemas.microsoft.com/office/drawing/2014/main" id="{F9A67D47-E6B5-1265-6DE9-6CB5A38A68EA}"/>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Retângulo 97">
            <a:hlinkClick r:id="rId18" action="ppaction://hlinksldjump"/>
            <a:extLst>
              <a:ext uri="{FF2B5EF4-FFF2-40B4-BE49-F238E27FC236}">
                <a16:creationId xmlns:a16="http://schemas.microsoft.com/office/drawing/2014/main" id="{A17D50E8-FCE8-6AE2-A6D9-43CFAC114891}"/>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9" name="Retângulo 98">
            <a:hlinkClick r:id="rId19" action="ppaction://hlinksldjump"/>
            <a:extLst>
              <a:ext uri="{FF2B5EF4-FFF2-40B4-BE49-F238E27FC236}">
                <a16:creationId xmlns:a16="http://schemas.microsoft.com/office/drawing/2014/main" id="{8C655D6B-8EED-4F89-8BFE-A0E2EEFED169}"/>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0" name="Fluxograma: Processo 99">
            <a:hlinkClick r:id="rId20" action="ppaction://hlinksldjump"/>
            <a:extLst>
              <a:ext uri="{FF2B5EF4-FFF2-40B4-BE49-F238E27FC236}">
                <a16:creationId xmlns:a16="http://schemas.microsoft.com/office/drawing/2014/main" id="{968012FB-54D3-396F-230D-EC9676180488}"/>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1" name="Retângulo 100">
            <a:hlinkClick r:id="rId21" action="ppaction://hlinksldjump"/>
            <a:extLst>
              <a:ext uri="{FF2B5EF4-FFF2-40B4-BE49-F238E27FC236}">
                <a16:creationId xmlns:a16="http://schemas.microsoft.com/office/drawing/2014/main" id="{0FBE2AD9-0B76-0A72-6451-23CA2FDFF6F4}"/>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a:extLst>
              <a:ext uri="{FF2B5EF4-FFF2-40B4-BE49-F238E27FC236}">
                <a16:creationId xmlns:a16="http://schemas.microsoft.com/office/drawing/2014/main" id="{A40ADD9C-D5DA-834E-2530-52F16AB39D35}"/>
              </a:ext>
            </a:extLst>
          </p:cNvPr>
          <p:cNvPicPr>
            <a:picLocks noChangeAspect="1"/>
          </p:cNvPicPr>
          <p:nvPr/>
        </p:nvPicPr>
        <p:blipFill>
          <a:blip r:embed="rId22"/>
          <a:stretch>
            <a:fillRect/>
          </a:stretch>
        </p:blipFill>
        <p:spPr>
          <a:xfrm>
            <a:off x="227675" y="6238322"/>
            <a:ext cx="7041490" cy="2743438"/>
          </a:xfrm>
          <a:prstGeom prst="rect">
            <a:avLst/>
          </a:prstGeom>
        </p:spPr>
      </p:pic>
    </p:spTree>
    <p:extLst>
      <p:ext uri="{BB962C8B-B14F-4D97-AF65-F5344CB8AC3E}">
        <p14:creationId xmlns:p14="http://schemas.microsoft.com/office/powerpoint/2010/main" val="3357829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DILIGÊNCIA DE CONSTATAÇÃO</a:t>
            </a:r>
          </a:p>
        </p:txBody>
      </p:sp>
      <p:sp>
        <p:nvSpPr>
          <p:cNvPr id="35" name="Título 4">
            <a:extLst>
              <a:ext uri="{FF2B5EF4-FFF2-40B4-BE49-F238E27FC236}">
                <a16:creationId xmlns:a16="http://schemas.microsoft.com/office/drawing/2014/main" id="{834A0983-7087-14AA-0FC4-CA1C46545110}"/>
              </a:ext>
            </a:extLst>
          </p:cNvPr>
          <p:cNvSpPr txBox="1">
            <a:spLocks/>
          </p:cNvSpPr>
          <p:nvPr/>
        </p:nvSpPr>
        <p:spPr>
          <a:xfrm>
            <a:off x="3206396" y="4991857"/>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DILIGÊNCIA DE CONSTATAÇÃO</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FOTOS</a:t>
            </a:r>
          </a:p>
          <a:p>
            <a:pPr marL="399890" indent="-399890">
              <a:buFont typeface="+mj-lt"/>
              <a:buAutoNum type="romanUcPeriod"/>
            </a:pPr>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pic>
        <p:nvPicPr>
          <p:cNvPr id="2" name="Gráfico 1" descr="Câmera com preenchimento sólido">
            <a:hlinkClick r:id="" action="ppaction://noaction"/>
            <a:extLst>
              <a:ext uri="{FF2B5EF4-FFF2-40B4-BE49-F238E27FC236}">
                <a16:creationId xmlns:a16="http://schemas.microsoft.com/office/drawing/2014/main" id="{30AEA07D-3F99-102F-98AC-A9D7106C849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02279" y="4455434"/>
            <a:ext cx="795833" cy="795833"/>
          </a:xfrm>
          <a:prstGeom prst="rect">
            <a:avLst/>
          </a:prstGeom>
        </p:spPr>
      </p:pic>
      <p:sp>
        <p:nvSpPr>
          <p:cNvPr id="50" name="Espaço Reservado para Número de Slide 2">
            <a:extLst>
              <a:ext uri="{FF2B5EF4-FFF2-40B4-BE49-F238E27FC236}">
                <a16:creationId xmlns:a16="http://schemas.microsoft.com/office/drawing/2014/main" id="{EFAD0BC0-BB25-1E51-D317-D0FAFDBC444C}"/>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29</a:t>
            </a:fld>
            <a:endParaRPr lang="pt-BR" sz="800" dirty="0">
              <a:solidFill>
                <a:srgbClr val="156082"/>
              </a:solidFill>
            </a:endParaRPr>
          </a:p>
        </p:txBody>
      </p:sp>
      <p:pic>
        <p:nvPicPr>
          <p:cNvPr id="51" name="Imagem 50">
            <a:extLst>
              <a:ext uri="{FF2B5EF4-FFF2-40B4-BE49-F238E27FC236}">
                <a16:creationId xmlns:a16="http://schemas.microsoft.com/office/drawing/2014/main" id="{2BAED0EB-DE2D-75FD-CF28-23397440B871}"/>
              </a:ext>
            </a:extLst>
          </p:cNvPr>
          <p:cNvPicPr>
            <a:picLocks noChangeAspect="1"/>
          </p:cNvPicPr>
          <p:nvPr/>
        </p:nvPicPr>
        <p:blipFill>
          <a:blip r:embed="rId5"/>
          <a:stretch>
            <a:fillRect/>
          </a:stretch>
        </p:blipFill>
        <p:spPr>
          <a:xfrm>
            <a:off x="6297262" y="10458960"/>
            <a:ext cx="827741" cy="202771"/>
          </a:xfrm>
          <a:prstGeom prst="rect">
            <a:avLst/>
          </a:prstGeom>
        </p:spPr>
      </p:pic>
      <p:sp>
        <p:nvSpPr>
          <p:cNvPr id="24" name="Retângulo 23">
            <a:extLst>
              <a:ext uri="{FF2B5EF4-FFF2-40B4-BE49-F238E27FC236}">
                <a16:creationId xmlns:a16="http://schemas.microsoft.com/office/drawing/2014/main" id="{574627EF-645B-5D26-144E-A47F2E07EA48}"/>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Seta: Divisa 24">
            <a:hlinkClick r:id="" action="ppaction://hlinkshowjump?jump=nextslide"/>
            <a:extLst>
              <a:ext uri="{FF2B5EF4-FFF2-40B4-BE49-F238E27FC236}">
                <a16:creationId xmlns:a16="http://schemas.microsoft.com/office/drawing/2014/main" id="{43061D8A-3464-FBBC-8564-EF568E2A0236}"/>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8" name="Seta: Divisa 27">
            <a:hlinkClick r:id="" action="ppaction://hlinkshowjump?jump=previousslide"/>
            <a:extLst>
              <a:ext uri="{FF2B5EF4-FFF2-40B4-BE49-F238E27FC236}">
                <a16:creationId xmlns:a16="http://schemas.microsoft.com/office/drawing/2014/main" id="{55335622-4C9B-E7E7-C42C-B34077965B87}"/>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9" name="Gráfico 28" descr="Ícone do menu de hambúrguer com preenchimento sólido">
            <a:hlinkClick r:id="rId6" action="ppaction://hlinksldjump"/>
            <a:extLst>
              <a:ext uri="{FF2B5EF4-FFF2-40B4-BE49-F238E27FC236}">
                <a16:creationId xmlns:a16="http://schemas.microsoft.com/office/drawing/2014/main" id="{6B637DD1-987F-6F4B-B8C6-FD6ABBD255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30" name="CaixaDeTexto 29">
            <a:extLst>
              <a:ext uri="{FF2B5EF4-FFF2-40B4-BE49-F238E27FC236}">
                <a16:creationId xmlns:a16="http://schemas.microsoft.com/office/drawing/2014/main" id="{9D63F09D-D643-DED2-3871-AB698E0B5F95}"/>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8" name="CaixaDeTexto 47">
            <a:extLst>
              <a:ext uri="{FF2B5EF4-FFF2-40B4-BE49-F238E27FC236}">
                <a16:creationId xmlns:a16="http://schemas.microsoft.com/office/drawing/2014/main" id="{8EFFF507-1EE6-6BC5-2D03-B71F30601715}"/>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2" name="CaixaDeTexto 51">
            <a:extLst>
              <a:ext uri="{FF2B5EF4-FFF2-40B4-BE49-F238E27FC236}">
                <a16:creationId xmlns:a16="http://schemas.microsoft.com/office/drawing/2014/main" id="{E61DBC56-89B2-91D0-484D-B201F113B70A}"/>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382BE3F7-0401-C272-8228-B90B1FDCC77A}"/>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4" name="CaixaDeTexto 53">
            <a:extLst>
              <a:ext uri="{FF2B5EF4-FFF2-40B4-BE49-F238E27FC236}">
                <a16:creationId xmlns:a16="http://schemas.microsoft.com/office/drawing/2014/main" id="{39B20756-EB03-EEB3-52C0-F9A3EB2C7449}"/>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8350F1A5-8288-E679-2547-08835E4159EE}"/>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6" name="CaixaDeTexto 55">
            <a:extLst>
              <a:ext uri="{FF2B5EF4-FFF2-40B4-BE49-F238E27FC236}">
                <a16:creationId xmlns:a16="http://schemas.microsoft.com/office/drawing/2014/main" id="{2F0E5679-9A20-7DBB-EE9C-60376E084439}"/>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7" name="CaixaDeTexto 56">
            <a:extLst>
              <a:ext uri="{FF2B5EF4-FFF2-40B4-BE49-F238E27FC236}">
                <a16:creationId xmlns:a16="http://schemas.microsoft.com/office/drawing/2014/main" id="{BB01EE8F-11E9-2183-8F84-0AAFC15DE4BA}"/>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8" name="CaixaDeTexto 57">
            <a:extLst>
              <a:ext uri="{FF2B5EF4-FFF2-40B4-BE49-F238E27FC236}">
                <a16:creationId xmlns:a16="http://schemas.microsoft.com/office/drawing/2014/main" id="{11E7CC8D-942B-1F20-7D8D-165E27A278D9}"/>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45A15F0E-50DD-960A-9418-7DDDEA4D95F9}"/>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0" name="Conector reto 59">
            <a:extLst>
              <a:ext uri="{FF2B5EF4-FFF2-40B4-BE49-F238E27FC236}">
                <a16:creationId xmlns:a16="http://schemas.microsoft.com/office/drawing/2014/main" id="{37039A3E-D845-5F3A-E743-C29C327A790D}"/>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28AC7C50-AE90-C0BA-5465-9A43365D321A}"/>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756A6532-4D84-A54A-97BD-1F104A3E53D9}"/>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DFFC0B96-54D9-C8F6-593A-A655F0E871D7}"/>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FBBD3DAB-9AB2-B00B-07DA-8C94593F80D5}"/>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ABE716C1-DBAC-8613-1559-35D9976B4CDE}"/>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BA8543E9-FD6C-175C-394B-9CE384CD38FB}"/>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2C370B55-AB1D-9E8E-C2CC-E5487E6A410D}"/>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6286137F-439F-F63E-1758-96D02BD3F963}"/>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062851E0-8303-9B02-4623-915E377B411C}"/>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CaixaDeTexto 69">
            <a:extLst>
              <a:ext uri="{FF2B5EF4-FFF2-40B4-BE49-F238E27FC236}">
                <a16:creationId xmlns:a16="http://schemas.microsoft.com/office/drawing/2014/main" id="{7979E4EB-6A7B-F05E-AF3D-4AE4788F4B80}"/>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45E13D81-C70E-C518-DAF0-F4836EB3F57F}"/>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9" action="ppaction://hlinksldjump"/>
            <a:extLst>
              <a:ext uri="{FF2B5EF4-FFF2-40B4-BE49-F238E27FC236}">
                <a16:creationId xmlns:a16="http://schemas.microsoft.com/office/drawing/2014/main" id="{69A9F0F2-529D-47A8-A29C-26F04FB7602E}"/>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0" action="ppaction://hlinksldjump"/>
            <a:extLst>
              <a:ext uri="{FF2B5EF4-FFF2-40B4-BE49-F238E27FC236}">
                <a16:creationId xmlns:a16="http://schemas.microsoft.com/office/drawing/2014/main" id="{0075EC1C-E274-7954-F93B-8959EEFD56A7}"/>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53040BD1-D722-8510-88BC-4437EBF1C940}"/>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6DE6EA4C-157F-3E42-5ABA-AD0625331AA4}"/>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0853B45C-7E6E-0ED5-894F-6F8E0AB75D8E}"/>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D16F54FA-13B9-5DE9-4635-0F5270E3C48A}"/>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46C99BDF-155D-07EF-F1CB-BB935C9915A8}"/>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9D5786D9-5380-96F1-BA65-62E1622CABD5}"/>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BE10E374-3950-6436-6FBD-A0B131CF2C59}"/>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C0CCBCCC-BF50-E610-57A0-BFAC48817EA9}"/>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9B749E76-7276-58F4-052F-C30F64A65A1F}"/>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E3B5376E-468F-D88F-56E2-26AF931E5D7C}"/>
              </a:ext>
            </a:extLst>
          </p:cNvPr>
          <p:cNvSpPr/>
          <p:nvPr/>
        </p:nvSpPr>
        <p:spPr>
          <a:xfrm>
            <a:off x="4784835" y="359490"/>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677926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Cantos Arredondados 8">
            <a:extLst>
              <a:ext uri="{FF2B5EF4-FFF2-40B4-BE49-F238E27FC236}">
                <a16:creationId xmlns:a16="http://schemas.microsoft.com/office/drawing/2014/main" id="{AD825847-DA10-E14E-5AF3-700FA5464742}"/>
              </a:ext>
            </a:extLst>
          </p:cNvPr>
          <p:cNvSpPr/>
          <p:nvPr/>
        </p:nvSpPr>
        <p:spPr>
          <a:xfrm>
            <a:off x="250846" y="1240943"/>
            <a:ext cx="7030232" cy="7263343"/>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30</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C9FC4ADF-5A68-2F31-F0C4-95C7A1079246}"/>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Diligência de constatação</a:t>
            </a:r>
          </a:p>
        </p:txBody>
      </p:sp>
      <p:sp>
        <p:nvSpPr>
          <p:cNvPr id="3" name="Google Shape;1078;p39">
            <a:extLst>
              <a:ext uri="{FF2B5EF4-FFF2-40B4-BE49-F238E27FC236}">
                <a16:creationId xmlns:a16="http://schemas.microsoft.com/office/drawing/2014/main" id="{16852910-DB0E-950C-929E-7E27C43CE052}"/>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Câmera com preenchimento sólido">
            <a:hlinkClick r:id="" action="ppaction://noaction"/>
            <a:extLst>
              <a:ext uri="{FF2B5EF4-FFF2-40B4-BE49-F238E27FC236}">
                <a16:creationId xmlns:a16="http://schemas.microsoft.com/office/drawing/2014/main" id="{C1AC6ECC-34C9-7E98-ECF4-E48AF5C81EC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7354" y="85103"/>
            <a:ext cx="317408" cy="317409"/>
          </a:xfrm>
          <a:prstGeom prst="rect">
            <a:avLst/>
          </a:prstGeom>
          <a:effectLst>
            <a:outerShdw blurRad="50800" dist="38100" algn="l" rotWithShape="0">
              <a:prstClr val="black">
                <a:alpha val="40000"/>
              </a:prstClr>
            </a:outerShdw>
          </a:effectLst>
        </p:spPr>
      </p:pic>
      <p:sp>
        <p:nvSpPr>
          <p:cNvPr id="8" name="Espaço Reservado para Texto 4">
            <a:extLst>
              <a:ext uri="{FF2B5EF4-FFF2-40B4-BE49-F238E27FC236}">
                <a16:creationId xmlns:a16="http://schemas.microsoft.com/office/drawing/2014/main" id="{99323184-9663-3B1B-28C0-00F6C1A4B171}"/>
              </a:ext>
            </a:extLst>
          </p:cNvPr>
          <p:cNvSpPr txBox="1">
            <a:spLocks/>
          </p:cNvSpPr>
          <p:nvPr/>
        </p:nvSpPr>
        <p:spPr>
          <a:xfrm>
            <a:off x="407674" y="1306226"/>
            <a:ext cx="6812521" cy="8109099"/>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2700" marR="328295" indent="0" algn="just">
              <a:lnSpc>
                <a:spcPct val="150000"/>
              </a:lnSpc>
              <a:spcAft>
                <a:spcPts val="1000"/>
              </a:spcAft>
              <a:buNone/>
            </a:pPr>
            <a:r>
              <a:rPr lang="pt-BR" sz="1000" dirty="0">
                <a:solidFill>
                  <a:schemeClr val="tx2">
                    <a:lumMod val="90000"/>
                    <a:lumOff val="10000"/>
                  </a:schemeClr>
                </a:solidFill>
              </a:rPr>
              <a:t>Na data de 27/05/2024, esta Administradora Judicial realizou visita à sede da Recuperanda, localizada na Avenida Brigadeiro Faria Lima, s/n.º, no Município de São José dos Campos - Estado de São Paulo, com intuito de observar as condições e constatar o funcionamento da referida sociedade empresarial, assim como obter informações gerencias, operacionais e financeiras.</a:t>
            </a:r>
          </a:p>
          <a:p>
            <a:pPr marL="12700" marR="328295" indent="0" algn="just">
              <a:lnSpc>
                <a:spcPct val="150000"/>
              </a:lnSpc>
              <a:spcAft>
                <a:spcPts val="1000"/>
              </a:spcAft>
              <a:buNone/>
            </a:pPr>
            <a:r>
              <a:rPr lang="pt-BR" sz="1000" dirty="0">
                <a:solidFill>
                  <a:schemeClr val="tx2">
                    <a:lumMod val="90000"/>
                    <a:lumOff val="10000"/>
                  </a:schemeClr>
                </a:solidFill>
              </a:rPr>
              <a:t>Fomos acompanhados pela Sra. Vanessa do setor administrativo durante a visita. Constatamos funcionamento intenso das atividades econômicas da recuperanda nos diversos departamentos. </a:t>
            </a:r>
          </a:p>
          <a:p>
            <a:pPr marL="12700" marR="328295" indent="0" algn="just">
              <a:lnSpc>
                <a:spcPct val="150000"/>
              </a:lnSpc>
              <a:spcAft>
                <a:spcPts val="1000"/>
              </a:spcAft>
              <a:buNone/>
            </a:pPr>
            <a:r>
              <a:rPr lang="pt-BR" sz="1000" dirty="0">
                <a:solidFill>
                  <a:schemeClr val="tx2">
                    <a:lumMod val="90000"/>
                    <a:lumOff val="10000"/>
                  </a:schemeClr>
                </a:solidFill>
              </a:rPr>
              <a:t>Constatamos, ainda, boas práticas operacionais, de organização e segurança em todas as instalações da </a:t>
            </a:r>
            <a:r>
              <a:rPr lang="pt-BR" sz="1000" dirty="0" err="1">
                <a:solidFill>
                  <a:schemeClr val="tx2">
                    <a:lumMod val="90000"/>
                    <a:lumOff val="10000"/>
                  </a:schemeClr>
                </a:solidFill>
              </a:rPr>
              <a:t>Digex</a:t>
            </a:r>
            <a:r>
              <a:rPr lang="pt-BR" sz="1000" dirty="0">
                <a:solidFill>
                  <a:schemeClr val="tx2">
                    <a:lumMod val="90000"/>
                    <a:lumOff val="10000"/>
                  </a:schemeClr>
                </a:solidFill>
              </a:rPr>
              <a:t>. </a:t>
            </a:r>
          </a:p>
          <a:p>
            <a:pPr marL="12700" marR="328295" indent="0" algn="just">
              <a:lnSpc>
                <a:spcPct val="150000"/>
              </a:lnSpc>
              <a:spcAft>
                <a:spcPts val="1000"/>
              </a:spcAft>
              <a:buNone/>
            </a:pPr>
            <a:r>
              <a:rPr lang="pt-BR" sz="1000" dirty="0">
                <a:solidFill>
                  <a:schemeClr val="tx2">
                    <a:lumMod val="90000"/>
                    <a:lumOff val="10000"/>
                  </a:schemeClr>
                </a:solidFill>
              </a:rPr>
              <a:t>Por fim, seguem anexas as imagens extraídas no dia da visita.</a:t>
            </a:r>
          </a:p>
          <a:p>
            <a:pPr marL="12700" marR="328295" indent="0" algn="just">
              <a:lnSpc>
                <a:spcPct val="150000"/>
              </a:lnSpc>
              <a:spcAft>
                <a:spcPts val="1000"/>
              </a:spcAft>
              <a:buNone/>
            </a:pPr>
            <a:endParaRPr lang="pt-BR" sz="1000" dirty="0">
              <a:solidFill>
                <a:schemeClr val="tx2">
                  <a:lumMod val="90000"/>
                  <a:lumOff val="10000"/>
                </a:schemeClr>
              </a:solidFill>
            </a:endParaRPr>
          </a:p>
          <a:p>
            <a:pPr marL="12700" marR="328295" indent="0" algn="just">
              <a:lnSpc>
                <a:spcPct val="150000"/>
              </a:lnSpc>
              <a:spcAft>
                <a:spcPts val="1000"/>
              </a:spcAft>
              <a:buNone/>
            </a:pPr>
            <a:r>
              <a:rPr lang="pt-BR" sz="1000" dirty="0">
                <a:solidFill>
                  <a:schemeClr val="tx2">
                    <a:lumMod val="90000"/>
                    <a:lumOff val="10000"/>
                  </a:schemeClr>
                </a:solidFill>
              </a:rPr>
              <a:t>Atenciosamente, </a:t>
            </a:r>
          </a:p>
          <a:p>
            <a:pPr marL="0" marR="328295" indent="0" algn="just">
              <a:spcAft>
                <a:spcPts val="1000"/>
              </a:spcAft>
              <a:buNone/>
            </a:pPr>
            <a:endParaRPr lang="pt-BR" sz="1200" dirty="0">
              <a:solidFill>
                <a:schemeClr val="tx2">
                  <a:lumMod val="90000"/>
                  <a:lumOff val="10000"/>
                </a:schemeClr>
              </a:solidFill>
            </a:endParaRPr>
          </a:p>
          <a:p>
            <a:pPr marL="0" marR="328295" indent="0" algn="just">
              <a:spcAft>
                <a:spcPts val="1000"/>
              </a:spcAft>
              <a:buNone/>
            </a:pPr>
            <a:endParaRPr lang="pt-BR" sz="1200" dirty="0">
              <a:solidFill>
                <a:schemeClr val="tx2">
                  <a:lumMod val="90000"/>
                  <a:lumOff val="10000"/>
                </a:schemeClr>
              </a:solidFill>
            </a:endParaRPr>
          </a:p>
          <a:p>
            <a:pPr marL="0" marR="328295" indent="0" algn="just">
              <a:spcAft>
                <a:spcPts val="1000"/>
              </a:spcAft>
              <a:buNone/>
            </a:pPr>
            <a:endParaRPr lang="pt-BR" sz="1200" dirty="0">
              <a:solidFill>
                <a:schemeClr val="tx2">
                  <a:lumMod val="90000"/>
                  <a:lumOff val="10000"/>
                </a:schemeClr>
              </a:solidFill>
            </a:endParaRPr>
          </a:p>
          <a:p>
            <a:pPr marL="0" marR="328295" indent="0" algn="just">
              <a:spcAft>
                <a:spcPts val="1000"/>
              </a:spcAft>
              <a:buNone/>
            </a:pPr>
            <a:endParaRPr lang="pt-BR" sz="1200" dirty="0">
              <a:solidFill>
                <a:schemeClr val="tx2">
                  <a:lumMod val="90000"/>
                  <a:lumOff val="10000"/>
                </a:schemeClr>
              </a:solidFill>
            </a:endParaRPr>
          </a:p>
          <a:p>
            <a:pPr marL="0" marR="328295" indent="0" algn="just">
              <a:lnSpc>
                <a:spcPct val="100000"/>
              </a:lnSpc>
              <a:spcBef>
                <a:spcPts val="0"/>
              </a:spcBef>
              <a:buNone/>
            </a:pPr>
            <a:r>
              <a:rPr lang="pt-BR" sz="1050" b="1" dirty="0">
                <a:solidFill>
                  <a:schemeClr val="tx2">
                    <a:lumMod val="90000"/>
                    <a:lumOff val="10000"/>
                  </a:schemeClr>
                </a:solidFill>
              </a:rPr>
              <a:t>CONAJUD</a:t>
            </a:r>
          </a:p>
          <a:p>
            <a:pPr marL="0" marR="328295" indent="0" algn="just">
              <a:lnSpc>
                <a:spcPct val="100000"/>
              </a:lnSpc>
              <a:spcBef>
                <a:spcPts val="0"/>
              </a:spcBef>
              <a:buNone/>
            </a:pPr>
            <a:r>
              <a:rPr lang="pt-BR" sz="1050" dirty="0">
                <a:solidFill>
                  <a:schemeClr val="tx2">
                    <a:lumMod val="90000"/>
                    <a:lumOff val="10000"/>
                  </a:schemeClr>
                </a:solidFill>
              </a:rPr>
              <a:t>Administradora Judicial</a:t>
            </a:r>
          </a:p>
          <a:p>
            <a:pPr marL="0" marR="328295" indent="0" algn="just">
              <a:lnSpc>
                <a:spcPct val="100000"/>
              </a:lnSpc>
              <a:spcBef>
                <a:spcPts val="0"/>
              </a:spcBef>
              <a:buNone/>
            </a:pPr>
            <a:r>
              <a:rPr lang="pt-BR" sz="1050" dirty="0">
                <a:solidFill>
                  <a:schemeClr val="tx2">
                    <a:lumMod val="90000"/>
                    <a:lumOff val="10000"/>
                  </a:schemeClr>
                </a:solidFill>
              </a:rPr>
              <a:t>Bruna Oliveira Santos</a:t>
            </a:r>
          </a:p>
          <a:p>
            <a:pPr marL="0" marR="328295" indent="0" algn="just">
              <a:lnSpc>
                <a:spcPct val="100000"/>
              </a:lnSpc>
              <a:spcBef>
                <a:spcPts val="0"/>
              </a:spcBef>
              <a:buNone/>
            </a:pPr>
            <a:r>
              <a:rPr lang="pt-BR" sz="1050" dirty="0">
                <a:solidFill>
                  <a:schemeClr val="tx2">
                    <a:lumMod val="90000"/>
                    <a:lumOff val="10000"/>
                  </a:schemeClr>
                </a:solidFill>
              </a:rPr>
              <a:t>OAB/SP nº 351.366        </a:t>
            </a:r>
          </a:p>
          <a:p>
            <a:pPr marL="12700" marR="328295" indent="349250" algn="just">
              <a:lnSpc>
                <a:spcPct val="150000"/>
              </a:lnSpc>
              <a:spcAft>
                <a:spcPts val="1000"/>
              </a:spcAft>
            </a:pPr>
            <a:endParaRPr lang="pt-BR" dirty="0">
              <a:solidFill>
                <a:schemeClr val="accent1">
                  <a:lumMod val="50000"/>
                </a:schemeClr>
              </a:solidFill>
              <a:latin typeface="Ebrima" panose="02000000000000000000" pitchFamily="2" charset="0"/>
              <a:ea typeface="Ebrima" panose="02000000000000000000" pitchFamily="2" charset="0"/>
              <a:cs typeface="Ebrima" panose="02000000000000000000" pitchFamily="2" charset="0"/>
            </a:endParaRPr>
          </a:p>
          <a:p>
            <a:pPr marL="12700" marR="328295" algn="just">
              <a:spcAft>
                <a:spcPts val="1000"/>
              </a:spcAft>
            </a:pPr>
            <a:endParaRPr lang="pt-BR" sz="1000" dirty="0">
              <a:solidFill>
                <a:schemeClr val="accent1">
                  <a:lumMod val="50000"/>
                </a:schemeClr>
              </a:solidFill>
            </a:endParaRPr>
          </a:p>
          <a:p>
            <a:pPr marL="12700" marR="328295" algn="just">
              <a:spcAft>
                <a:spcPts val="1000"/>
              </a:spcAft>
            </a:pPr>
            <a:endParaRPr lang="pt-BR" sz="1000" dirty="0">
              <a:solidFill>
                <a:schemeClr val="accent1">
                  <a:lumMod val="50000"/>
                </a:schemeClr>
              </a:solidFill>
            </a:endParaRPr>
          </a:p>
          <a:p>
            <a:pPr marL="12700" marR="328295" algn="just">
              <a:spcAft>
                <a:spcPts val="1000"/>
              </a:spcAft>
            </a:pPr>
            <a:endParaRPr lang="pt-BR" dirty="0">
              <a:solidFill>
                <a:schemeClr val="accent1">
                  <a:lumMod val="50000"/>
                </a:schemeClr>
              </a:solidFill>
            </a:endParaRPr>
          </a:p>
          <a:p>
            <a:pPr marL="12700" marR="328295" algn="just">
              <a:spcAft>
                <a:spcPts val="1000"/>
              </a:spcAft>
            </a:pPr>
            <a:endParaRPr lang="pt-BR" sz="1000" b="1" dirty="0">
              <a:solidFill>
                <a:schemeClr val="accent1">
                  <a:lumMod val="50000"/>
                </a:schemeClr>
              </a:solidFill>
            </a:endParaRPr>
          </a:p>
          <a:p>
            <a:endParaRPr lang="pt-BR" sz="1000" dirty="0"/>
          </a:p>
        </p:txBody>
      </p:sp>
      <p:sp>
        <p:nvSpPr>
          <p:cNvPr id="10" name="Seta: Divisa 9">
            <a:extLst>
              <a:ext uri="{FF2B5EF4-FFF2-40B4-BE49-F238E27FC236}">
                <a16:creationId xmlns:a16="http://schemas.microsoft.com/office/drawing/2014/main" id="{F967F291-9ABD-D9C9-04FF-F04CDE9F86AE}"/>
              </a:ext>
            </a:extLst>
          </p:cNvPr>
          <p:cNvSpPr/>
          <p:nvPr/>
        </p:nvSpPr>
        <p:spPr>
          <a:xfrm>
            <a:off x="336304" y="1390078"/>
            <a:ext cx="72000" cy="144000"/>
          </a:xfrm>
          <a:prstGeom prst="chevron">
            <a:avLst>
              <a:gd name="adj" fmla="val 90302"/>
            </a:avLst>
          </a:prstGeom>
          <a:solidFill>
            <a:srgbClr val="2CEFF4"/>
          </a:solidFill>
          <a:ln>
            <a:solidFill>
              <a:srgbClr val="2CEF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Seta: Divisa 20">
            <a:hlinkClick r:id="" action="ppaction://hlinkshowjump?jump=nextslide"/>
            <a:extLst>
              <a:ext uri="{FF2B5EF4-FFF2-40B4-BE49-F238E27FC236}">
                <a16:creationId xmlns:a16="http://schemas.microsoft.com/office/drawing/2014/main" id="{8BEA475F-26A8-0826-1E44-C3C23533FCB2}"/>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3" name="CaixaDeTexto 22">
            <a:extLst>
              <a:ext uri="{FF2B5EF4-FFF2-40B4-BE49-F238E27FC236}">
                <a16:creationId xmlns:a16="http://schemas.microsoft.com/office/drawing/2014/main" id="{E3013ACB-C2EF-5BE3-E154-AB2D7A82594D}"/>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4" name="CaixaDeTexto 23">
            <a:extLst>
              <a:ext uri="{FF2B5EF4-FFF2-40B4-BE49-F238E27FC236}">
                <a16:creationId xmlns:a16="http://schemas.microsoft.com/office/drawing/2014/main" id="{737D0D3B-1B20-6342-3797-7A36930FAA41}"/>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5" name="CaixaDeTexto 24">
            <a:extLst>
              <a:ext uri="{FF2B5EF4-FFF2-40B4-BE49-F238E27FC236}">
                <a16:creationId xmlns:a16="http://schemas.microsoft.com/office/drawing/2014/main" id="{8EC0525F-2D01-A770-AD7E-199ECEDA0B53}"/>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6" name="CaixaDeTexto 25">
            <a:extLst>
              <a:ext uri="{FF2B5EF4-FFF2-40B4-BE49-F238E27FC236}">
                <a16:creationId xmlns:a16="http://schemas.microsoft.com/office/drawing/2014/main" id="{ED7B5080-4C60-D361-0471-016F6A167238}"/>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7" name="CaixaDeTexto 26">
            <a:extLst>
              <a:ext uri="{FF2B5EF4-FFF2-40B4-BE49-F238E27FC236}">
                <a16:creationId xmlns:a16="http://schemas.microsoft.com/office/drawing/2014/main" id="{8090CEAA-A2D8-B20D-94BE-DC013355AB8B}"/>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8" name="CaixaDeTexto 27">
            <a:extLst>
              <a:ext uri="{FF2B5EF4-FFF2-40B4-BE49-F238E27FC236}">
                <a16:creationId xmlns:a16="http://schemas.microsoft.com/office/drawing/2014/main" id="{61CD93C5-4A07-DCCF-BBBA-C611B8EB0158}"/>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29" name="CaixaDeTexto 28">
            <a:extLst>
              <a:ext uri="{FF2B5EF4-FFF2-40B4-BE49-F238E27FC236}">
                <a16:creationId xmlns:a16="http://schemas.microsoft.com/office/drawing/2014/main" id="{76DFE8FD-1EFB-2EDC-A332-AC061B28AD0F}"/>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41" name="CaixaDeTexto 40">
            <a:extLst>
              <a:ext uri="{FF2B5EF4-FFF2-40B4-BE49-F238E27FC236}">
                <a16:creationId xmlns:a16="http://schemas.microsoft.com/office/drawing/2014/main" id="{26312A62-80B8-5844-A721-5E200D740F9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43" name="CaixaDeTexto 42">
            <a:extLst>
              <a:ext uri="{FF2B5EF4-FFF2-40B4-BE49-F238E27FC236}">
                <a16:creationId xmlns:a16="http://schemas.microsoft.com/office/drawing/2014/main" id="{2D012FB2-2A10-4596-DEAD-DE9083F89AF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3" name="CaixaDeTexto 52">
            <a:extLst>
              <a:ext uri="{FF2B5EF4-FFF2-40B4-BE49-F238E27FC236}">
                <a16:creationId xmlns:a16="http://schemas.microsoft.com/office/drawing/2014/main" id="{1D4D89B1-18C4-BDDB-3F59-708363DA524F}"/>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5" name="Seta: Divisa 54">
            <a:hlinkClick r:id="" action="ppaction://hlinkshowjump?jump=previousslide"/>
            <a:extLst>
              <a:ext uri="{FF2B5EF4-FFF2-40B4-BE49-F238E27FC236}">
                <a16:creationId xmlns:a16="http://schemas.microsoft.com/office/drawing/2014/main" id="{7A91B4B8-0030-D46B-F331-FBFC2BD1E785}"/>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59" name="Conector reto 58">
            <a:extLst>
              <a:ext uri="{FF2B5EF4-FFF2-40B4-BE49-F238E27FC236}">
                <a16:creationId xmlns:a16="http://schemas.microsoft.com/office/drawing/2014/main" id="{43804C1D-0172-1C16-B975-2B220886DEED}"/>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C11FDA3B-6F41-C08D-70BC-278C7001B909}"/>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F0898B84-395D-A828-0F81-EB753029C99B}"/>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C3A2D9E8-9CD6-0071-562B-C18F6306AFDE}"/>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B030F755-1C09-F200-BF95-8828EA6436D2}"/>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76E48A4E-9F83-2C29-0561-BEA31691441B}"/>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C85EE291-36D8-ED3A-C802-CCB25D8EFA55}"/>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98FE79D9-5C5F-2F55-3A2F-75FFAAFA21DB}"/>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BE9558F6-C143-8C7A-1896-8C4F6F124E72}"/>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2C2B9F7C-0D40-CE1D-C41A-199B6CA841F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Retângulo: Cantos Arredondados 68">
            <a:extLst>
              <a:ext uri="{FF2B5EF4-FFF2-40B4-BE49-F238E27FC236}">
                <a16:creationId xmlns:a16="http://schemas.microsoft.com/office/drawing/2014/main" id="{975331FE-DDEA-3142-146A-CCB484F83A88}"/>
              </a:ext>
            </a:extLst>
          </p:cNvPr>
          <p:cNvSpPr/>
          <p:nvPr/>
        </p:nvSpPr>
        <p:spPr>
          <a:xfrm>
            <a:off x="4773122"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0" name="Gráfico 69" descr="Ícone do menu de hambúrguer com preenchimento sólido">
            <a:hlinkClick r:id="rId5" action="ppaction://hlinksldjump"/>
            <a:extLst>
              <a:ext uri="{FF2B5EF4-FFF2-40B4-BE49-F238E27FC236}">
                <a16:creationId xmlns:a16="http://schemas.microsoft.com/office/drawing/2014/main" id="{1DCFAF93-891B-D66D-9229-FBB0FC2472D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1" name="CaixaDeTexto 70">
            <a:extLst>
              <a:ext uri="{FF2B5EF4-FFF2-40B4-BE49-F238E27FC236}">
                <a16:creationId xmlns:a16="http://schemas.microsoft.com/office/drawing/2014/main" id="{A9775DE5-6ECF-3464-85B7-0FC5F26A4BC5}"/>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2" name="Conector reto 71">
            <a:extLst>
              <a:ext uri="{FF2B5EF4-FFF2-40B4-BE49-F238E27FC236}">
                <a16:creationId xmlns:a16="http://schemas.microsoft.com/office/drawing/2014/main" id="{EDF2D036-2DCC-A436-F8B6-396D46D7C4EC}"/>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3" name="Retângulo 72">
            <a:hlinkClick r:id="rId8" action="ppaction://hlinksldjump"/>
            <a:extLst>
              <a:ext uri="{FF2B5EF4-FFF2-40B4-BE49-F238E27FC236}">
                <a16:creationId xmlns:a16="http://schemas.microsoft.com/office/drawing/2014/main" id="{189D9F3D-B527-2B61-DA6E-A60F197CD782}"/>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9" action="ppaction://hlinksldjump"/>
            <a:extLst>
              <a:ext uri="{FF2B5EF4-FFF2-40B4-BE49-F238E27FC236}">
                <a16:creationId xmlns:a16="http://schemas.microsoft.com/office/drawing/2014/main" id="{A47A9B20-8FAC-5AE6-850F-0409C0E17FA0}"/>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0" action="ppaction://hlinksldjump"/>
            <a:extLst>
              <a:ext uri="{FF2B5EF4-FFF2-40B4-BE49-F238E27FC236}">
                <a16:creationId xmlns:a16="http://schemas.microsoft.com/office/drawing/2014/main" id="{FBDA7032-8591-0DE2-1CA6-4EDAE3F0CF45}"/>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1" action="ppaction://hlinksldjump"/>
            <a:extLst>
              <a:ext uri="{FF2B5EF4-FFF2-40B4-BE49-F238E27FC236}">
                <a16:creationId xmlns:a16="http://schemas.microsoft.com/office/drawing/2014/main" id="{BEC4B18F-D18A-4D9B-0961-024DE6C84448}"/>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2" action="ppaction://hlinksldjump"/>
            <a:extLst>
              <a:ext uri="{FF2B5EF4-FFF2-40B4-BE49-F238E27FC236}">
                <a16:creationId xmlns:a16="http://schemas.microsoft.com/office/drawing/2014/main" id="{F7B5089D-DF33-629B-2193-36CAADF0C851}"/>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3" action="ppaction://hlinksldjump"/>
            <a:extLst>
              <a:ext uri="{FF2B5EF4-FFF2-40B4-BE49-F238E27FC236}">
                <a16:creationId xmlns:a16="http://schemas.microsoft.com/office/drawing/2014/main" id="{AFB7E5A0-7FB1-00A0-56D2-4FB03471828F}"/>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4" action="ppaction://hlinksldjump"/>
            <a:extLst>
              <a:ext uri="{FF2B5EF4-FFF2-40B4-BE49-F238E27FC236}">
                <a16:creationId xmlns:a16="http://schemas.microsoft.com/office/drawing/2014/main" id="{82E5D38A-2AC6-3E31-4D4B-51549412BEA8}"/>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5" action="ppaction://hlinksldjump"/>
            <a:extLst>
              <a:ext uri="{FF2B5EF4-FFF2-40B4-BE49-F238E27FC236}">
                <a16:creationId xmlns:a16="http://schemas.microsoft.com/office/drawing/2014/main" id="{52C09610-27D0-72B8-92B2-38A6FC169A7B}"/>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6" action="ppaction://hlinksldjump"/>
            <a:extLst>
              <a:ext uri="{FF2B5EF4-FFF2-40B4-BE49-F238E27FC236}">
                <a16:creationId xmlns:a16="http://schemas.microsoft.com/office/drawing/2014/main" id="{B6D60851-B7CB-4BF9-5C4D-A82E9E475DE1}"/>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Fluxograma: Processo 81">
            <a:hlinkClick r:id="rId17" action="ppaction://hlinksldjump"/>
            <a:extLst>
              <a:ext uri="{FF2B5EF4-FFF2-40B4-BE49-F238E27FC236}">
                <a16:creationId xmlns:a16="http://schemas.microsoft.com/office/drawing/2014/main" id="{B8F2A43F-4B62-5BD6-E2BB-71429792271B}"/>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8" action="ppaction://hlinksldjump"/>
            <a:extLst>
              <a:ext uri="{FF2B5EF4-FFF2-40B4-BE49-F238E27FC236}">
                <a16:creationId xmlns:a16="http://schemas.microsoft.com/office/drawing/2014/main" id="{9B5C427D-2FA5-293C-5035-2A08E9BC201A}"/>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236987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31</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3" name="Título 4">
            <a:extLst>
              <a:ext uri="{FF2B5EF4-FFF2-40B4-BE49-F238E27FC236}">
                <a16:creationId xmlns:a16="http://schemas.microsoft.com/office/drawing/2014/main" id="{AE750DB1-A288-4584-098A-789BAAF019FA}"/>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Fotos</a:t>
            </a:r>
          </a:p>
        </p:txBody>
      </p:sp>
      <p:sp>
        <p:nvSpPr>
          <p:cNvPr id="4" name="Google Shape;1078;p39">
            <a:extLst>
              <a:ext uri="{FF2B5EF4-FFF2-40B4-BE49-F238E27FC236}">
                <a16:creationId xmlns:a16="http://schemas.microsoft.com/office/drawing/2014/main" id="{3BF9FC37-C513-93A5-3DCF-4D44C7541731}"/>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Câmera com preenchimento sólido">
            <a:hlinkClick r:id="" action="ppaction://noaction"/>
            <a:extLst>
              <a:ext uri="{FF2B5EF4-FFF2-40B4-BE49-F238E27FC236}">
                <a16:creationId xmlns:a16="http://schemas.microsoft.com/office/drawing/2014/main" id="{E5F32C7C-9C2D-1F4D-40E8-1B5099CDCC5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7354" y="85103"/>
            <a:ext cx="317408" cy="317409"/>
          </a:xfrm>
          <a:prstGeom prst="rect">
            <a:avLst/>
          </a:prstGeom>
          <a:effectLst>
            <a:outerShdw blurRad="50800" dist="38100" algn="l" rotWithShape="0">
              <a:prstClr val="black">
                <a:alpha val="40000"/>
              </a:prstClr>
            </a:outerShdw>
          </a:effectLst>
        </p:spPr>
      </p:pic>
      <p:sp>
        <p:nvSpPr>
          <p:cNvPr id="63" name="Forma Livre: Forma 62">
            <a:extLst>
              <a:ext uri="{FF2B5EF4-FFF2-40B4-BE49-F238E27FC236}">
                <a16:creationId xmlns:a16="http://schemas.microsoft.com/office/drawing/2014/main" id="{290FE442-7418-AE48-FE09-4D87AD26BB05}"/>
              </a:ext>
            </a:extLst>
          </p:cNvPr>
          <p:cNvSpPr/>
          <p:nvPr/>
        </p:nvSpPr>
        <p:spPr>
          <a:xfrm>
            <a:off x="6999263" y="1087148"/>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66" name="Forma Livre: Forma 65">
            <a:extLst>
              <a:ext uri="{FF2B5EF4-FFF2-40B4-BE49-F238E27FC236}">
                <a16:creationId xmlns:a16="http://schemas.microsoft.com/office/drawing/2014/main" id="{29CA5CA8-9DB5-60BB-9359-5910ED57B14E}"/>
              </a:ext>
            </a:extLst>
          </p:cNvPr>
          <p:cNvSpPr/>
          <p:nvPr/>
        </p:nvSpPr>
        <p:spPr>
          <a:xfrm rot="10800000">
            <a:off x="-15457" y="8487902"/>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53C53AE0-5773-2870-8F22-8788C9E55633}"/>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1C6A5B3C-39CB-D63F-0A64-1C016504DF7E}"/>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AF5F3D67-14B1-0A86-62F2-1F4AADC997D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A828313B-F2B8-785C-6E61-06195877DDA1}"/>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12F685FC-47B3-50DA-207C-0A1B6CB457ED}"/>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41" name="CaixaDeTexto 40">
            <a:extLst>
              <a:ext uri="{FF2B5EF4-FFF2-40B4-BE49-F238E27FC236}">
                <a16:creationId xmlns:a16="http://schemas.microsoft.com/office/drawing/2014/main" id="{ED8B9E54-757F-9983-AAA1-CFF2C1709140}"/>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43" name="CaixaDeTexto 42">
            <a:extLst>
              <a:ext uri="{FF2B5EF4-FFF2-40B4-BE49-F238E27FC236}">
                <a16:creationId xmlns:a16="http://schemas.microsoft.com/office/drawing/2014/main" id="{625806E8-88FE-17A3-9855-DB9D4CD33640}"/>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3" name="CaixaDeTexto 52">
            <a:extLst>
              <a:ext uri="{FF2B5EF4-FFF2-40B4-BE49-F238E27FC236}">
                <a16:creationId xmlns:a16="http://schemas.microsoft.com/office/drawing/2014/main" id="{479AC311-FE61-8DEF-0FC3-425FFFD4BF8F}"/>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5" name="CaixaDeTexto 54">
            <a:extLst>
              <a:ext uri="{FF2B5EF4-FFF2-40B4-BE49-F238E27FC236}">
                <a16:creationId xmlns:a16="http://schemas.microsoft.com/office/drawing/2014/main" id="{DAEA843C-6D58-AFB2-68B3-EDC212771073}"/>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9" name="CaixaDeTexto 58">
            <a:extLst>
              <a:ext uri="{FF2B5EF4-FFF2-40B4-BE49-F238E27FC236}">
                <a16:creationId xmlns:a16="http://schemas.microsoft.com/office/drawing/2014/main" id="{94347D6D-C178-06AA-FD68-C496E114A2E8}"/>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0" name="CaixaDeTexto 59">
            <a:extLst>
              <a:ext uri="{FF2B5EF4-FFF2-40B4-BE49-F238E27FC236}">
                <a16:creationId xmlns:a16="http://schemas.microsoft.com/office/drawing/2014/main" id="{86D1609B-0A7F-7D8D-4E71-727EB400AB93}"/>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1" name="Seta: Divisa 60">
            <a:hlinkClick r:id="" action="ppaction://hlinkshowjump?jump=previousslide"/>
            <a:extLst>
              <a:ext uri="{FF2B5EF4-FFF2-40B4-BE49-F238E27FC236}">
                <a16:creationId xmlns:a16="http://schemas.microsoft.com/office/drawing/2014/main" id="{93538A5E-ED5F-BB6E-AA35-8DEBAA35D82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2" name="Conector reto 61">
            <a:extLst>
              <a:ext uri="{FF2B5EF4-FFF2-40B4-BE49-F238E27FC236}">
                <a16:creationId xmlns:a16="http://schemas.microsoft.com/office/drawing/2014/main" id="{51A6756B-6129-6AD2-1B93-B5DE46AD2F6C}"/>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C678C094-034B-5163-866C-79B227696A2A}"/>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5DDD301D-DFFC-D5A3-22FF-D08F8E6C16F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41B0F2DD-77EF-B187-24BC-49CBF846081B}"/>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53FDC8D0-D0E2-8A56-7740-ECA9F6A9D855}"/>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503C18D2-80E4-3A85-CF75-E1A7A6AC3EB4}"/>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EB4657E0-2661-E9B1-8051-489E24ABC170}"/>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294AA25E-F580-08F6-99F4-5760CAABD633}"/>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CED33B9D-6279-0D13-625A-8064DC845A42}"/>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EC4C54BA-C2D4-431B-7FB4-D8493E87BAB0}"/>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Cantos Arredondados 73">
            <a:extLst>
              <a:ext uri="{FF2B5EF4-FFF2-40B4-BE49-F238E27FC236}">
                <a16:creationId xmlns:a16="http://schemas.microsoft.com/office/drawing/2014/main" id="{7F353875-0381-08D3-67A7-A40A0723AB80}"/>
              </a:ext>
            </a:extLst>
          </p:cNvPr>
          <p:cNvSpPr/>
          <p:nvPr/>
        </p:nvSpPr>
        <p:spPr>
          <a:xfrm>
            <a:off x="4773122"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5" name="Gráfico 74" descr="Ícone do menu de hambúrguer com preenchimento sólido">
            <a:hlinkClick r:id="rId5" action="ppaction://hlinksldjump"/>
            <a:extLst>
              <a:ext uri="{FF2B5EF4-FFF2-40B4-BE49-F238E27FC236}">
                <a16:creationId xmlns:a16="http://schemas.microsoft.com/office/drawing/2014/main" id="{08ED7C14-FE61-47E4-1B50-500151099C0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6" name="CaixaDeTexto 75">
            <a:extLst>
              <a:ext uri="{FF2B5EF4-FFF2-40B4-BE49-F238E27FC236}">
                <a16:creationId xmlns:a16="http://schemas.microsoft.com/office/drawing/2014/main" id="{26886F24-D1EC-3F83-EB44-96A31C19B83C}"/>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7" name="Conector reto 76">
            <a:extLst>
              <a:ext uri="{FF2B5EF4-FFF2-40B4-BE49-F238E27FC236}">
                <a16:creationId xmlns:a16="http://schemas.microsoft.com/office/drawing/2014/main" id="{BE635BCB-2025-7EDF-E7D9-F08B264D9007}"/>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77">
            <a:hlinkClick r:id="rId8" action="ppaction://hlinksldjump"/>
            <a:extLst>
              <a:ext uri="{FF2B5EF4-FFF2-40B4-BE49-F238E27FC236}">
                <a16:creationId xmlns:a16="http://schemas.microsoft.com/office/drawing/2014/main" id="{45979D67-8D94-EF79-81D4-56378184DE42}"/>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9" action="ppaction://hlinksldjump"/>
            <a:extLst>
              <a:ext uri="{FF2B5EF4-FFF2-40B4-BE49-F238E27FC236}">
                <a16:creationId xmlns:a16="http://schemas.microsoft.com/office/drawing/2014/main" id="{C31CE738-E0C0-F63F-7CB4-AC53C9CC0468}"/>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0" action="ppaction://hlinksldjump"/>
            <a:extLst>
              <a:ext uri="{FF2B5EF4-FFF2-40B4-BE49-F238E27FC236}">
                <a16:creationId xmlns:a16="http://schemas.microsoft.com/office/drawing/2014/main" id="{CF25F786-D00C-6767-011D-3D6E20D65BF1}"/>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1" action="ppaction://hlinksldjump"/>
            <a:extLst>
              <a:ext uri="{FF2B5EF4-FFF2-40B4-BE49-F238E27FC236}">
                <a16:creationId xmlns:a16="http://schemas.microsoft.com/office/drawing/2014/main" id="{0CDB693E-0C70-D04F-C6BA-6A278555A797}"/>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2" action="ppaction://hlinksldjump"/>
            <a:extLst>
              <a:ext uri="{FF2B5EF4-FFF2-40B4-BE49-F238E27FC236}">
                <a16:creationId xmlns:a16="http://schemas.microsoft.com/office/drawing/2014/main" id="{7E599930-6A7C-F1B9-AD77-5949D03BEC60}"/>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3" action="ppaction://hlinksldjump"/>
            <a:extLst>
              <a:ext uri="{FF2B5EF4-FFF2-40B4-BE49-F238E27FC236}">
                <a16:creationId xmlns:a16="http://schemas.microsoft.com/office/drawing/2014/main" id="{77DE05DC-AFFD-6791-844E-AE5FD2BE0401}"/>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4" action="ppaction://hlinksldjump"/>
            <a:extLst>
              <a:ext uri="{FF2B5EF4-FFF2-40B4-BE49-F238E27FC236}">
                <a16:creationId xmlns:a16="http://schemas.microsoft.com/office/drawing/2014/main" id="{508127C6-F377-3E92-7ADF-67DEC144E494}"/>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5" action="ppaction://hlinksldjump"/>
            <a:extLst>
              <a:ext uri="{FF2B5EF4-FFF2-40B4-BE49-F238E27FC236}">
                <a16:creationId xmlns:a16="http://schemas.microsoft.com/office/drawing/2014/main" id="{95EEAA55-D4BC-F524-0870-C624BF313FC6}"/>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6" action="ppaction://hlinksldjump"/>
            <a:extLst>
              <a:ext uri="{FF2B5EF4-FFF2-40B4-BE49-F238E27FC236}">
                <a16:creationId xmlns:a16="http://schemas.microsoft.com/office/drawing/2014/main" id="{3AF3BFEE-C15B-C2F6-E617-289420B0DAFA}"/>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Fluxograma: Processo 86">
            <a:hlinkClick r:id="rId17" action="ppaction://hlinksldjump"/>
            <a:extLst>
              <a:ext uri="{FF2B5EF4-FFF2-40B4-BE49-F238E27FC236}">
                <a16:creationId xmlns:a16="http://schemas.microsoft.com/office/drawing/2014/main" id="{A58E92C3-7CCA-D0A8-B626-68C3213FEE0F}"/>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8" action="ppaction://hlinksldjump"/>
            <a:extLst>
              <a:ext uri="{FF2B5EF4-FFF2-40B4-BE49-F238E27FC236}">
                <a16:creationId xmlns:a16="http://schemas.microsoft.com/office/drawing/2014/main" id="{D44BC431-E17F-B6AA-6A4C-16447057627F}"/>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5" name="Agrupar 14">
            <a:extLst>
              <a:ext uri="{FF2B5EF4-FFF2-40B4-BE49-F238E27FC236}">
                <a16:creationId xmlns:a16="http://schemas.microsoft.com/office/drawing/2014/main" id="{EE390CBE-2815-6271-AEAD-CCCF75A53463}"/>
              </a:ext>
            </a:extLst>
          </p:cNvPr>
          <p:cNvGrpSpPr/>
          <p:nvPr/>
        </p:nvGrpSpPr>
        <p:grpSpPr>
          <a:xfrm>
            <a:off x="485586" y="2279756"/>
            <a:ext cx="2823777" cy="2284907"/>
            <a:chOff x="649708" y="2350094"/>
            <a:chExt cx="2823777" cy="2284907"/>
          </a:xfrm>
        </p:grpSpPr>
        <p:sp>
          <p:nvSpPr>
            <p:cNvPr id="9" name="Forma Livre: Forma 8">
              <a:extLst>
                <a:ext uri="{FF2B5EF4-FFF2-40B4-BE49-F238E27FC236}">
                  <a16:creationId xmlns:a16="http://schemas.microsoft.com/office/drawing/2014/main" id="{B2507317-BDBD-1362-62A3-A7F6623758CA}"/>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 name="Forma Livre: Forma 1">
              <a:extLst>
                <a:ext uri="{FF2B5EF4-FFF2-40B4-BE49-F238E27FC236}">
                  <a16:creationId xmlns:a16="http://schemas.microsoft.com/office/drawing/2014/main" id="{7BC8AC17-DEFC-AF21-41DF-3F82BE280D5B}"/>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19"/>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16" name="Agrupar 15">
            <a:extLst>
              <a:ext uri="{FF2B5EF4-FFF2-40B4-BE49-F238E27FC236}">
                <a16:creationId xmlns:a16="http://schemas.microsoft.com/office/drawing/2014/main" id="{B949B9E3-724E-9BD8-0D0C-0D631EDCE082}"/>
              </a:ext>
            </a:extLst>
          </p:cNvPr>
          <p:cNvGrpSpPr/>
          <p:nvPr/>
        </p:nvGrpSpPr>
        <p:grpSpPr>
          <a:xfrm>
            <a:off x="2942680" y="1235095"/>
            <a:ext cx="2823777" cy="2284907"/>
            <a:chOff x="649708" y="2350094"/>
            <a:chExt cx="2823777" cy="2284907"/>
          </a:xfrm>
        </p:grpSpPr>
        <p:sp>
          <p:nvSpPr>
            <p:cNvPr id="17" name="Forma Livre: Forma 16">
              <a:extLst>
                <a:ext uri="{FF2B5EF4-FFF2-40B4-BE49-F238E27FC236}">
                  <a16:creationId xmlns:a16="http://schemas.microsoft.com/office/drawing/2014/main" id="{563DED53-254F-B3D8-0FE9-808393821E9A}"/>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0" name="Forma Livre: Forma 19">
              <a:extLst>
                <a:ext uri="{FF2B5EF4-FFF2-40B4-BE49-F238E27FC236}">
                  <a16:creationId xmlns:a16="http://schemas.microsoft.com/office/drawing/2014/main" id="{126CCBF9-525D-4DAD-A2CA-09512C5A8207}"/>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0"/>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21" name="Agrupar 20">
            <a:extLst>
              <a:ext uri="{FF2B5EF4-FFF2-40B4-BE49-F238E27FC236}">
                <a16:creationId xmlns:a16="http://schemas.microsoft.com/office/drawing/2014/main" id="{E30A2447-A003-60E6-78F6-167D09D2E42B}"/>
              </a:ext>
            </a:extLst>
          </p:cNvPr>
          <p:cNvGrpSpPr/>
          <p:nvPr/>
        </p:nvGrpSpPr>
        <p:grpSpPr>
          <a:xfrm>
            <a:off x="2736587" y="3652154"/>
            <a:ext cx="2823777" cy="2284907"/>
            <a:chOff x="649708" y="2350094"/>
            <a:chExt cx="2823777" cy="2284907"/>
          </a:xfrm>
        </p:grpSpPr>
        <p:sp>
          <p:nvSpPr>
            <p:cNvPr id="22" name="Forma Livre: Forma 21">
              <a:extLst>
                <a:ext uri="{FF2B5EF4-FFF2-40B4-BE49-F238E27FC236}">
                  <a16:creationId xmlns:a16="http://schemas.microsoft.com/office/drawing/2014/main" id="{34AA0026-B5DE-0F89-FE7B-BA067BBF8471}"/>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3" name="Forma Livre: Forma 22">
              <a:extLst>
                <a:ext uri="{FF2B5EF4-FFF2-40B4-BE49-F238E27FC236}">
                  <a16:creationId xmlns:a16="http://schemas.microsoft.com/office/drawing/2014/main" id="{DC34BDC5-9700-189D-F13A-41F1281389C6}"/>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1"/>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0" name="Agrupar 29">
            <a:extLst>
              <a:ext uri="{FF2B5EF4-FFF2-40B4-BE49-F238E27FC236}">
                <a16:creationId xmlns:a16="http://schemas.microsoft.com/office/drawing/2014/main" id="{55C2DCF8-4FCB-BD4C-63CB-D29289ED1DAE}"/>
              </a:ext>
            </a:extLst>
          </p:cNvPr>
          <p:cNvGrpSpPr/>
          <p:nvPr/>
        </p:nvGrpSpPr>
        <p:grpSpPr>
          <a:xfrm>
            <a:off x="2602555" y="6089847"/>
            <a:ext cx="2823777" cy="2284907"/>
            <a:chOff x="649708" y="2350094"/>
            <a:chExt cx="2823777" cy="2284907"/>
          </a:xfrm>
        </p:grpSpPr>
        <p:sp>
          <p:nvSpPr>
            <p:cNvPr id="31" name="Forma Livre: Forma 30">
              <a:extLst>
                <a:ext uri="{FF2B5EF4-FFF2-40B4-BE49-F238E27FC236}">
                  <a16:creationId xmlns:a16="http://schemas.microsoft.com/office/drawing/2014/main" id="{ED5B8C1A-0079-AF16-C0B8-C0DC800DDCFE}"/>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Forma Livre: Forma 31">
              <a:extLst>
                <a:ext uri="{FF2B5EF4-FFF2-40B4-BE49-F238E27FC236}">
                  <a16:creationId xmlns:a16="http://schemas.microsoft.com/office/drawing/2014/main" id="{3791265A-B63B-B03E-E5B8-A724776EC7E1}"/>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2"/>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3" name="Agrupar 32">
            <a:extLst>
              <a:ext uri="{FF2B5EF4-FFF2-40B4-BE49-F238E27FC236}">
                <a16:creationId xmlns:a16="http://schemas.microsoft.com/office/drawing/2014/main" id="{A4BDCD7C-0D63-4B5B-F189-4F9D2827C551}"/>
              </a:ext>
            </a:extLst>
          </p:cNvPr>
          <p:cNvGrpSpPr/>
          <p:nvPr/>
        </p:nvGrpSpPr>
        <p:grpSpPr>
          <a:xfrm>
            <a:off x="4531651" y="7927945"/>
            <a:ext cx="2823777" cy="2284907"/>
            <a:chOff x="649708" y="2350094"/>
            <a:chExt cx="2823777" cy="2284907"/>
          </a:xfrm>
        </p:grpSpPr>
        <p:sp>
          <p:nvSpPr>
            <p:cNvPr id="34" name="Forma Livre: Forma 33">
              <a:extLst>
                <a:ext uri="{FF2B5EF4-FFF2-40B4-BE49-F238E27FC236}">
                  <a16:creationId xmlns:a16="http://schemas.microsoft.com/office/drawing/2014/main" id="{270F78D9-ABBC-0FDB-317A-BFDFE6908D2E}"/>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5" name="Forma Livre: Forma 34">
              <a:extLst>
                <a:ext uri="{FF2B5EF4-FFF2-40B4-BE49-F238E27FC236}">
                  <a16:creationId xmlns:a16="http://schemas.microsoft.com/office/drawing/2014/main" id="{CFC5B9BE-45E8-479E-F638-DE413C39F761}"/>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3"/>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6" name="Agrupar 35">
            <a:extLst>
              <a:ext uri="{FF2B5EF4-FFF2-40B4-BE49-F238E27FC236}">
                <a16:creationId xmlns:a16="http://schemas.microsoft.com/office/drawing/2014/main" id="{DD1D7878-CA81-AAD2-45C6-DFE993DFCD8B}"/>
              </a:ext>
            </a:extLst>
          </p:cNvPr>
          <p:cNvGrpSpPr/>
          <p:nvPr/>
        </p:nvGrpSpPr>
        <p:grpSpPr>
          <a:xfrm>
            <a:off x="344466" y="4733576"/>
            <a:ext cx="2823777" cy="2284907"/>
            <a:chOff x="649708" y="2350094"/>
            <a:chExt cx="2823777" cy="2284907"/>
          </a:xfrm>
        </p:grpSpPr>
        <p:sp>
          <p:nvSpPr>
            <p:cNvPr id="37" name="Forma Livre: Forma 36">
              <a:extLst>
                <a:ext uri="{FF2B5EF4-FFF2-40B4-BE49-F238E27FC236}">
                  <a16:creationId xmlns:a16="http://schemas.microsoft.com/office/drawing/2014/main" id="{BED28564-2924-FA9F-C945-204D38176A89}"/>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8" name="Forma Livre: Forma 37">
              <a:extLst>
                <a:ext uri="{FF2B5EF4-FFF2-40B4-BE49-F238E27FC236}">
                  <a16:creationId xmlns:a16="http://schemas.microsoft.com/office/drawing/2014/main" id="{6939BCFA-F830-F148-C23E-01131401872B}"/>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4"/>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spTree>
    <p:extLst>
      <p:ext uri="{BB962C8B-B14F-4D97-AF65-F5344CB8AC3E}">
        <p14:creationId xmlns:p14="http://schemas.microsoft.com/office/powerpoint/2010/main" val="2451492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16E3-0BB3-7079-D1A4-074C1B831302}"/>
            </a:ext>
          </a:extLst>
        </p:cNvPr>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21703D64-3E2D-DFA2-BDE5-C34A56FF4F3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46E38805-95FF-9AD0-8F22-E96BE03B9145}"/>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9CF306CC-6709-6162-6651-332F7EA8A21D}"/>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5B569361-4868-5D69-34AA-0BAC01770C38}"/>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32</a:t>
            </a:fld>
            <a:endParaRPr lang="pt-BR" sz="800" dirty="0">
              <a:solidFill>
                <a:srgbClr val="156082"/>
              </a:solidFill>
            </a:endParaRPr>
          </a:p>
        </p:txBody>
      </p:sp>
      <p:pic>
        <p:nvPicPr>
          <p:cNvPr id="57" name="Imagem 56">
            <a:extLst>
              <a:ext uri="{FF2B5EF4-FFF2-40B4-BE49-F238E27FC236}">
                <a16:creationId xmlns:a16="http://schemas.microsoft.com/office/drawing/2014/main" id="{35CCE306-B9AC-FAC1-AB1D-6517D8219867}"/>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3" name="Título 4">
            <a:extLst>
              <a:ext uri="{FF2B5EF4-FFF2-40B4-BE49-F238E27FC236}">
                <a16:creationId xmlns:a16="http://schemas.microsoft.com/office/drawing/2014/main" id="{A9D63E76-E1BC-E58F-2082-0EAA3D95035E}"/>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Fotos</a:t>
            </a:r>
          </a:p>
        </p:txBody>
      </p:sp>
      <p:sp>
        <p:nvSpPr>
          <p:cNvPr id="4" name="Google Shape;1078;p39">
            <a:extLst>
              <a:ext uri="{FF2B5EF4-FFF2-40B4-BE49-F238E27FC236}">
                <a16:creationId xmlns:a16="http://schemas.microsoft.com/office/drawing/2014/main" id="{F57E2773-9AB6-C9F5-7FE0-717C0EB0DD24}"/>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Câmera com preenchimento sólido">
            <a:hlinkClick r:id="" action="ppaction://noaction"/>
            <a:extLst>
              <a:ext uri="{FF2B5EF4-FFF2-40B4-BE49-F238E27FC236}">
                <a16:creationId xmlns:a16="http://schemas.microsoft.com/office/drawing/2014/main" id="{3403C5CE-31DC-6549-2946-91912F2D780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7354" y="85103"/>
            <a:ext cx="317408" cy="317409"/>
          </a:xfrm>
          <a:prstGeom prst="rect">
            <a:avLst/>
          </a:prstGeom>
          <a:effectLst>
            <a:outerShdw blurRad="50800" dist="38100" algn="l" rotWithShape="0">
              <a:prstClr val="black">
                <a:alpha val="40000"/>
              </a:prstClr>
            </a:outerShdw>
          </a:effectLst>
        </p:spPr>
      </p:pic>
      <p:sp>
        <p:nvSpPr>
          <p:cNvPr id="63" name="Forma Livre: Forma 62">
            <a:extLst>
              <a:ext uri="{FF2B5EF4-FFF2-40B4-BE49-F238E27FC236}">
                <a16:creationId xmlns:a16="http://schemas.microsoft.com/office/drawing/2014/main" id="{8EE5C8C9-3934-1560-3CC6-CD4E3EB1E722}"/>
              </a:ext>
            </a:extLst>
          </p:cNvPr>
          <p:cNvSpPr/>
          <p:nvPr/>
        </p:nvSpPr>
        <p:spPr>
          <a:xfrm>
            <a:off x="6999263" y="1087148"/>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66" name="Forma Livre: Forma 65">
            <a:extLst>
              <a:ext uri="{FF2B5EF4-FFF2-40B4-BE49-F238E27FC236}">
                <a16:creationId xmlns:a16="http://schemas.microsoft.com/office/drawing/2014/main" id="{BC9DD9EC-4A41-234D-4D3B-1DFE75FC5544}"/>
              </a:ext>
            </a:extLst>
          </p:cNvPr>
          <p:cNvSpPr/>
          <p:nvPr/>
        </p:nvSpPr>
        <p:spPr>
          <a:xfrm rot="10800000">
            <a:off x="-15457" y="8487902"/>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0E80E547-AE1E-F936-86EC-CCF1CEEA5B6B}"/>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D9717874-8F24-0EF7-0CFF-73975BDCD759}"/>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38CE93FF-1EA1-3C89-CE55-69E11528986E}"/>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B6D5EC82-73A7-19FC-918F-5FDF419E256C}"/>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8A5B265C-354D-D4CD-00DE-922C8CA6EE14}"/>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41" name="CaixaDeTexto 40">
            <a:extLst>
              <a:ext uri="{FF2B5EF4-FFF2-40B4-BE49-F238E27FC236}">
                <a16:creationId xmlns:a16="http://schemas.microsoft.com/office/drawing/2014/main" id="{20F8E316-74C9-A54A-79CE-D6584DDE9769}"/>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43" name="CaixaDeTexto 42">
            <a:extLst>
              <a:ext uri="{FF2B5EF4-FFF2-40B4-BE49-F238E27FC236}">
                <a16:creationId xmlns:a16="http://schemas.microsoft.com/office/drawing/2014/main" id="{91B9222B-6528-767C-8004-63F3F67A7106}"/>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3" name="CaixaDeTexto 52">
            <a:extLst>
              <a:ext uri="{FF2B5EF4-FFF2-40B4-BE49-F238E27FC236}">
                <a16:creationId xmlns:a16="http://schemas.microsoft.com/office/drawing/2014/main" id="{913582B4-A897-C811-D555-0BA2EA4025D5}"/>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5" name="CaixaDeTexto 54">
            <a:extLst>
              <a:ext uri="{FF2B5EF4-FFF2-40B4-BE49-F238E27FC236}">
                <a16:creationId xmlns:a16="http://schemas.microsoft.com/office/drawing/2014/main" id="{2986863F-291A-F803-6AC0-A5732BA2744D}"/>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9" name="CaixaDeTexto 58">
            <a:extLst>
              <a:ext uri="{FF2B5EF4-FFF2-40B4-BE49-F238E27FC236}">
                <a16:creationId xmlns:a16="http://schemas.microsoft.com/office/drawing/2014/main" id="{B6AC33D5-B9D6-B443-4ECF-C9E2B4F3FD93}"/>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0" name="CaixaDeTexto 59">
            <a:extLst>
              <a:ext uri="{FF2B5EF4-FFF2-40B4-BE49-F238E27FC236}">
                <a16:creationId xmlns:a16="http://schemas.microsoft.com/office/drawing/2014/main" id="{55FFE66A-AC84-EE28-013B-E3B121F04A9E}"/>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1" name="Seta: Divisa 60">
            <a:hlinkClick r:id="" action="ppaction://hlinkshowjump?jump=previousslide"/>
            <a:extLst>
              <a:ext uri="{FF2B5EF4-FFF2-40B4-BE49-F238E27FC236}">
                <a16:creationId xmlns:a16="http://schemas.microsoft.com/office/drawing/2014/main" id="{A7BD547B-477F-3BBB-66E3-2FB63817F73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2" name="Conector reto 61">
            <a:extLst>
              <a:ext uri="{FF2B5EF4-FFF2-40B4-BE49-F238E27FC236}">
                <a16:creationId xmlns:a16="http://schemas.microsoft.com/office/drawing/2014/main" id="{F9E62CB9-53AD-3516-02DE-FDAB16890548}"/>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7244BC1A-BB9C-9160-95F1-72703ACE8C63}"/>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3FE48E99-0837-CFA0-15CC-743CC86933D3}"/>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20CA3861-BF96-7F42-C6FD-F7CE477FE77F}"/>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89D06D87-F2E8-A8C3-1E9E-C51E4A02AAB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ED9A679E-D836-7662-7911-160CA05DD06C}"/>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87F0E88D-5DEE-536B-77A3-16C2ABAFA409}"/>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B0872851-B65C-2D55-35DC-3DF6F12265C2}"/>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209F8B2D-1BE1-BB35-F0E3-27728AC91E90}"/>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7F9E2D53-1788-A2ED-E712-A8274FA53258}"/>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Cantos Arredondados 73">
            <a:extLst>
              <a:ext uri="{FF2B5EF4-FFF2-40B4-BE49-F238E27FC236}">
                <a16:creationId xmlns:a16="http://schemas.microsoft.com/office/drawing/2014/main" id="{99A5814F-1DD5-75F8-9A0E-E85281491CD7}"/>
              </a:ext>
            </a:extLst>
          </p:cNvPr>
          <p:cNvSpPr/>
          <p:nvPr/>
        </p:nvSpPr>
        <p:spPr>
          <a:xfrm>
            <a:off x="4773122"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5" name="Gráfico 74" descr="Ícone do menu de hambúrguer com preenchimento sólido">
            <a:hlinkClick r:id="rId5" action="ppaction://hlinksldjump"/>
            <a:extLst>
              <a:ext uri="{FF2B5EF4-FFF2-40B4-BE49-F238E27FC236}">
                <a16:creationId xmlns:a16="http://schemas.microsoft.com/office/drawing/2014/main" id="{B55A96E3-B5C8-9BCB-CC08-4A0DD59070B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6" name="CaixaDeTexto 75">
            <a:extLst>
              <a:ext uri="{FF2B5EF4-FFF2-40B4-BE49-F238E27FC236}">
                <a16:creationId xmlns:a16="http://schemas.microsoft.com/office/drawing/2014/main" id="{415DC36F-F6B9-EE58-B54E-203F85165016}"/>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7" name="Conector reto 76">
            <a:extLst>
              <a:ext uri="{FF2B5EF4-FFF2-40B4-BE49-F238E27FC236}">
                <a16:creationId xmlns:a16="http://schemas.microsoft.com/office/drawing/2014/main" id="{E35C894A-C584-2EE4-FC0C-3DEE14C35B14}"/>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77">
            <a:hlinkClick r:id="rId8" action="ppaction://hlinksldjump"/>
            <a:extLst>
              <a:ext uri="{FF2B5EF4-FFF2-40B4-BE49-F238E27FC236}">
                <a16:creationId xmlns:a16="http://schemas.microsoft.com/office/drawing/2014/main" id="{FFA77800-3496-0747-D076-2F0F2A57175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9" action="ppaction://hlinksldjump"/>
            <a:extLst>
              <a:ext uri="{FF2B5EF4-FFF2-40B4-BE49-F238E27FC236}">
                <a16:creationId xmlns:a16="http://schemas.microsoft.com/office/drawing/2014/main" id="{CFCB4CB0-1FEA-09FD-C902-FCBD2FD6EC2E}"/>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0" action="ppaction://hlinksldjump"/>
            <a:extLst>
              <a:ext uri="{FF2B5EF4-FFF2-40B4-BE49-F238E27FC236}">
                <a16:creationId xmlns:a16="http://schemas.microsoft.com/office/drawing/2014/main" id="{64182AE9-C6F4-B4E6-07D5-FBB7FC66E36A}"/>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1" action="ppaction://hlinksldjump"/>
            <a:extLst>
              <a:ext uri="{FF2B5EF4-FFF2-40B4-BE49-F238E27FC236}">
                <a16:creationId xmlns:a16="http://schemas.microsoft.com/office/drawing/2014/main" id="{56057404-5222-8B93-7478-C6F3BB43C43C}"/>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2" action="ppaction://hlinksldjump"/>
            <a:extLst>
              <a:ext uri="{FF2B5EF4-FFF2-40B4-BE49-F238E27FC236}">
                <a16:creationId xmlns:a16="http://schemas.microsoft.com/office/drawing/2014/main" id="{0AEE54A7-247E-1AEA-11B6-22E6B652C1B8}"/>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3" action="ppaction://hlinksldjump"/>
            <a:extLst>
              <a:ext uri="{FF2B5EF4-FFF2-40B4-BE49-F238E27FC236}">
                <a16:creationId xmlns:a16="http://schemas.microsoft.com/office/drawing/2014/main" id="{517D7169-66B4-7DFB-02F4-2D52A56055DD}"/>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4" action="ppaction://hlinksldjump"/>
            <a:extLst>
              <a:ext uri="{FF2B5EF4-FFF2-40B4-BE49-F238E27FC236}">
                <a16:creationId xmlns:a16="http://schemas.microsoft.com/office/drawing/2014/main" id="{61DB0DFF-FBB5-65AB-131B-1F2111B13E65}"/>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5" action="ppaction://hlinksldjump"/>
            <a:extLst>
              <a:ext uri="{FF2B5EF4-FFF2-40B4-BE49-F238E27FC236}">
                <a16:creationId xmlns:a16="http://schemas.microsoft.com/office/drawing/2014/main" id="{E5E4E262-57EA-6515-EF68-8A3302A6077B}"/>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6" action="ppaction://hlinksldjump"/>
            <a:extLst>
              <a:ext uri="{FF2B5EF4-FFF2-40B4-BE49-F238E27FC236}">
                <a16:creationId xmlns:a16="http://schemas.microsoft.com/office/drawing/2014/main" id="{03BB7249-1CD4-916D-AE03-8A97BD66F6C3}"/>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Fluxograma: Processo 86">
            <a:hlinkClick r:id="rId17" action="ppaction://hlinksldjump"/>
            <a:extLst>
              <a:ext uri="{FF2B5EF4-FFF2-40B4-BE49-F238E27FC236}">
                <a16:creationId xmlns:a16="http://schemas.microsoft.com/office/drawing/2014/main" id="{6BAED6F8-806A-0ED5-48A1-2ABDB56E086E}"/>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8" action="ppaction://hlinksldjump"/>
            <a:extLst>
              <a:ext uri="{FF2B5EF4-FFF2-40B4-BE49-F238E27FC236}">
                <a16:creationId xmlns:a16="http://schemas.microsoft.com/office/drawing/2014/main" id="{E0EE1B96-8CB0-CCDF-8F7D-A2AF7C150A6D}"/>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5" name="Agrupar 14">
            <a:extLst>
              <a:ext uri="{FF2B5EF4-FFF2-40B4-BE49-F238E27FC236}">
                <a16:creationId xmlns:a16="http://schemas.microsoft.com/office/drawing/2014/main" id="{C8B150C1-E45B-8417-7D4F-0E6DA8EC050D}"/>
              </a:ext>
            </a:extLst>
          </p:cNvPr>
          <p:cNvGrpSpPr/>
          <p:nvPr/>
        </p:nvGrpSpPr>
        <p:grpSpPr>
          <a:xfrm>
            <a:off x="485586" y="2279756"/>
            <a:ext cx="2823777" cy="2284907"/>
            <a:chOff x="649708" y="2350094"/>
            <a:chExt cx="2823777" cy="2284907"/>
          </a:xfrm>
        </p:grpSpPr>
        <p:sp>
          <p:nvSpPr>
            <p:cNvPr id="9" name="Forma Livre: Forma 8">
              <a:extLst>
                <a:ext uri="{FF2B5EF4-FFF2-40B4-BE49-F238E27FC236}">
                  <a16:creationId xmlns:a16="http://schemas.microsoft.com/office/drawing/2014/main" id="{3C6FB0F9-5922-2BC1-0DF5-56F2D5BE9C39}"/>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 name="Forma Livre: Forma 1">
              <a:extLst>
                <a:ext uri="{FF2B5EF4-FFF2-40B4-BE49-F238E27FC236}">
                  <a16:creationId xmlns:a16="http://schemas.microsoft.com/office/drawing/2014/main" id="{E89E5E4C-0F28-938A-588B-C7BDAB6B8F07}"/>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19"/>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16" name="Agrupar 15">
            <a:extLst>
              <a:ext uri="{FF2B5EF4-FFF2-40B4-BE49-F238E27FC236}">
                <a16:creationId xmlns:a16="http://schemas.microsoft.com/office/drawing/2014/main" id="{0C2DF3CE-0844-7CA6-0A32-DD9A486F8E4A}"/>
              </a:ext>
            </a:extLst>
          </p:cNvPr>
          <p:cNvGrpSpPr/>
          <p:nvPr/>
        </p:nvGrpSpPr>
        <p:grpSpPr>
          <a:xfrm>
            <a:off x="2942680" y="1235095"/>
            <a:ext cx="2823777" cy="2284907"/>
            <a:chOff x="649708" y="2350094"/>
            <a:chExt cx="2823777" cy="2284907"/>
          </a:xfrm>
        </p:grpSpPr>
        <p:sp>
          <p:nvSpPr>
            <p:cNvPr id="17" name="Forma Livre: Forma 16">
              <a:extLst>
                <a:ext uri="{FF2B5EF4-FFF2-40B4-BE49-F238E27FC236}">
                  <a16:creationId xmlns:a16="http://schemas.microsoft.com/office/drawing/2014/main" id="{6773B9E6-F0F5-3266-CCB1-C809C4B66964}"/>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0" name="Forma Livre: Forma 19">
              <a:extLst>
                <a:ext uri="{FF2B5EF4-FFF2-40B4-BE49-F238E27FC236}">
                  <a16:creationId xmlns:a16="http://schemas.microsoft.com/office/drawing/2014/main" id="{A4A5A1CE-A973-FD78-4ED9-E9E1F1E7BC6C}"/>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0"/>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21" name="Agrupar 20">
            <a:extLst>
              <a:ext uri="{FF2B5EF4-FFF2-40B4-BE49-F238E27FC236}">
                <a16:creationId xmlns:a16="http://schemas.microsoft.com/office/drawing/2014/main" id="{31D4F660-E656-C57B-C109-A93BF63C7B4A}"/>
              </a:ext>
            </a:extLst>
          </p:cNvPr>
          <p:cNvGrpSpPr/>
          <p:nvPr/>
        </p:nvGrpSpPr>
        <p:grpSpPr>
          <a:xfrm>
            <a:off x="2736587" y="3652154"/>
            <a:ext cx="2823777" cy="2284907"/>
            <a:chOff x="649708" y="2350094"/>
            <a:chExt cx="2823777" cy="2284907"/>
          </a:xfrm>
        </p:grpSpPr>
        <p:sp>
          <p:nvSpPr>
            <p:cNvPr id="22" name="Forma Livre: Forma 21">
              <a:extLst>
                <a:ext uri="{FF2B5EF4-FFF2-40B4-BE49-F238E27FC236}">
                  <a16:creationId xmlns:a16="http://schemas.microsoft.com/office/drawing/2014/main" id="{B96260C7-A9AD-5831-21F0-1B1600E8518C}"/>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3" name="Forma Livre: Forma 22">
              <a:extLst>
                <a:ext uri="{FF2B5EF4-FFF2-40B4-BE49-F238E27FC236}">
                  <a16:creationId xmlns:a16="http://schemas.microsoft.com/office/drawing/2014/main" id="{58CFCB1A-967C-F24B-0B5C-DDB76DA4A8B2}"/>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1"/>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0" name="Agrupar 29">
            <a:extLst>
              <a:ext uri="{FF2B5EF4-FFF2-40B4-BE49-F238E27FC236}">
                <a16:creationId xmlns:a16="http://schemas.microsoft.com/office/drawing/2014/main" id="{6F224237-8DC0-697A-1D06-1F2D7388E9AD}"/>
              </a:ext>
            </a:extLst>
          </p:cNvPr>
          <p:cNvGrpSpPr/>
          <p:nvPr/>
        </p:nvGrpSpPr>
        <p:grpSpPr>
          <a:xfrm>
            <a:off x="2602555" y="6089847"/>
            <a:ext cx="2823777" cy="2284907"/>
            <a:chOff x="649708" y="2350094"/>
            <a:chExt cx="2823777" cy="2284907"/>
          </a:xfrm>
        </p:grpSpPr>
        <p:sp>
          <p:nvSpPr>
            <p:cNvPr id="31" name="Forma Livre: Forma 30">
              <a:extLst>
                <a:ext uri="{FF2B5EF4-FFF2-40B4-BE49-F238E27FC236}">
                  <a16:creationId xmlns:a16="http://schemas.microsoft.com/office/drawing/2014/main" id="{B4976A2D-A403-B847-A6E5-B5CA4A89F165}"/>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Forma Livre: Forma 31">
              <a:extLst>
                <a:ext uri="{FF2B5EF4-FFF2-40B4-BE49-F238E27FC236}">
                  <a16:creationId xmlns:a16="http://schemas.microsoft.com/office/drawing/2014/main" id="{5FE2EF8C-1AF8-24E2-9A28-A85D982040F0}"/>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2"/>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3" name="Agrupar 32">
            <a:extLst>
              <a:ext uri="{FF2B5EF4-FFF2-40B4-BE49-F238E27FC236}">
                <a16:creationId xmlns:a16="http://schemas.microsoft.com/office/drawing/2014/main" id="{EC0D2A80-5698-B1FC-0AA8-C05B0ECA9553}"/>
              </a:ext>
            </a:extLst>
          </p:cNvPr>
          <p:cNvGrpSpPr/>
          <p:nvPr/>
        </p:nvGrpSpPr>
        <p:grpSpPr>
          <a:xfrm>
            <a:off x="4531651" y="7927945"/>
            <a:ext cx="2823777" cy="2284907"/>
            <a:chOff x="649708" y="2350094"/>
            <a:chExt cx="2823777" cy="2284907"/>
          </a:xfrm>
        </p:grpSpPr>
        <p:sp>
          <p:nvSpPr>
            <p:cNvPr id="34" name="Forma Livre: Forma 33">
              <a:extLst>
                <a:ext uri="{FF2B5EF4-FFF2-40B4-BE49-F238E27FC236}">
                  <a16:creationId xmlns:a16="http://schemas.microsoft.com/office/drawing/2014/main" id="{4BB7809E-7658-A9B0-C3D3-19D4D74F21F1}"/>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5" name="Forma Livre: Forma 34">
              <a:extLst>
                <a:ext uri="{FF2B5EF4-FFF2-40B4-BE49-F238E27FC236}">
                  <a16:creationId xmlns:a16="http://schemas.microsoft.com/office/drawing/2014/main" id="{DB328E7F-865C-2923-8E73-5DDFBF7E0884}"/>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3"/>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6" name="Agrupar 35">
            <a:extLst>
              <a:ext uri="{FF2B5EF4-FFF2-40B4-BE49-F238E27FC236}">
                <a16:creationId xmlns:a16="http://schemas.microsoft.com/office/drawing/2014/main" id="{C578FA84-454F-E45F-CDFD-D6CE27A2E853}"/>
              </a:ext>
            </a:extLst>
          </p:cNvPr>
          <p:cNvGrpSpPr/>
          <p:nvPr/>
        </p:nvGrpSpPr>
        <p:grpSpPr>
          <a:xfrm>
            <a:off x="344466" y="4733576"/>
            <a:ext cx="2823777" cy="2284907"/>
            <a:chOff x="649708" y="2350094"/>
            <a:chExt cx="2823777" cy="2284907"/>
          </a:xfrm>
        </p:grpSpPr>
        <p:sp>
          <p:nvSpPr>
            <p:cNvPr id="37" name="Forma Livre: Forma 36">
              <a:extLst>
                <a:ext uri="{FF2B5EF4-FFF2-40B4-BE49-F238E27FC236}">
                  <a16:creationId xmlns:a16="http://schemas.microsoft.com/office/drawing/2014/main" id="{E8B57970-7799-8774-FA9F-87F85E2AC559}"/>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8" name="Forma Livre: Forma 37">
              <a:extLst>
                <a:ext uri="{FF2B5EF4-FFF2-40B4-BE49-F238E27FC236}">
                  <a16:creationId xmlns:a16="http://schemas.microsoft.com/office/drawing/2014/main" id="{741AC2A8-C73A-4D4B-DCCA-B078E448EE56}"/>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4"/>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spTree>
    <p:extLst>
      <p:ext uri="{BB962C8B-B14F-4D97-AF65-F5344CB8AC3E}">
        <p14:creationId xmlns:p14="http://schemas.microsoft.com/office/powerpoint/2010/main" val="2986567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5017A-6BD3-A120-9C30-65568A7CA78A}"/>
            </a:ext>
          </a:extLst>
        </p:cNvPr>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D9EE82F4-612E-388A-F247-631324158C29}"/>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4EEC04D4-F59F-201A-57E6-5D5F4637B8F5}"/>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2665E77A-7357-7F32-7D15-124BCA2FB1C0}"/>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9CA355E7-EC19-6F6B-5778-94E0867D5171}"/>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33</a:t>
            </a:fld>
            <a:endParaRPr lang="pt-BR" sz="800" dirty="0">
              <a:solidFill>
                <a:srgbClr val="156082"/>
              </a:solidFill>
            </a:endParaRPr>
          </a:p>
        </p:txBody>
      </p:sp>
      <p:pic>
        <p:nvPicPr>
          <p:cNvPr id="57" name="Imagem 56">
            <a:extLst>
              <a:ext uri="{FF2B5EF4-FFF2-40B4-BE49-F238E27FC236}">
                <a16:creationId xmlns:a16="http://schemas.microsoft.com/office/drawing/2014/main" id="{4C5F194C-743E-0E77-8BBB-F47ECF521878}"/>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3" name="Título 4">
            <a:extLst>
              <a:ext uri="{FF2B5EF4-FFF2-40B4-BE49-F238E27FC236}">
                <a16:creationId xmlns:a16="http://schemas.microsoft.com/office/drawing/2014/main" id="{E57F4B49-D836-34E3-6960-2751517A63B8}"/>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Fotos</a:t>
            </a:r>
          </a:p>
        </p:txBody>
      </p:sp>
      <p:sp>
        <p:nvSpPr>
          <p:cNvPr id="4" name="Google Shape;1078;p39">
            <a:extLst>
              <a:ext uri="{FF2B5EF4-FFF2-40B4-BE49-F238E27FC236}">
                <a16:creationId xmlns:a16="http://schemas.microsoft.com/office/drawing/2014/main" id="{7987E5FE-83C2-D5D4-8485-4B367C79F68F}"/>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Câmera com preenchimento sólido">
            <a:hlinkClick r:id="" action="ppaction://noaction"/>
            <a:extLst>
              <a:ext uri="{FF2B5EF4-FFF2-40B4-BE49-F238E27FC236}">
                <a16:creationId xmlns:a16="http://schemas.microsoft.com/office/drawing/2014/main" id="{352BE189-4777-3DA0-C798-FFA73A2EE1B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7354" y="85103"/>
            <a:ext cx="317408" cy="317409"/>
          </a:xfrm>
          <a:prstGeom prst="rect">
            <a:avLst/>
          </a:prstGeom>
          <a:effectLst>
            <a:outerShdw blurRad="50800" dist="38100" algn="l" rotWithShape="0">
              <a:prstClr val="black">
                <a:alpha val="40000"/>
              </a:prstClr>
            </a:outerShdw>
          </a:effectLst>
        </p:spPr>
      </p:pic>
      <p:sp>
        <p:nvSpPr>
          <p:cNvPr id="63" name="Forma Livre: Forma 62">
            <a:extLst>
              <a:ext uri="{FF2B5EF4-FFF2-40B4-BE49-F238E27FC236}">
                <a16:creationId xmlns:a16="http://schemas.microsoft.com/office/drawing/2014/main" id="{EA07A546-2273-8107-95E3-DAAD22A4151F}"/>
              </a:ext>
            </a:extLst>
          </p:cNvPr>
          <p:cNvSpPr/>
          <p:nvPr/>
        </p:nvSpPr>
        <p:spPr>
          <a:xfrm>
            <a:off x="6999263" y="1087148"/>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66" name="Forma Livre: Forma 65">
            <a:extLst>
              <a:ext uri="{FF2B5EF4-FFF2-40B4-BE49-F238E27FC236}">
                <a16:creationId xmlns:a16="http://schemas.microsoft.com/office/drawing/2014/main" id="{C0D73289-3BB5-6C84-68DA-63C00526FF85}"/>
              </a:ext>
            </a:extLst>
          </p:cNvPr>
          <p:cNvSpPr/>
          <p:nvPr/>
        </p:nvSpPr>
        <p:spPr>
          <a:xfrm rot="10800000">
            <a:off x="-15457" y="8487902"/>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1B18A5B8-C50B-49E2-2B7A-D6EC27BD957B}"/>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4017FB29-6531-D87E-FA8B-C722FF42C036}"/>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9987097F-6A3E-670A-563F-3C839DA65F75}"/>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B06275E1-84F0-66D4-3580-9F0E4E63E4BF}"/>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C6553FCF-1172-1EED-5F3F-9B4A0E25DE56}"/>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41" name="CaixaDeTexto 40">
            <a:extLst>
              <a:ext uri="{FF2B5EF4-FFF2-40B4-BE49-F238E27FC236}">
                <a16:creationId xmlns:a16="http://schemas.microsoft.com/office/drawing/2014/main" id="{6B6EB3FC-BD1F-A820-08A2-0D0A382BA247}"/>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43" name="CaixaDeTexto 42">
            <a:extLst>
              <a:ext uri="{FF2B5EF4-FFF2-40B4-BE49-F238E27FC236}">
                <a16:creationId xmlns:a16="http://schemas.microsoft.com/office/drawing/2014/main" id="{42EB51F4-8199-F401-1B22-38CF0C06223D}"/>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3" name="CaixaDeTexto 52">
            <a:extLst>
              <a:ext uri="{FF2B5EF4-FFF2-40B4-BE49-F238E27FC236}">
                <a16:creationId xmlns:a16="http://schemas.microsoft.com/office/drawing/2014/main" id="{A83DCA90-E9EA-A429-845A-7C861953A428}"/>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5" name="CaixaDeTexto 54">
            <a:extLst>
              <a:ext uri="{FF2B5EF4-FFF2-40B4-BE49-F238E27FC236}">
                <a16:creationId xmlns:a16="http://schemas.microsoft.com/office/drawing/2014/main" id="{2B3A257E-5035-97E3-445A-11B1A189219A}"/>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9" name="CaixaDeTexto 58">
            <a:extLst>
              <a:ext uri="{FF2B5EF4-FFF2-40B4-BE49-F238E27FC236}">
                <a16:creationId xmlns:a16="http://schemas.microsoft.com/office/drawing/2014/main" id="{85577690-917A-899F-2D2B-116FF3DF1F3D}"/>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0" name="CaixaDeTexto 59">
            <a:extLst>
              <a:ext uri="{FF2B5EF4-FFF2-40B4-BE49-F238E27FC236}">
                <a16:creationId xmlns:a16="http://schemas.microsoft.com/office/drawing/2014/main" id="{202C7C24-92CE-7A4A-3522-D0F090EE5E79}"/>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1" name="Seta: Divisa 60">
            <a:hlinkClick r:id="" action="ppaction://hlinkshowjump?jump=previousslide"/>
            <a:extLst>
              <a:ext uri="{FF2B5EF4-FFF2-40B4-BE49-F238E27FC236}">
                <a16:creationId xmlns:a16="http://schemas.microsoft.com/office/drawing/2014/main" id="{D9EA7681-6E5D-DF7B-112C-917E85F2B5C3}"/>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2" name="Conector reto 61">
            <a:extLst>
              <a:ext uri="{FF2B5EF4-FFF2-40B4-BE49-F238E27FC236}">
                <a16:creationId xmlns:a16="http://schemas.microsoft.com/office/drawing/2014/main" id="{5C49067F-CFFE-7AA7-6DA5-39C2167EA8F6}"/>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40EA4C2A-AD7C-53DF-C1F0-AC649F87629C}"/>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FD83054D-F2A0-68E3-D1E2-3779988C4EB6}"/>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22AFDF6A-71FE-C114-7787-E608648E6D4B}"/>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B118A499-B3B6-C357-8110-BC72A1813768}"/>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550DC4FC-4F5E-14A1-AE19-1454F0409BBE}"/>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469F01BB-37A6-BE2C-35C9-599D68876FC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7A552C54-D739-DFC2-6785-3C2967A5400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288C2D15-2647-DF4E-EDCA-3ADC130AE47A}"/>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23F45FF7-BE34-77AB-BFD4-440B658270E3}"/>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Cantos Arredondados 73">
            <a:extLst>
              <a:ext uri="{FF2B5EF4-FFF2-40B4-BE49-F238E27FC236}">
                <a16:creationId xmlns:a16="http://schemas.microsoft.com/office/drawing/2014/main" id="{0282F739-8ACF-3E65-C714-6ED168056EF2}"/>
              </a:ext>
            </a:extLst>
          </p:cNvPr>
          <p:cNvSpPr/>
          <p:nvPr/>
        </p:nvSpPr>
        <p:spPr>
          <a:xfrm>
            <a:off x="4773122"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5" name="Gráfico 74" descr="Ícone do menu de hambúrguer com preenchimento sólido">
            <a:hlinkClick r:id="rId5" action="ppaction://hlinksldjump"/>
            <a:extLst>
              <a:ext uri="{FF2B5EF4-FFF2-40B4-BE49-F238E27FC236}">
                <a16:creationId xmlns:a16="http://schemas.microsoft.com/office/drawing/2014/main" id="{3C1DD1B5-7FF1-55C8-CB5D-662BC97AB4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6" name="CaixaDeTexto 75">
            <a:extLst>
              <a:ext uri="{FF2B5EF4-FFF2-40B4-BE49-F238E27FC236}">
                <a16:creationId xmlns:a16="http://schemas.microsoft.com/office/drawing/2014/main" id="{0F3B220D-C1FE-0B64-5896-706F245EDFBB}"/>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7" name="Conector reto 76">
            <a:extLst>
              <a:ext uri="{FF2B5EF4-FFF2-40B4-BE49-F238E27FC236}">
                <a16:creationId xmlns:a16="http://schemas.microsoft.com/office/drawing/2014/main" id="{A9260200-F8D9-D404-F422-E00D416D157C}"/>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77">
            <a:hlinkClick r:id="rId8" action="ppaction://hlinksldjump"/>
            <a:extLst>
              <a:ext uri="{FF2B5EF4-FFF2-40B4-BE49-F238E27FC236}">
                <a16:creationId xmlns:a16="http://schemas.microsoft.com/office/drawing/2014/main" id="{0DD267D9-98F6-2085-609E-2677033DF760}"/>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9" action="ppaction://hlinksldjump"/>
            <a:extLst>
              <a:ext uri="{FF2B5EF4-FFF2-40B4-BE49-F238E27FC236}">
                <a16:creationId xmlns:a16="http://schemas.microsoft.com/office/drawing/2014/main" id="{49F3D84C-5A6B-DA27-B3A0-D45E0864969F}"/>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0" action="ppaction://hlinksldjump"/>
            <a:extLst>
              <a:ext uri="{FF2B5EF4-FFF2-40B4-BE49-F238E27FC236}">
                <a16:creationId xmlns:a16="http://schemas.microsoft.com/office/drawing/2014/main" id="{78426682-D089-D8E9-45C5-A9122DC885EE}"/>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1" action="ppaction://hlinksldjump"/>
            <a:extLst>
              <a:ext uri="{FF2B5EF4-FFF2-40B4-BE49-F238E27FC236}">
                <a16:creationId xmlns:a16="http://schemas.microsoft.com/office/drawing/2014/main" id="{78361075-02B3-2D10-F729-313A857E9271}"/>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2" action="ppaction://hlinksldjump"/>
            <a:extLst>
              <a:ext uri="{FF2B5EF4-FFF2-40B4-BE49-F238E27FC236}">
                <a16:creationId xmlns:a16="http://schemas.microsoft.com/office/drawing/2014/main" id="{A1051FBA-921C-373D-C382-445AFD223E68}"/>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3" action="ppaction://hlinksldjump"/>
            <a:extLst>
              <a:ext uri="{FF2B5EF4-FFF2-40B4-BE49-F238E27FC236}">
                <a16:creationId xmlns:a16="http://schemas.microsoft.com/office/drawing/2014/main" id="{F3BD8833-71F3-42B6-AC04-691ECD167822}"/>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4" action="ppaction://hlinksldjump"/>
            <a:extLst>
              <a:ext uri="{FF2B5EF4-FFF2-40B4-BE49-F238E27FC236}">
                <a16:creationId xmlns:a16="http://schemas.microsoft.com/office/drawing/2014/main" id="{9CFB5479-FCF1-ABBD-CC92-BA5FCB5E173C}"/>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5" action="ppaction://hlinksldjump"/>
            <a:extLst>
              <a:ext uri="{FF2B5EF4-FFF2-40B4-BE49-F238E27FC236}">
                <a16:creationId xmlns:a16="http://schemas.microsoft.com/office/drawing/2014/main" id="{20187C6B-BACD-141E-7BB4-0C6A10F2CDD8}"/>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6" action="ppaction://hlinksldjump"/>
            <a:extLst>
              <a:ext uri="{FF2B5EF4-FFF2-40B4-BE49-F238E27FC236}">
                <a16:creationId xmlns:a16="http://schemas.microsoft.com/office/drawing/2014/main" id="{CDBA3B34-3AB5-5EF3-D83B-43DE0F5C0A3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Fluxograma: Processo 86">
            <a:hlinkClick r:id="rId17" action="ppaction://hlinksldjump"/>
            <a:extLst>
              <a:ext uri="{FF2B5EF4-FFF2-40B4-BE49-F238E27FC236}">
                <a16:creationId xmlns:a16="http://schemas.microsoft.com/office/drawing/2014/main" id="{80F7321E-74E9-7519-0969-4E98BB7A003F}"/>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8" action="ppaction://hlinksldjump"/>
            <a:extLst>
              <a:ext uri="{FF2B5EF4-FFF2-40B4-BE49-F238E27FC236}">
                <a16:creationId xmlns:a16="http://schemas.microsoft.com/office/drawing/2014/main" id="{0A7F03F5-25F2-533B-79B1-377BA38859AA}"/>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5" name="Agrupar 14">
            <a:extLst>
              <a:ext uri="{FF2B5EF4-FFF2-40B4-BE49-F238E27FC236}">
                <a16:creationId xmlns:a16="http://schemas.microsoft.com/office/drawing/2014/main" id="{868BEFC9-973B-157A-525D-B3734B673EA3}"/>
              </a:ext>
            </a:extLst>
          </p:cNvPr>
          <p:cNvGrpSpPr/>
          <p:nvPr/>
        </p:nvGrpSpPr>
        <p:grpSpPr>
          <a:xfrm>
            <a:off x="485586" y="2279756"/>
            <a:ext cx="2823777" cy="2284907"/>
            <a:chOff x="649708" y="2350094"/>
            <a:chExt cx="2823777" cy="2284907"/>
          </a:xfrm>
        </p:grpSpPr>
        <p:sp>
          <p:nvSpPr>
            <p:cNvPr id="9" name="Forma Livre: Forma 8">
              <a:extLst>
                <a:ext uri="{FF2B5EF4-FFF2-40B4-BE49-F238E27FC236}">
                  <a16:creationId xmlns:a16="http://schemas.microsoft.com/office/drawing/2014/main" id="{3B2497FB-8ADC-8440-FEAD-0389F06885A4}"/>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 name="Forma Livre: Forma 1">
              <a:extLst>
                <a:ext uri="{FF2B5EF4-FFF2-40B4-BE49-F238E27FC236}">
                  <a16:creationId xmlns:a16="http://schemas.microsoft.com/office/drawing/2014/main" id="{4755AF64-64C6-2F54-4F2C-F2CD6552F458}"/>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19"/>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16" name="Agrupar 15">
            <a:extLst>
              <a:ext uri="{FF2B5EF4-FFF2-40B4-BE49-F238E27FC236}">
                <a16:creationId xmlns:a16="http://schemas.microsoft.com/office/drawing/2014/main" id="{E1126566-1455-4BC5-F5CD-9E37D38AC7B4}"/>
              </a:ext>
            </a:extLst>
          </p:cNvPr>
          <p:cNvGrpSpPr/>
          <p:nvPr/>
        </p:nvGrpSpPr>
        <p:grpSpPr>
          <a:xfrm>
            <a:off x="2942680" y="1235095"/>
            <a:ext cx="2823777" cy="2284907"/>
            <a:chOff x="649708" y="2350094"/>
            <a:chExt cx="2823777" cy="2284907"/>
          </a:xfrm>
        </p:grpSpPr>
        <p:sp>
          <p:nvSpPr>
            <p:cNvPr id="17" name="Forma Livre: Forma 16">
              <a:extLst>
                <a:ext uri="{FF2B5EF4-FFF2-40B4-BE49-F238E27FC236}">
                  <a16:creationId xmlns:a16="http://schemas.microsoft.com/office/drawing/2014/main" id="{211754B0-58CF-62A1-AF0D-2F29014979DD}"/>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0" name="Forma Livre: Forma 19">
              <a:extLst>
                <a:ext uri="{FF2B5EF4-FFF2-40B4-BE49-F238E27FC236}">
                  <a16:creationId xmlns:a16="http://schemas.microsoft.com/office/drawing/2014/main" id="{2CDCD277-C974-FFDE-5DE0-906B0B32AA4C}"/>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0"/>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21" name="Agrupar 20">
            <a:extLst>
              <a:ext uri="{FF2B5EF4-FFF2-40B4-BE49-F238E27FC236}">
                <a16:creationId xmlns:a16="http://schemas.microsoft.com/office/drawing/2014/main" id="{84300E18-096E-9C89-71E4-0E546EC43FA8}"/>
              </a:ext>
            </a:extLst>
          </p:cNvPr>
          <p:cNvGrpSpPr/>
          <p:nvPr/>
        </p:nvGrpSpPr>
        <p:grpSpPr>
          <a:xfrm>
            <a:off x="2736587" y="3652154"/>
            <a:ext cx="2823777" cy="2284907"/>
            <a:chOff x="649708" y="2350094"/>
            <a:chExt cx="2823777" cy="2284907"/>
          </a:xfrm>
        </p:grpSpPr>
        <p:sp>
          <p:nvSpPr>
            <p:cNvPr id="22" name="Forma Livre: Forma 21">
              <a:extLst>
                <a:ext uri="{FF2B5EF4-FFF2-40B4-BE49-F238E27FC236}">
                  <a16:creationId xmlns:a16="http://schemas.microsoft.com/office/drawing/2014/main" id="{166D9363-78A7-0B64-CC94-6B3E0F46C101}"/>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3" name="Forma Livre: Forma 22">
              <a:extLst>
                <a:ext uri="{FF2B5EF4-FFF2-40B4-BE49-F238E27FC236}">
                  <a16:creationId xmlns:a16="http://schemas.microsoft.com/office/drawing/2014/main" id="{DC13C3EA-5BCE-ECF1-EC5D-959496BF0FA1}"/>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1"/>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0" name="Agrupar 29">
            <a:extLst>
              <a:ext uri="{FF2B5EF4-FFF2-40B4-BE49-F238E27FC236}">
                <a16:creationId xmlns:a16="http://schemas.microsoft.com/office/drawing/2014/main" id="{C1658C4F-E5C6-7739-AFF8-38498D82B306}"/>
              </a:ext>
            </a:extLst>
          </p:cNvPr>
          <p:cNvGrpSpPr/>
          <p:nvPr/>
        </p:nvGrpSpPr>
        <p:grpSpPr>
          <a:xfrm>
            <a:off x="2602555" y="6089847"/>
            <a:ext cx="2823777" cy="2284907"/>
            <a:chOff x="649708" y="2350094"/>
            <a:chExt cx="2823777" cy="2284907"/>
          </a:xfrm>
        </p:grpSpPr>
        <p:sp>
          <p:nvSpPr>
            <p:cNvPr id="31" name="Forma Livre: Forma 30">
              <a:extLst>
                <a:ext uri="{FF2B5EF4-FFF2-40B4-BE49-F238E27FC236}">
                  <a16:creationId xmlns:a16="http://schemas.microsoft.com/office/drawing/2014/main" id="{9F46BAA7-0F51-38B0-30B7-C1FC3BEE96B1}"/>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Forma Livre: Forma 31">
              <a:extLst>
                <a:ext uri="{FF2B5EF4-FFF2-40B4-BE49-F238E27FC236}">
                  <a16:creationId xmlns:a16="http://schemas.microsoft.com/office/drawing/2014/main" id="{765141D7-E881-E260-BBFA-A84313FBE06A}"/>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2"/>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3" name="Agrupar 32">
            <a:extLst>
              <a:ext uri="{FF2B5EF4-FFF2-40B4-BE49-F238E27FC236}">
                <a16:creationId xmlns:a16="http://schemas.microsoft.com/office/drawing/2014/main" id="{FF7C12AD-57BE-4A94-4904-989844CF675D}"/>
              </a:ext>
            </a:extLst>
          </p:cNvPr>
          <p:cNvGrpSpPr/>
          <p:nvPr/>
        </p:nvGrpSpPr>
        <p:grpSpPr>
          <a:xfrm>
            <a:off x="4531651" y="7927945"/>
            <a:ext cx="2823777" cy="2284907"/>
            <a:chOff x="649708" y="2350094"/>
            <a:chExt cx="2823777" cy="2284907"/>
          </a:xfrm>
        </p:grpSpPr>
        <p:sp>
          <p:nvSpPr>
            <p:cNvPr id="34" name="Forma Livre: Forma 33">
              <a:extLst>
                <a:ext uri="{FF2B5EF4-FFF2-40B4-BE49-F238E27FC236}">
                  <a16:creationId xmlns:a16="http://schemas.microsoft.com/office/drawing/2014/main" id="{E6517AD5-1C2F-D2AE-9FE0-AB457AE1CE25}"/>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5" name="Forma Livre: Forma 34">
              <a:extLst>
                <a:ext uri="{FF2B5EF4-FFF2-40B4-BE49-F238E27FC236}">
                  <a16:creationId xmlns:a16="http://schemas.microsoft.com/office/drawing/2014/main" id="{DA87EABF-E1E8-1AA3-97DA-162FBB92532F}"/>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3"/>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6" name="Agrupar 35">
            <a:extLst>
              <a:ext uri="{FF2B5EF4-FFF2-40B4-BE49-F238E27FC236}">
                <a16:creationId xmlns:a16="http://schemas.microsoft.com/office/drawing/2014/main" id="{ED0820FD-5535-9E4E-2C47-CB89CB44E809}"/>
              </a:ext>
            </a:extLst>
          </p:cNvPr>
          <p:cNvGrpSpPr/>
          <p:nvPr/>
        </p:nvGrpSpPr>
        <p:grpSpPr>
          <a:xfrm>
            <a:off x="344466" y="4733576"/>
            <a:ext cx="2823777" cy="2284907"/>
            <a:chOff x="649708" y="2350094"/>
            <a:chExt cx="2823777" cy="2284907"/>
          </a:xfrm>
        </p:grpSpPr>
        <p:sp>
          <p:nvSpPr>
            <p:cNvPr id="37" name="Forma Livre: Forma 36">
              <a:extLst>
                <a:ext uri="{FF2B5EF4-FFF2-40B4-BE49-F238E27FC236}">
                  <a16:creationId xmlns:a16="http://schemas.microsoft.com/office/drawing/2014/main" id="{E29AA065-305E-821A-A1AD-5BAA18D05C49}"/>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8" name="Forma Livre: Forma 37">
              <a:extLst>
                <a:ext uri="{FF2B5EF4-FFF2-40B4-BE49-F238E27FC236}">
                  <a16:creationId xmlns:a16="http://schemas.microsoft.com/office/drawing/2014/main" id="{ED1FE40B-100F-44C2-F0F5-1088C77B7068}"/>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4"/>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spTree>
    <p:extLst>
      <p:ext uri="{BB962C8B-B14F-4D97-AF65-F5344CB8AC3E}">
        <p14:creationId xmlns:p14="http://schemas.microsoft.com/office/powerpoint/2010/main" val="3000995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E6B9-7EDE-B9B5-C210-206D76989512}"/>
            </a:ext>
          </a:extLst>
        </p:cNvPr>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D64D0D4E-D8EF-83F2-7858-EBC4B1600D2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6FB1E2A8-56BB-0491-7D79-A91E042F0F06}"/>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2B8A4157-439E-6A54-673F-0F105D4A2E59}"/>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C7C57837-4B8D-AB50-1156-4F9F5F077E98}"/>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34</a:t>
            </a:fld>
            <a:endParaRPr lang="pt-BR" sz="800" dirty="0">
              <a:solidFill>
                <a:srgbClr val="156082"/>
              </a:solidFill>
            </a:endParaRPr>
          </a:p>
        </p:txBody>
      </p:sp>
      <p:pic>
        <p:nvPicPr>
          <p:cNvPr id="57" name="Imagem 56">
            <a:extLst>
              <a:ext uri="{FF2B5EF4-FFF2-40B4-BE49-F238E27FC236}">
                <a16:creationId xmlns:a16="http://schemas.microsoft.com/office/drawing/2014/main" id="{5F36E19C-6518-F1AC-3454-7764185C0D0E}"/>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3" name="Título 4">
            <a:extLst>
              <a:ext uri="{FF2B5EF4-FFF2-40B4-BE49-F238E27FC236}">
                <a16:creationId xmlns:a16="http://schemas.microsoft.com/office/drawing/2014/main" id="{67882466-882C-4D7E-8063-CA6147B27B41}"/>
              </a:ext>
            </a:extLst>
          </p:cNvPr>
          <p:cNvSpPr txBox="1">
            <a:spLocks/>
          </p:cNvSpPr>
          <p:nvPr/>
        </p:nvSpPr>
        <p:spPr>
          <a:xfrm>
            <a:off x="667104" y="191"/>
            <a:ext cx="3361752"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Fotos</a:t>
            </a:r>
          </a:p>
        </p:txBody>
      </p:sp>
      <p:sp>
        <p:nvSpPr>
          <p:cNvPr id="4" name="Google Shape;1078;p39">
            <a:extLst>
              <a:ext uri="{FF2B5EF4-FFF2-40B4-BE49-F238E27FC236}">
                <a16:creationId xmlns:a16="http://schemas.microsoft.com/office/drawing/2014/main" id="{17AF5863-0154-B2D8-A3DF-526CEFBE622C}"/>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Câmera com preenchimento sólido">
            <a:hlinkClick r:id="" action="ppaction://noaction"/>
            <a:extLst>
              <a:ext uri="{FF2B5EF4-FFF2-40B4-BE49-F238E27FC236}">
                <a16:creationId xmlns:a16="http://schemas.microsoft.com/office/drawing/2014/main" id="{860B145B-EE57-4786-B43F-51C0B4AFB29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7354" y="85103"/>
            <a:ext cx="317408" cy="317409"/>
          </a:xfrm>
          <a:prstGeom prst="rect">
            <a:avLst/>
          </a:prstGeom>
          <a:effectLst>
            <a:outerShdw blurRad="50800" dist="38100" algn="l" rotWithShape="0">
              <a:prstClr val="black">
                <a:alpha val="40000"/>
              </a:prstClr>
            </a:outerShdw>
          </a:effectLst>
        </p:spPr>
      </p:pic>
      <p:sp>
        <p:nvSpPr>
          <p:cNvPr id="63" name="Forma Livre: Forma 62">
            <a:extLst>
              <a:ext uri="{FF2B5EF4-FFF2-40B4-BE49-F238E27FC236}">
                <a16:creationId xmlns:a16="http://schemas.microsoft.com/office/drawing/2014/main" id="{6A616E2C-0A06-D9FB-6755-4BACDE7EC9C2}"/>
              </a:ext>
            </a:extLst>
          </p:cNvPr>
          <p:cNvSpPr/>
          <p:nvPr/>
        </p:nvSpPr>
        <p:spPr>
          <a:xfrm>
            <a:off x="6999263" y="1087148"/>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66" name="Forma Livre: Forma 65">
            <a:extLst>
              <a:ext uri="{FF2B5EF4-FFF2-40B4-BE49-F238E27FC236}">
                <a16:creationId xmlns:a16="http://schemas.microsoft.com/office/drawing/2014/main" id="{9DC9CFCE-71F3-8DF3-B033-511FCEA1696A}"/>
              </a:ext>
            </a:extLst>
          </p:cNvPr>
          <p:cNvSpPr/>
          <p:nvPr/>
        </p:nvSpPr>
        <p:spPr>
          <a:xfrm rot="10800000">
            <a:off x="-15457" y="8487902"/>
            <a:ext cx="566652" cy="1816164"/>
          </a:xfrm>
          <a:custGeom>
            <a:avLst/>
            <a:gdLst>
              <a:gd name="connsiteX0" fmla="*/ 566652 w 566652"/>
              <a:gd name="connsiteY0" fmla="*/ 0 h 1816164"/>
              <a:gd name="connsiteX1" fmla="*/ 566652 w 566652"/>
              <a:gd name="connsiteY1" fmla="*/ 1816164 h 1816164"/>
              <a:gd name="connsiteX2" fmla="*/ 561082 w 566652"/>
              <a:gd name="connsiteY2" fmla="*/ 1811903 h 1816164"/>
              <a:gd name="connsiteX3" fmla="*/ 555288 w 566652"/>
              <a:gd name="connsiteY3" fmla="*/ 1808825 h 1816164"/>
              <a:gd name="connsiteX4" fmla="*/ 496888 w 566652"/>
              <a:gd name="connsiteY4" fmla="*/ 1750463 h 1816164"/>
              <a:gd name="connsiteX5" fmla="*/ 29890 w 566652"/>
              <a:gd name="connsiteY5" fmla="*/ 1030898 h 1816164"/>
              <a:gd name="connsiteX6" fmla="*/ 2059 w 566652"/>
              <a:gd name="connsiteY6" fmla="*/ 956395 h 1816164"/>
              <a:gd name="connsiteX7" fmla="*/ 1547 w 566652"/>
              <a:gd name="connsiteY7" fmla="*/ 934102 h 1816164"/>
              <a:gd name="connsiteX8" fmla="*/ 1291 w 566652"/>
              <a:gd name="connsiteY8" fmla="*/ 932992 h 1816164"/>
              <a:gd name="connsiteX9" fmla="*/ 26057 w 566652"/>
              <a:gd name="connsiteY9" fmla="*/ 819269 h 1816164"/>
              <a:gd name="connsiteX10" fmla="*/ 467767 w 566652"/>
              <a:gd name="connsiteY10" fmla="*/ 86828 h 1816164"/>
              <a:gd name="connsiteX11" fmla="*/ 481397 w 566652"/>
              <a:gd name="connsiteY11" fmla="*/ 68915 h 1816164"/>
              <a:gd name="connsiteX12" fmla="*/ 483495 w 566652"/>
              <a:gd name="connsiteY12" fmla="*/ 65330 h 1816164"/>
              <a:gd name="connsiteX13" fmla="*/ 487828 w 566652"/>
              <a:gd name="connsiteY13" fmla="*/ 60462 h 1816164"/>
              <a:gd name="connsiteX14" fmla="*/ 492903 w 566652"/>
              <a:gd name="connsiteY14" fmla="*/ 53791 h 1816164"/>
              <a:gd name="connsiteX15" fmla="*/ 496627 w 566652"/>
              <a:gd name="connsiteY15" fmla="*/ 50575 h 1816164"/>
              <a:gd name="connsiteX16" fmla="*/ 510270 w 566652"/>
              <a:gd name="connsiteY16" fmla="*/ 35244 h 1816164"/>
              <a:gd name="connsiteX17" fmla="*/ 566652 w 566652"/>
              <a:gd name="connsiteY17" fmla="*/ 0 h 181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6652" h="1816164">
                <a:moveTo>
                  <a:pt x="566652" y="0"/>
                </a:moveTo>
                <a:lnTo>
                  <a:pt x="566652" y="1816164"/>
                </a:lnTo>
                <a:lnTo>
                  <a:pt x="561082" y="1811903"/>
                </a:lnTo>
                <a:lnTo>
                  <a:pt x="555288" y="1808825"/>
                </a:lnTo>
                <a:cubicBezTo>
                  <a:pt x="532194" y="1793602"/>
                  <a:pt x="512182" y="1774026"/>
                  <a:pt x="496888" y="1750463"/>
                </a:cubicBezTo>
                <a:lnTo>
                  <a:pt x="29890" y="1030898"/>
                </a:lnTo>
                <a:cubicBezTo>
                  <a:pt x="14597" y="1007335"/>
                  <a:pt x="5469" y="982012"/>
                  <a:pt x="2059" y="956395"/>
                </a:cubicBezTo>
                <a:lnTo>
                  <a:pt x="1547" y="934102"/>
                </a:lnTo>
                <a:lnTo>
                  <a:pt x="1291" y="932992"/>
                </a:lnTo>
                <a:cubicBezTo>
                  <a:pt x="-3334" y="894789"/>
                  <a:pt x="4360" y="855247"/>
                  <a:pt x="26057" y="819269"/>
                </a:cubicBezTo>
                <a:lnTo>
                  <a:pt x="467767" y="86828"/>
                </a:lnTo>
                <a:lnTo>
                  <a:pt x="481397" y="68915"/>
                </a:lnTo>
                <a:lnTo>
                  <a:pt x="483495" y="65330"/>
                </a:lnTo>
                <a:lnTo>
                  <a:pt x="487828" y="60462"/>
                </a:lnTo>
                <a:lnTo>
                  <a:pt x="492903" y="53791"/>
                </a:lnTo>
                <a:lnTo>
                  <a:pt x="496627" y="50575"/>
                </a:lnTo>
                <a:lnTo>
                  <a:pt x="510270" y="35244"/>
                </a:lnTo>
                <a:lnTo>
                  <a:pt x="566652" y="0"/>
                </a:lnTo>
                <a:close/>
              </a:path>
            </a:pathLst>
          </a:cu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4" name="Seta: Divisa 23">
            <a:hlinkClick r:id="" action="ppaction://hlinkshowjump?jump=nextslide"/>
            <a:extLst>
              <a:ext uri="{FF2B5EF4-FFF2-40B4-BE49-F238E27FC236}">
                <a16:creationId xmlns:a16="http://schemas.microsoft.com/office/drawing/2014/main" id="{4545BB74-B894-0F7B-EA14-22FAE5C41DE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E46E8442-4E2E-24BF-88AF-D54E018759DA}"/>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0CDF8976-4AC7-C370-8FA8-84D9C62E6D9B}"/>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BF9EB5EF-1AB6-2E72-6BEC-2B8B5FC66E53}"/>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4C439FA0-B7A6-AAB9-CB64-C902DA9DF433}"/>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41" name="CaixaDeTexto 40">
            <a:extLst>
              <a:ext uri="{FF2B5EF4-FFF2-40B4-BE49-F238E27FC236}">
                <a16:creationId xmlns:a16="http://schemas.microsoft.com/office/drawing/2014/main" id="{1DE16AFC-0D8F-519B-35BD-1AE97949C46E}"/>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43" name="CaixaDeTexto 42">
            <a:extLst>
              <a:ext uri="{FF2B5EF4-FFF2-40B4-BE49-F238E27FC236}">
                <a16:creationId xmlns:a16="http://schemas.microsoft.com/office/drawing/2014/main" id="{D41D7B29-D04C-F6AE-D099-1AB4CF9D1CEE}"/>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3" name="CaixaDeTexto 52">
            <a:extLst>
              <a:ext uri="{FF2B5EF4-FFF2-40B4-BE49-F238E27FC236}">
                <a16:creationId xmlns:a16="http://schemas.microsoft.com/office/drawing/2014/main" id="{19AD2E68-6F93-73F4-ECD2-D269E1A33ADC}"/>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5" name="CaixaDeTexto 54">
            <a:extLst>
              <a:ext uri="{FF2B5EF4-FFF2-40B4-BE49-F238E27FC236}">
                <a16:creationId xmlns:a16="http://schemas.microsoft.com/office/drawing/2014/main" id="{1F81AA85-D27D-85E4-6A9C-19EFFFAE281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9" name="CaixaDeTexto 58">
            <a:extLst>
              <a:ext uri="{FF2B5EF4-FFF2-40B4-BE49-F238E27FC236}">
                <a16:creationId xmlns:a16="http://schemas.microsoft.com/office/drawing/2014/main" id="{F95A9B57-F7C3-9B5C-7D2B-590A976A133F}"/>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0" name="CaixaDeTexto 59">
            <a:extLst>
              <a:ext uri="{FF2B5EF4-FFF2-40B4-BE49-F238E27FC236}">
                <a16:creationId xmlns:a16="http://schemas.microsoft.com/office/drawing/2014/main" id="{34621295-3660-8C1D-6A17-34D88EBF255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1" name="Seta: Divisa 60">
            <a:hlinkClick r:id="" action="ppaction://hlinkshowjump?jump=previousslide"/>
            <a:extLst>
              <a:ext uri="{FF2B5EF4-FFF2-40B4-BE49-F238E27FC236}">
                <a16:creationId xmlns:a16="http://schemas.microsoft.com/office/drawing/2014/main" id="{57102E34-905A-B60D-BFFF-1D4CB33A9FD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2" name="Conector reto 61">
            <a:extLst>
              <a:ext uri="{FF2B5EF4-FFF2-40B4-BE49-F238E27FC236}">
                <a16:creationId xmlns:a16="http://schemas.microsoft.com/office/drawing/2014/main" id="{D285F87B-7E9C-949E-68F5-ADEA844A3504}"/>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59684660-E800-28C2-4C38-1EF8E25F0498}"/>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4D3CE6BF-E197-BA92-8B96-6679125B860A}"/>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796D7642-E5ED-A1A7-B190-EB2003351AD1}"/>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070DD125-393E-C67B-AA45-8B51B45ECB98}"/>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9CE02E7A-C1CA-1026-B11D-4F3DA54AE086}"/>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3B2F4E16-6EA3-BF1D-A039-D50C1B91C7C2}"/>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64E39E71-0E30-3801-76B2-EE1268B91FE4}"/>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7E831420-F542-A8FC-C667-5620C2F1EDB6}"/>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22216314-1614-1FF2-3511-ECB81FA17D5C}"/>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Cantos Arredondados 73">
            <a:extLst>
              <a:ext uri="{FF2B5EF4-FFF2-40B4-BE49-F238E27FC236}">
                <a16:creationId xmlns:a16="http://schemas.microsoft.com/office/drawing/2014/main" id="{D492FC95-32EE-9521-9B38-EDEBD9102B83}"/>
              </a:ext>
            </a:extLst>
          </p:cNvPr>
          <p:cNvSpPr/>
          <p:nvPr/>
        </p:nvSpPr>
        <p:spPr>
          <a:xfrm>
            <a:off x="4773122"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5" name="Gráfico 74" descr="Ícone do menu de hambúrguer com preenchimento sólido">
            <a:hlinkClick r:id="rId5" action="ppaction://hlinksldjump"/>
            <a:extLst>
              <a:ext uri="{FF2B5EF4-FFF2-40B4-BE49-F238E27FC236}">
                <a16:creationId xmlns:a16="http://schemas.microsoft.com/office/drawing/2014/main" id="{200FB774-2206-D9F7-2CA6-2E50CCBF354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76" name="CaixaDeTexto 75">
            <a:extLst>
              <a:ext uri="{FF2B5EF4-FFF2-40B4-BE49-F238E27FC236}">
                <a16:creationId xmlns:a16="http://schemas.microsoft.com/office/drawing/2014/main" id="{9E20BD68-B72C-E830-03ED-A60044333FDB}"/>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7" name="Conector reto 76">
            <a:extLst>
              <a:ext uri="{FF2B5EF4-FFF2-40B4-BE49-F238E27FC236}">
                <a16:creationId xmlns:a16="http://schemas.microsoft.com/office/drawing/2014/main" id="{6EC76A56-2723-7336-BF75-C0CE2D4208DC}"/>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8" name="Retângulo 77">
            <a:hlinkClick r:id="rId8" action="ppaction://hlinksldjump"/>
            <a:extLst>
              <a:ext uri="{FF2B5EF4-FFF2-40B4-BE49-F238E27FC236}">
                <a16:creationId xmlns:a16="http://schemas.microsoft.com/office/drawing/2014/main" id="{D5523C22-6B0B-7106-9EAA-E92DF1F491B8}"/>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9" action="ppaction://hlinksldjump"/>
            <a:extLst>
              <a:ext uri="{FF2B5EF4-FFF2-40B4-BE49-F238E27FC236}">
                <a16:creationId xmlns:a16="http://schemas.microsoft.com/office/drawing/2014/main" id="{A2AC85AD-A9F0-CB5E-6F04-39718C1FDC90}"/>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0" action="ppaction://hlinksldjump"/>
            <a:extLst>
              <a:ext uri="{FF2B5EF4-FFF2-40B4-BE49-F238E27FC236}">
                <a16:creationId xmlns:a16="http://schemas.microsoft.com/office/drawing/2014/main" id="{915D688D-ABB9-8A15-638B-7D82CB71D2ED}"/>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1" action="ppaction://hlinksldjump"/>
            <a:extLst>
              <a:ext uri="{FF2B5EF4-FFF2-40B4-BE49-F238E27FC236}">
                <a16:creationId xmlns:a16="http://schemas.microsoft.com/office/drawing/2014/main" id="{60007BC8-A459-8B87-3129-8E9F297D7EC9}"/>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2" action="ppaction://hlinksldjump"/>
            <a:extLst>
              <a:ext uri="{FF2B5EF4-FFF2-40B4-BE49-F238E27FC236}">
                <a16:creationId xmlns:a16="http://schemas.microsoft.com/office/drawing/2014/main" id="{C55EF38C-F512-6A34-6688-7F32A7210273}"/>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3" action="ppaction://hlinksldjump"/>
            <a:extLst>
              <a:ext uri="{FF2B5EF4-FFF2-40B4-BE49-F238E27FC236}">
                <a16:creationId xmlns:a16="http://schemas.microsoft.com/office/drawing/2014/main" id="{295E1494-3BA3-5AE6-0192-8023ADB13A82}"/>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4" action="ppaction://hlinksldjump"/>
            <a:extLst>
              <a:ext uri="{FF2B5EF4-FFF2-40B4-BE49-F238E27FC236}">
                <a16:creationId xmlns:a16="http://schemas.microsoft.com/office/drawing/2014/main" id="{D4470A12-47E3-45A5-D686-8565979CA0BA}"/>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5" action="ppaction://hlinksldjump"/>
            <a:extLst>
              <a:ext uri="{FF2B5EF4-FFF2-40B4-BE49-F238E27FC236}">
                <a16:creationId xmlns:a16="http://schemas.microsoft.com/office/drawing/2014/main" id="{35EA1425-E27C-6788-A455-F82B74FA751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6" action="ppaction://hlinksldjump"/>
            <a:extLst>
              <a:ext uri="{FF2B5EF4-FFF2-40B4-BE49-F238E27FC236}">
                <a16:creationId xmlns:a16="http://schemas.microsoft.com/office/drawing/2014/main" id="{C4277C5A-F372-1F05-3FB8-6A9A6FEF2784}"/>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Fluxograma: Processo 86">
            <a:hlinkClick r:id="rId17" action="ppaction://hlinksldjump"/>
            <a:extLst>
              <a:ext uri="{FF2B5EF4-FFF2-40B4-BE49-F238E27FC236}">
                <a16:creationId xmlns:a16="http://schemas.microsoft.com/office/drawing/2014/main" id="{CCA71BA3-C9D7-E2B1-5D61-5E3556D1C5E4}"/>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8" action="ppaction://hlinksldjump"/>
            <a:extLst>
              <a:ext uri="{FF2B5EF4-FFF2-40B4-BE49-F238E27FC236}">
                <a16:creationId xmlns:a16="http://schemas.microsoft.com/office/drawing/2014/main" id="{DF3A8AE7-3969-0F77-4558-61AEEDB71081}"/>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5" name="Agrupar 14">
            <a:extLst>
              <a:ext uri="{FF2B5EF4-FFF2-40B4-BE49-F238E27FC236}">
                <a16:creationId xmlns:a16="http://schemas.microsoft.com/office/drawing/2014/main" id="{FED41745-4724-F3D6-BAAF-75C1367925EB}"/>
              </a:ext>
            </a:extLst>
          </p:cNvPr>
          <p:cNvGrpSpPr/>
          <p:nvPr/>
        </p:nvGrpSpPr>
        <p:grpSpPr>
          <a:xfrm>
            <a:off x="485586" y="2279756"/>
            <a:ext cx="2823777" cy="2284907"/>
            <a:chOff x="649708" y="2350094"/>
            <a:chExt cx="2823777" cy="2284907"/>
          </a:xfrm>
        </p:grpSpPr>
        <p:sp>
          <p:nvSpPr>
            <p:cNvPr id="9" name="Forma Livre: Forma 8">
              <a:extLst>
                <a:ext uri="{FF2B5EF4-FFF2-40B4-BE49-F238E27FC236}">
                  <a16:creationId xmlns:a16="http://schemas.microsoft.com/office/drawing/2014/main" id="{7CDCDDA9-A194-E656-BBD1-EA7E63761576}"/>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 name="Forma Livre: Forma 1">
              <a:extLst>
                <a:ext uri="{FF2B5EF4-FFF2-40B4-BE49-F238E27FC236}">
                  <a16:creationId xmlns:a16="http://schemas.microsoft.com/office/drawing/2014/main" id="{12259689-6AED-F00A-FF68-CCA123932247}"/>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19"/>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16" name="Agrupar 15">
            <a:extLst>
              <a:ext uri="{FF2B5EF4-FFF2-40B4-BE49-F238E27FC236}">
                <a16:creationId xmlns:a16="http://schemas.microsoft.com/office/drawing/2014/main" id="{86B444AE-E6D3-8FE2-ECAA-4B2BBA84FD3D}"/>
              </a:ext>
            </a:extLst>
          </p:cNvPr>
          <p:cNvGrpSpPr/>
          <p:nvPr/>
        </p:nvGrpSpPr>
        <p:grpSpPr>
          <a:xfrm>
            <a:off x="2942680" y="1235095"/>
            <a:ext cx="2823777" cy="2284907"/>
            <a:chOff x="649708" y="2350094"/>
            <a:chExt cx="2823777" cy="2284907"/>
          </a:xfrm>
        </p:grpSpPr>
        <p:sp>
          <p:nvSpPr>
            <p:cNvPr id="17" name="Forma Livre: Forma 16">
              <a:extLst>
                <a:ext uri="{FF2B5EF4-FFF2-40B4-BE49-F238E27FC236}">
                  <a16:creationId xmlns:a16="http://schemas.microsoft.com/office/drawing/2014/main" id="{A6D8A7AB-6F5D-7F97-93E6-973E8556D3D2}"/>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0" name="Forma Livre: Forma 19">
              <a:extLst>
                <a:ext uri="{FF2B5EF4-FFF2-40B4-BE49-F238E27FC236}">
                  <a16:creationId xmlns:a16="http://schemas.microsoft.com/office/drawing/2014/main" id="{6A68A4BD-B6BC-918A-D9D3-18B5AD242701}"/>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0"/>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21" name="Agrupar 20">
            <a:extLst>
              <a:ext uri="{FF2B5EF4-FFF2-40B4-BE49-F238E27FC236}">
                <a16:creationId xmlns:a16="http://schemas.microsoft.com/office/drawing/2014/main" id="{7D676419-82A9-B31D-AF6B-BDDECF067D2C}"/>
              </a:ext>
            </a:extLst>
          </p:cNvPr>
          <p:cNvGrpSpPr/>
          <p:nvPr/>
        </p:nvGrpSpPr>
        <p:grpSpPr>
          <a:xfrm>
            <a:off x="2736587" y="3652154"/>
            <a:ext cx="2823777" cy="2284907"/>
            <a:chOff x="649708" y="2350094"/>
            <a:chExt cx="2823777" cy="2284907"/>
          </a:xfrm>
        </p:grpSpPr>
        <p:sp>
          <p:nvSpPr>
            <p:cNvPr id="22" name="Forma Livre: Forma 21">
              <a:extLst>
                <a:ext uri="{FF2B5EF4-FFF2-40B4-BE49-F238E27FC236}">
                  <a16:creationId xmlns:a16="http://schemas.microsoft.com/office/drawing/2014/main" id="{E1F22450-275F-660B-5FC0-273DD38B7AA8}"/>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3" name="Forma Livre: Forma 22">
              <a:extLst>
                <a:ext uri="{FF2B5EF4-FFF2-40B4-BE49-F238E27FC236}">
                  <a16:creationId xmlns:a16="http://schemas.microsoft.com/office/drawing/2014/main" id="{D8BDB4DA-F5E9-15AB-5F9E-7698FFF0D6DE}"/>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1"/>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0" name="Agrupar 29">
            <a:extLst>
              <a:ext uri="{FF2B5EF4-FFF2-40B4-BE49-F238E27FC236}">
                <a16:creationId xmlns:a16="http://schemas.microsoft.com/office/drawing/2014/main" id="{8E23B44D-FB97-F47F-BA3A-F33210CCE416}"/>
              </a:ext>
            </a:extLst>
          </p:cNvPr>
          <p:cNvGrpSpPr/>
          <p:nvPr/>
        </p:nvGrpSpPr>
        <p:grpSpPr>
          <a:xfrm>
            <a:off x="2602555" y="6089847"/>
            <a:ext cx="2823777" cy="2284907"/>
            <a:chOff x="649708" y="2350094"/>
            <a:chExt cx="2823777" cy="2284907"/>
          </a:xfrm>
        </p:grpSpPr>
        <p:sp>
          <p:nvSpPr>
            <p:cNvPr id="31" name="Forma Livre: Forma 30">
              <a:extLst>
                <a:ext uri="{FF2B5EF4-FFF2-40B4-BE49-F238E27FC236}">
                  <a16:creationId xmlns:a16="http://schemas.microsoft.com/office/drawing/2014/main" id="{BFE7337A-FA6D-658C-11E4-1A713C223ED4}"/>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Forma Livre: Forma 31">
              <a:extLst>
                <a:ext uri="{FF2B5EF4-FFF2-40B4-BE49-F238E27FC236}">
                  <a16:creationId xmlns:a16="http://schemas.microsoft.com/office/drawing/2014/main" id="{96F4A589-5EB2-77C3-3FA7-06C889D2E96C}"/>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2"/>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3" name="Agrupar 32">
            <a:extLst>
              <a:ext uri="{FF2B5EF4-FFF2-40B4-BE49-F238E27FC236}">
                <a16:creationId xmlns:a16="http://schemas.microsoft.com/office/drawing/2014/main" id="{ED1DF9C3-B7DF-2F84-97D3-80BBED7F0E09}"/>
              </a:ext>
            </a:extLst>
          </p:cNvPr>
          <p:cNvGrpSpPr/>
          <p:nvPr/>
        </p:nvGrpSpPr>
        <p:grpSpPr>
          <a:xfrm>
            <a:off x="4531651" y="7927945"/>
            <a:ext cx="2823777" cy="2284907"/>
            <a:chOff x="649708" y="2350094"/>
            <a:chExt cx="2823777" cy="2284907"/>
          </a:xfrm>
        </p:grpSpPr>
        <p:sp>
          <p:nvSpPr>
            <p:cNvPr id="34" name="Forma Livre: Forma 33">
              <a:extLst>
                <a:ext uri="{FF2B5EF4-FFF2-40B4-BE49-F238E27FC236}">
                  <a16:creationId xmlns:a16="http://schemas.microsoft.com/office/drawing/2014/main" id="{80A397CC-7709-22BA-0CC6-4AC44FAE7A9C}"/>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5" name="Forma Livre: Forma 34">
              <a:extLst>
                <a:ext uri="{FF2B5EF4-FFF2-40B4-BE49-F238E27FC236}">
                  <a16:creationId xmlns:a16="http://schemas.microsoft.com/office/drawing/2014/main" id="{38DEE6B1-5BDC-C8FB-4101-214F9DE78D7B}"/>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3"/>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grpSp>
        <p:nvGrpSpPr>
          <p:cNvPr id="36" name="Agrupar 35">
            <a:extLst>
              <a:ext uri="{FF2B5EF4-FFF2-40B4-BE49-F238E27FC236}">
                <a16:creationId xmlns:a16="http://schemas.microsoft.com/office/drawing/2014/main" id="{6BA9D1A4-2E47-1875-D478-23E43FE36979}"/>
              </a:ext>
            </a:extLst>
          </p:cNvPr>
          <p:cNvGrpSpPr/>
          <p:nvPr/>
        </p:nvGrpSpPr>
        <p:grpSpPr>
          <a:xfrm>
            <a:off x="344466" y="4733576"/>
            <a:ext cx="2823777" cy="2284907"/>
            <a:chOff x="649708" y="2350094"/>
            <a:chExt cx="2823777" cy="2284907"/>
          </a:xfrm>
        </p:grpSpPr>
        <p:sp>
          <p:nvSpPr>
            <p:cNvPr id="37" name="Forma Livre: Forma 36">
              <a:extLst>
                <a:ext uri="{FF2B5EF4-FFF2-40B4-BE49-F238E27FC236}">
                  <a16:creationId xmlns:a16="http://schemas.microsoft.com/office/drawing/2014/main" id="{3D5228CA-3CEA-B5B5-8EAE-083D28A343A4}"/>
                </a:ext>
              </a:extLst>
            </p:cNvPr>
            <p:cNvSpPr/>
            <p:nvPr/>
          </p:nvSpPr>
          <p:spPr>
            <a:xfrm>
              <a:off x="649708" y="2350094"/>
              <a:ext cx="2823777" cy="2284907"/>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gradFill flip="none" rotWithShape="1">
              <a:gsLst>
                <a:gs pos="40000">
                  <a:srgbClr val="ECE093"/>
                </a:gs>
                <a:gs pos="83000">
                  <a:srgbClr val="9A7B49"/>
                </a:gs>
                <a:gs pos="24000">
                  <a:srgbClr val="957343"/>
                </a:gs>
                <a:gs pos="61000">
                  <a:srgbClr val="EBDF92"/>
                </a:gs>
              </a:gsLst>
              <a:lin ang="8100000" scaled="1"/>
              <a:tileRect/>
            </a:gra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8" name="Forma Livre: Forma 37">
              <a:extLst>
                <a:ext uri="{FF2B5EF4-FFF2-40B4-BE49-F238E27FC236}">
                  <a16:creationId xmlns:a16="http://schemas.microsoft.com/office/drawing/2014/main" id="{1CEAEA5D-70E0-696D-3F82-779EDE45E667}"/>
                </a:ext>
              </a:extLst>
            </p:cNvPr>
            <p:cNvSpPr/>
            <p:nvPr/>
          </p:nvSpPr>
          <p:spPr>
            <a:xfrm>
              <a:off x="760956" y="2446804"/>
              <a:ext cx="2601279" cy="2104869"/>
            </a:xfrm>
            <a:custGeom>
              <a:avLst/>
              <a:gdLst>
                <a:gd name="connsiteX0" fmla="*/ 704612 w 2478593"/>
                <a:gd name="connsiteY0" fmla="*/ 0 h 2005595"/>
                <a:gd name="connsiteX1" fmla="*/ 1683602 w 2478593"/>
                <a:gd name="connsiteY1" fmla="*/ 0 h 2005595"/>
                <a:gd name="connsiteX2" fmla="*/ 1730399 w 2478593"/>
                <a:gd name="connsiteY2" fmla="*/ 4374 h 2005595"/>
                <a:gd name="connsiteX3" fmla="*/ 1745402 w 2478593"/>
                <a:gd name="connsiteY3" fmla="*/ 8692 h 2005595"/>
                <a:gd name="connsiteX4" fmla="*/ 1770502 w 2478593"/>
                <a:gd name="connsiteY4" fmla="*/ 6721 h 2005595"/>
                <a:gd name="connsiteX5" fmla="*/ 1957998 w 2478593"/>
                <a:gd name="connsiteY5" fmla="*/ 109555 h 2005595"/>
                <a:gd name="connsiteX6" fmla="*/ 2448096 w 2478593"/>
                <a:gd name="connsiteY6" fmla="*/ 873983 h 2005595"/>
                <a:gd name="connsiteX7" fmla="*/ 2453392 w 2478593"/>
                <a:gd name="connsiteY7" fmla="*/ 1071857 h 2005595"/>
                <a:gd name="connsiteX8" fmla="*/ 2447660 w 2478593"/>
                <a:gd name="connsiteY8" fmla="*/ 1080091 h 2005595"/>
                <a:gd name="connsiteX9" fmla="*/ 2443115 w 2478593"/>
                <a:gd name="connsiteY9" fmla="*/ 1097297 h 2005595"/>
                <a:gd name="connsiteX10" fmla="*/ 2219389 w 2478593"/>
                <a:gd name="connsiteY10" fmla="*/ 1441759 h 2005595"/>
                <a:gd name="connsiteX11" fmla="*/ 1963061 w 2478593"/>
                <a:gd name="connsiteY11" fmla="*/ 1825034 h 2005595"/>
                <a:gd name="connsiteX12" fmla="*/ 1962121 w 2478593"/>
                <a:gd name="connsiteY12" fmla="*/ 1833683 h 2005595"/>
                <a:gd name="connsiteX13" fmla="*/ 1957033 w 2478593"/>
                <a:gd name="connsiteY13" fmla="*/ 1845697 h 2005595"/>
                <a:gd name="connsiteX14" fmla="*/ 1891469 w 2478593"/>
                <a:gd name="connsiteY14" fmla="*/ 1946643 h 2005595"/>
                <a:gd name="connsiteX15" fmla="*/ 1882328 w 2478593"/>
                <a:gd name="connsiteY15" fmla="*/ 1956432 h 2005595"/>
                <a:gd name="connsiteX16" fmla="*/ 1734621 w 2478593"/>
                <a:gd name="connsiteY16" fmla="*/ 2005595 h 2005595"/>
                <a:gd name="connsiteX17" fmla="*/ 755631 w 2478593"/>
                <a:gd name="connsiteY17" fmla="*/ 2005595 h 2005595"/>
                <a:gd name="connsiteX18" fmla="*/ 625801 w 2478593"/>
                <a:gd name="connsiteY18" fmla="*/ 1968827 h 2005595"/>
                <a:gd name="connsiteX19" fmla="*/ 594228 w 2478593"/>
                <a:gd name="connsiteY19" fmla="*/ 1944675 h 2005595"/>
                <a:gd name="connsiteX20" fmla="*/ 588092 w 2478593"/>
                <a:gd name="connsiteY20" fmla="*/ 1941415 h 2005595"/>
                <a:gd name="connsiteX21" fmla="*/ 526242 w 2478593"/>
                <a:gd name="connsiteY21" fmla="*/ 1879605 h 2005595"/>
                <a:gd name="connsiteX22" fmla="*/ 31655 w 2478593"/>
                <a:gd name="connsiteY22" fmla="*/ 1117532 h 2005595"/>
                <a:gd name="connsiteX23" fmla="*/ 2180 w 2478593"/>
                <a:gd name="connsiteY23" fmla="*/ 1038628 h 2005595"/>
                <a:gd name="connsiteX24" fmla="*/ 1638 w 2478593"/>
                <a:gd name="connsiteY24" fmla="*/ 1015018 h 2005595"/>
                <a:gd name="connsiteX25" fmla="*/ 1367 w 2478593"/>
                <a:gd name="connsiteY25" fmla="*/ 1013842 h 2005595"/>
                <a:gd name="connsiteX26" fmla="*/ 27596 w 2478593"/>
                <a:gd name="connsiteY26" fmla="*/ 893401 h 2005595"/>
                <a:gd name="connsiteX27" fmla="*/ 495400 w 2478593"/>
                <a:gd name="connsiteY27" fmla="*/ 117691 h 2005595"/>
                <a:gd name="connsiteX28" fmla="*/ 509835 w 2478593"/>
                <a:gd name="connsiteY28" fmla="*/ 98720 h 2005595"/>
                <a:gd name="connsiteX29" fmla="*/ 512057 w 2478593"/>
                <a:gd name="connsiteY29" fmla="*/ 94923 h 2005595"/>
                <a:gd name="connsiteX30" fmla="*/ 516646 w 2478593"/>
                <a:gd name="connsiteY30" fmla="*/ 89767 h 2005595"/>
                <a:gd name="connsiteX31" fmla="*/ 522021 w 2478593"/>
                <a:gd name="connsiteY31" fmla="*/ 82702 h 2005595"/>
                <a:gd name="connsiteX32" fmla="*/ 525965 w 2478593"/>
                <a:gd name="connsiteY32" fmla="*/ 79296 h 2005595"/>
                <a:gd name="connsiteX33" fmla="*/ 540414 w 2478593"/>
                <a:gd name="connsiteY33" fmla="*/ 63059 h 2005595"/>
                <a:gd name="connsiteX34" fmla="*/ 704612 w 2478593"/>
                <a:gd name="connsiteY34" fmla="*/ 0 h 20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78593" h="2005595">
                  <a:moveTo>
                    <a:pt x="704612" y="0"/>
                  </a:moveTo>
                  <a:lnTo>
                    <a:pt x="1683602" y="0"/>
                  </a:lnTo>
                  <a:cubicBezTo>
                    <a:pt x="1699632" y="0"/>
                    <a:pt x="1715283" y="1506"/>
                    <a:pt x="1730399" y="4374"/>
                  </a:cubicBezTo>
                  <a:lnTo>
                    <a:pt x="1745402" y="8692"/>
                  </a:lnTo>
                  <a:lnTo>
                    <a:pt x="1770502" y="6721"/>
                  </a:lnTo>
                  <a:cubicBezTo>
                    <a:pt x="1846359" y="10638"/>
                    <a:pt x="1917875" y="46972"/>
                    <a:pt x="1957998" y="109555"/>
                  </a:cubicBezTo>
                  <a:lnTo>
                    <a:pt x="2448096" y="873983"/>
                  </a:lnTo>
                  <a:cubicBezTo>
                    <a:pt x="2488219" y="936565"/>
                    <a:pt x="2487464" y="1010599"/>
                    <a:pt x="2453392" y="1071857"/>
                  </a:cubicBezTo>
                  <a:lnTo>
                    <a:pt x="2447660" y="1080091"/>
                  </a:lnTo>
                  <a:lnTo>
                    <a:pt x="2443115" y="1097297"/>
                  </a:lnTo>
                  <a:lnTo>
                    <a:pt x="2219389" y="1441759"/>
                  </a:lnTo>
                  <a:lnTo>
                    <a:pt x="1963061" y="1825034"/>
                  </a:lnTo>
                  <a:lnTo>
                    <a:pt x="1962121" y="1833683"/>
                  </a:lnTo>
                  <a:lnTo>
                    <a:pt x="1957033" y="1845697"/>
                  </a:lnTo>
                  <a:lnTo>
                    <a:pt x="1891469" y="1946643"/>
                  </a:lnTo>
                  <a:lnTo>
                    <a:pt x="1882328" y="1956432"/>
                  </a:lnTo>
                  <a:cubicBezTo>
                    <a:pt x="1842186" y="1987146"/>
                    <a:pt x="1790725" y="2005595"/>
                    <a:pt x="1734621" y="2005595"/>
                  </a:cubicBezTo>
                  <a:lnTo>
                    <a:pt x="755631" y="2005595"/>
                  </a:lnTo>
                  <a:cubicBezTo>
                    <a:pt x="707541" y="2005595"/>
                    <a:pt x="662864" y="1992041"/>
                    <a:pt x="625801" y="1968827"/>
                  </a:cubicBezTo>
                  <a:lnTo>
                    <a:pt x="594228" y="1944675"/>
                  </a:lnTo>
                  <a:lnTo>
                    <a:pt x="588092" y="1941415"/>
                  </a:lnTo>
                  <a:cubicBezTo>
                    <a:pt x="563633" y="1925293"/>
                    <a:pt x="542439" y="1904560"/>
                    <a:pt x="526242" y="1879605"/>
                  </a:cubicBezTo>
                  <a:lnTo>
                    <a:pt x="31655" y="1117532"/>
                  </a:lnTo>
                  <a:cubicBezTo>
                    <a:pt x="15459" y="1092577"/>
                    <a:pt x="5792" y="1065758"/>
                    <a:pt x="2180" y="1038628"/>
                  </a:cubicBezTo>
                  <a:lnTo>
                    <a:pt x="1638" y="1015018"/>
                  </a:lnTo>
                  <a:lnTo>
                    <a:pt x="1367" y="1013842"/>
                  </a:lnTo>
                  <a:cubicBezTo>
                    <a:pt x="-3531" y="973382"/>
                    <a:pt x="4617" y="931504"/>
                    <a:pt x="27596" y="893401"/>
                  </a:cubicBezTo>
                  <a:lnTo>
                    <a:pt x="495400" y="117691"/>
                  </a:lnTo>
                  <a:lnTo>
                    <a:pt x="509835" y="98720"/>
                  </a:lnTo>
                  <a:lnTo>
                    <a:pt x="512057" y="94923"/>
                  </a:lnTo>
                  <a:lnTo>
                    <a:pt x="516646" y="89767"/>
                  </a:lnTo>
                  <a:lnTo>
                    <a:pt x="522021" y="82702"/>
                  </a:lnTo>
                  <a:lnTo>
                    <a:pt x="525965" y="79296"/>
                  </a:lnTo>
                  <a:lnTo>
                    <a:pt x="540414" y="63059"/>
                  </a:lnTo>
                  <a:cubicBezTo>
                    <a:pt x="582439" y="24097"/>
                    <a:pt x="640494" y="0"/>
                    <a:pt x="704612" y="0"/>
                  </a:cubicBezTo>
                  <a:close/>
                </a:path>
              </a:pathLst>
            </a:custGeom>
            <a:blipFill>
              <a:blip r:embed="rId24"/>
              <a:stretch>
                <a:fillRect/>
              </a:stretch>
            </a:bli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grpSp>
    </p:spTree>
    <p:extLst>
      <p:ext uri="{BB962C8B-B14F-4D97-AF65-F5344CB8AC3E}">
        <p14:creationId xmlns:p14="http://schemas.microsoft.com/office/powerpoint/2010/main" val="1849418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CUMPRIMENTO DE PLANO</a:t>
            </a:r>
          </a:p>
        </p:txBody>
      </p:sp>
      <p:sp>
        <p:nvSpPr>
          <p:cNvPr id="2" name="Título 4">
            <a:extLst>
              <a:ext uri="{FF2B5EF4-FFF2-40B4-BE49-F238E27FC236}">
                <a16:creationId xmlns:a16="http://schemas.microsoft.com/office/drawing/2014/main" id="{A97128F6-49A2-5C3E-6DE4-7751478226F1}"/>
              </a:ext>
            </a:extLst>
          </p:cNvPr>
          <p:cNvSpPr txBox="1">
            <a:spLocks/>
          </p:cNvSpPr>
          <p:nvPr/>
        </p:nvSpPr>
        <p:spPr>
          <a:xfrm>
            <a:off x="3204232" y="5157027"/>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NOTAS RELEVANTES</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CONDIÇÕES DE PAGAMENTO AOS CREDORES</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RESUMO DO QGC</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PAGAMENTOS</a:t>
            </a:r>
          </a:p>
          <a:p>
            <a:pPr marL="399890" indent="-399890">
              <a:buFont typeface="+mj-lt"/>
              <a:buAutoNum type="romanUcPeriod"/>
            </a:pPr>
            <a:endParaRPr lang="pt-BR" sz="1399" b="0" dirty="0">
              <a:solidFill>
                <a:srgbClr val="204D6F"/>
              </a:solidFill>
              <a:latin typeface="+mn-lt"/>
              <a:ea typeface="Ebrima" panose="02000000000000000000" pitchFamily="2" charset="0"/>
              <a:cs typeface="Ebrima" panose="02000000000000000000" pitchFamily="2" charset="0"/>
            </a:endParaRPr>
          </a:p>
          <a:p>
            <a:pPr marL="399890" indent="-399890">
              <a:buFont typeface="+mj-lt"/>
              <a:buAutoNum type="romanUcPeriod"/>
            </a:pPr>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sp>
        <p:nvSpPr>
          <p:cNvPr id="5" name="Espaço Reservado para Número de Slide 2">
            <a:extLst>
              <a:ext uri="{FF2B5EF4-FFF2-40B4-BE49-F238E27FC236}">
                <a16:creationId xmlns:a16="http://schemas.microsoft.com/office/drawing/2014/main" id="{5260ED2B-3C3C-3BE0-BCE5-8FBB91424F7F}"/>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35</a:t>
            </a:fld>
            <a:endParaRPr lang="pt-BR" sz="800" dirty="0">
              <a:solidFill>
                <a:srgbClr val="156082"/>
              </a:solidFill>
            </a:endParaRPr>
          </a:p>
        </p:txBody>
      </p:sp>
      <p:pic>
        <p:nvPicPr>
          <p:cNvPr id="6" name="Imagem 5">
            <a:extLst>
              <a:ext uri="{FF2B5EF4-FFF2-40B4-BE49-F238E27FC236}">
                <a16:creationId xmlns:a16="http://schemas.microsoft.com/office/drawing/2014/main" id="{59EB3D52-1A66-48A9-03DA-8C8FBD9B11FD}"/>
              </a:ext>
            </a:extLst>
          </p:cNvPr>
          <p:cNvPicPr>
            <a:picLocks noChangeAspect="1"/>
          </p:cNvPicPr>
          <p:nvPr/>
        </p:nvPicPr>
        <p:blipFill>
          <a:blip r:embed="rId3"/>
          <a:stretch>
            <a:fillRect/>
          </a:stretch>
        </p:blipFill>
        <p:spPr>
          <a:xfrm>
            <a:off x="6297262" y="10458960"/>
            <a:ext cx="827741" cy="202771"/>
          </a:xfrm>
          <a:prstGeom prst="rect">
            <a:avLst/>
          </a:prstGeom>
        </p:spPr>
      </p:pic>
      <p:pic>
        <p:nvPicPr>
          <p:cNvPr id="24" name="Gráfico 23" descr="Juiz com preenchimento sólido">
            <a:hlinkClick r:id="" action="ppaction://noaction"/>
            <a:extLst>
              <a:ext uri="{FF2B5EF4-FFF2-40B4-BE49-F238E27FC236}">
                <a16:creationId xmlns:a16="http://schemas.microsoft.com/office/drawing/2014/main" id="{1710BCA7-FB7E-0020-D0F7-7C24C274F7F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27956" y="4465660"/>
            <a:ext cx="775382" cy="775382"/>
          </a:xfrm>
          <a:prstGeom prst="rect">
            <a:avLst/>
          </a:prstGeom>
        </p:spPr>
      </p:pic>
      <p:sp>
        <p:nvSpPr>
          <p:cNvPr id="25" name="Retângulo 24">
            <a:extLst>
              <a:ext uri="{FF2B5EF4-FFF2-40B4-BE49-F238E27FC236}">
                <a16:creationId xmlns:a16="http://schemas.microsoft.com/office/drawing/2014/main" id="{EB435CBA-9DEF-08AA-5254-5ECEE51126BA}"/>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Seta: Divisa 27">
            <a:hlinkClick r:id="" action="ppaction://hlinkshowjump?jump=nextslide"/>
            <a:extLst>
              <a:ext uri="{FF2B5EF4-FFF2-40B4-BE49-F238E27FC236}">
                <a16:creationId xmlns:a16="http://schemas.microsoft.com/office/drawing/2014/main" id="{87C065B6-663C-73C0-7667-A428484C5255}"/>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9" name="Seta: Divisa 28">
            <a:hlinkClick r:id="" action="ppaction://hlinkshowjump?jump=previousslide"/>
            <a:extLst>
              <a:ext uri="{FF2B5EF4-FFF2-40B4-BE49-F238E27FC236}">
                <a16:creationId xmlns:a16="http://schemas.microsoft.com/office/drawing/2014/main" id="{3972D4EB-3A9E-9788-6EA4-589759573D3E}"/>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30" name="Gráfico 29" descr="Ícone do menu de hambúrguer com preenchimento sólido">
            <a:hlinkClick r:id="rId6" action="ppaction://hlinksldjump"/>
            <a:extLst>
              <a:ext uri="{FF2B5EF4-FFF2-40B4-BE49-F238E27FC236}">
                <a16:creationId xmlns:a16="http://schemas.microsoft.com/office/drawing/2014/main" id="{B2334D5B-0CC5-F95C-156F-AB3372EEFAA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50" name="CaixaDeTexto 49">
            <a:extLst>
              <a:ext uri="{FF2B5EF4-FFF2-40B4-BE49-F238E27FC236}">
                <a16:creationId xmlns:a16="http://schemas.microsoft.com/office/drawing/2014/main" id="{EF1E3F7E-5A73-6BF6-0EA9-850ADCD1B21F}"/>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2" name="CaixaDeTexto 51">
            <a:extLst>
              <a:ext uri="{FF2B5EF4-FFF2-40B4-BE49-F238E27FC236}">
                <a16:creationId xmlns:a16="http://schemas.microsoft.com/office/drawing/2014/main" id="{DD99D428-3922-B3BA-E07A-ACF18C5D246C}"/>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3" name="CaixaDeTexto 52">
            <a:extLst>
              <a:ext uri="{FF2B5EF4-FFF2-40B4-BE49-F238E27FC236}">
                <a16:creationId xmlns:a16="http://schemas.microsoft.com/office/drawing/2014/main" id="{6544B260-E441-1D2B-3FB5-AD205F2E1C85}"/>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4" name="CaixaDeTexto 53">
            <a:extLst>
              <a:ext uri="{FF2B5EF4-FFF2-40B4-BE49-F238E27FC236}">
                <a16:creationId xmlns:a16="http://schemas.microsoft.com/office/drawing/2014/main" id="{4174F3CD-62BA-E7A0-3A97-A2CDBA386E21}"/>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5" name="CaixaDeTexto 54">
            <a:extLst>
              <a:ext uri="{FF2B5EF4-FFF2-40B4-BE49-F238E27FC236}">
                <a16:creationId xmlns:a16="http://schemas.microsoft.com/office/drawing/2014/main" id="{3399B36D-DE8C-2819-3054-3B7342BAAF29}"/>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6" name="CaixaDeTexto 55">
            <a:extLst>
              <a:ext uri="{FF2B5EF4-FFF2-40B4-BE49-F238E27FC236}">
                <a16:creationId xmlns:a16="http://schemas.microsoft.com/office/drawing/2014/main" id="{579CFC14-B45D-1187-3CCA-1E557B6216C0}"/>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7" name="CaixaDeTexto 56">
            <a:extLst>
              <a:ext uri="{FF2B5EF4-FFF2-40B4-BE49-F238E27FC236}">
                <a16:creationId xmlns:a16="http://schemas.microsoft.com/office/drawing/2014/main" id="{7ECA9F90-8252-B354-F961-3DF4133625FA}"/>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8" name="CaixaDeTexto 57">
            <a:extLst>
              <a:ext uri="{FF2B5EF4-FFF2-40B4-BE49-F238E27FC236}">
                <a16:creationId xmlns:a16="http://schemas.microsoft.com/office/drawing/2014/main" id="{C83733AD-CFE7-CBF1-33B6-CC5DE80A2126}"/>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9" name="CaixaDeTexto 58">
            <a:extLst>
              <a:ext uri="{FF2B5EF4-FFF2-40B4-BE49-F238E27FC236}">
                <a16:creationId xmlns:a16="http://schemas.microsoft.com/office/drawing/2014/main" id="{3E498BD7-0516-B93E-83CE-27C9E8D2AD71}"/>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0" name="CaixaDeTexto 59">
            <a:extLst>
              <a:ext uri="{FF2B5EF4-FFF2-40B4-BE49-F238E27FC236}">
                <a16:creationId xmlns:a16="http://schemas.microsoft.com/office/drawing/2014/main" id="{7536728D-2DCE-E267-7A6A-3FAFEE303576}"/>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1" name="Conector reto 60">
            <a:extLst>
              <a:ext uri="{FF2B5EF4-FFF2-40B4-BE49-F238E27FC236}">
                <a16:creationId xmlns:a16="http://schemas.microsoft.com/office/drawing/2014/main" id="{C7F79C02-3E1F-F70C-A587-C77B3DE69339}"/>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1335838E-045D-A654-1538-63E287E05848}"/>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DA35D89B-B8C7-0B8F-E678-B68785FE9DFD}"/>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EE961A08-DB8D-3791-3D78-F6A76AA8198D}"/>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18A83703-1C71-607E-4B83-2311C3E42DBD}"/>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BCA31A44-63CC-6EF2-AD1F-00D99B070045}"/>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813C70C0-685A-38CD-C3FE-D3D42CE81682}"/>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E9EACD6B-EF9D-D73C-4940-57C5E54C9DDC}"/>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D06219E1-A47A-F319-7F87-E67F1C4C39CC}"/>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BF15186D-1760-7CED-1A2D-9C8912FA8CD9}"/>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CaixaDeTexto 70">
            <a:extLst>
              <a:ext uri="{FF2B5EF4-FFF2-40B4-BE49-F238E27FC236}">
                <a16:creationId xmlns:a16="http://schemas.microsoft.com/office/drawing/2014/main" id="{FED5A29C-324E-8BC3-82C0-E2BABC7328D6}"/>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2" name="Conector reto 71">
            <a:extLst>
              <a:ext uri="{FF2B5EF4-FFF2-40B4-BE49-F238E27FC236}">
                <a16:creationId xmlns:a16="http://schemas.microsoft.com/office/drawing/2014/main" id="{8D2048B8-A68A-ADC3-A385-87EBC2F4BB3E}"/>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3" name="Retângulo 72">
            <a:hlinkClick r:id="rId9" action="ppaction://hlinksldjump"/>
            <a:extLst>
              <a:ext uri="{FF2B5EF4-FFF2-40B4-BE49-F238E27FC236}">
                <a16:creationId xmlns:a16="http://schemas.microsoft.com/office/drawing/2014/main" id="{88C63F1A-00A2-27D7-22D4-506C95C38712}"/>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0" action="ppaction://hlinksldjump"/>
            <a:extLst>
              <a:ext uri="{FF2B5EF4-FFF2-40B4-BE49-F238E27FC236}">
                <a16:creationId xmlns:a16="http://schemas.microsoft.com/office/drawing/2014/main" id="{46E1F82B-F0BE-8E6E-DA76-E2227B7917D5}"/>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1" action="ppaction://hlinksldjump"/>
            <a:extLst>
              <a:ext uri="{FF2B5EF4-FFF2-40B4-BE49-F238E27FC236}">
                <a16:creationId xmlns:a16="http://schemas.microsoft.com/office/drawing/2014/main" id="{83EF7D1C-6017-4EB3-A2C2-494DB9B7EAFC}"/>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2" action="ppaction://hlinksldjump"/>
            <a:extLst>
              <a:ext uri="{FF2B5EF4-FFF2-40B4-BE49-F238E27FC236}">
                <a16:creationId xmlns:a16="http://schemas.microsoft.com/office/drawing/2014/main" id="{897E4842-EE31-782A-076C-CF43B6D57DB0}"/>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3" action="ppaction://hlinksldjump"/>
            <a:extLst>
              <a:ext uri="{FF2B5EF4-FFF2-40B4-BE49-F238E27FC236}">
                <a16:creationId xmlns:a16="http://schemas.microsoft.com/office/drawing/2014/main" id="{C76ED434-8B51-A860-A960-AF9A485456D9}"/>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4" action="ppaction://hlinksldjump"/>
            <a:extLst>
              <a:ext uri="{FF2B5EF4-FFF2-40B4-BE49-F238E27FC236}">
                <a16:creationId xmlns:a16="http://schemas.microsoft.com/office/drawing/2014/main" id="{C1A782B8-8D6B-BF89-82C1-A47F77ADE418}"/>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5" action="ppaction://hlinksldjump"/>
            <a:extLst>
              <a:ext uri="{FF2B5EF4-FFF2-40B4-BE49-F238E27FC236}">
                <a16:creationId xmlns:a16="http://schemas.microsoft.com/office/drawing/2014/main" id="{F8C2B727-23AB-4959-6E41-9C7D42922ABE}"/>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6" action="ppaction://hlinksldjump"/>
            <a:extLst>
              <a:ext uri="{FF2B5EF4-FFF2-40B4-BE49-F238E27FC236}">
                <a16:creationId xmlns:a16="http://schemas.microsoft.com/office/drawing/2014/main" id="{A3399C0D-2E91-AB88-4D37-62DCAC33A358}"/>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7" action="ppaction://hlinksldjump"/>
            <a:extLst>
              <a:ext uri="{FF2B5EF4-FFF2-40B4-BE49-F238E27FC236}">
                <a16:creationId xmlns:a16="http://schemas.microsoft.com/office/drawing/2014/main" id="{71ADFAA5-A552-2F66-021C-8BE4C20AE288}"/>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Fluxograma: Processo 81">
            <a:hlinkClick r:id="rId18" action="ppaction://hlinksldjump"/>
            <a:extLst>
              <a:ext uri="{FF2B5EF4-FFF2-40B4-BE49-F238E27FC236}">
                <a16:creationId xmlns:a16="http://schemas.microsoft.com/office/drawing/2014/main" id="{E61EA737-794B-1237-9B7C-717E95283D57}"/>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9" action="ppaction://hlinksldjump"/>
            <a:extLst>
              <a:ext uri="{FF2B5EF4-FFF2-40B4-BE49-F238E27FC236}">
                <a16:creationId xmlns:a16="http://schemas.microsoft.com/office/drawing/2014/main" id="{4DF4ACC8-E6E9-4B1B-9CF8-AD167348EBE6}"/>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Cantos Arredondados 83">
            <a:extLst>
              <a:ext uri="{FF2B5EF4-FFF2-40B4-BE49-F238E27FC236}">
                <a16:creationId xmlns:a16="http://schemas.microsoft.com/office/drawing/2014/main" id="{F69A66DA-9ECF-0698-E929-5A515C44517A}"/>
              </a:ext>
            </a:extLst>
          </p:cNvPr>
          <p:cNvSpPr/>
          <p:nvPr/>
        </p:nvSpPr>
        <p:spPr>
          <a:xfrm>
            <a:off x="5523384" y="359490"/>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604868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36</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B16AE77D-03A1-755B-1896-B907646FED6E}"/>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NOTAS RELEVANTES</a:t>
            </a:r>
          </a:p>
        </p:txBody>
      </p:sp>
      <p:sp>
        <p:nvSpPr>
          <p:cNvPr id="3" name="Google Shape;1078;p39">
            <a:extLst>
              <a:ext uri="{FF2B5EF4-FFF2-40B4-BE49-F238E27FC236}">
                <a16:creationId xmlns:a16="http://schemas.microsoft.com/office/drawing/2014/main" id="{8A18AD45-6564-BBB4-97D5-2D6A33C657E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sp>
        <p:nvSpPr>
          <p:cNvPr id="77" name="Retângulo: Cantos Arredondados 76">
            <a:extLst>
              <a:ext uri="{FF2B5EF4-FFF2-40B4-BE49-F238E27FC236}">
                <a16:creationId xmlns:a16="http://schemas.microsoft.com/office/drawing/2014/main" id="{76A745CA-D439-B1FD-35D8-D3A0CB01B910}"/>
              </a:ext>
            </a:extLst>
          </p:cNvPr>
          <p:cNvSpPr/>
          <p:nvPr/>
        </p:nvSpPr>
        <p:spPr>
          <a:xfrm>
            <a:off x="580587" y="1451658"/>
            <a:ext cx="6406367" cy="8008865"/>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580587" y="1601858"/>
            <a:ext cx="6406367" cy="6254533"/>
          </a:xfrm>
          <a:prstGeom prst="rect">
            <a:avLst/>
          </a:prstGeom>
          <a:noFill/>
        </p:spPr>
        <p:txBody>
          <a:bodyPr wrap="square">
            <a:spAutoFit/>
          </a:bodyPr>
          <a:lstStyle/>
          <a:p>
            <a:pPr marR="328295" algn="just">
              <a:lnSpc>
                <a:spcPts val="1300"/>
              </a:lnSpc>
            </a:pPr>
            <a:r>
              <a:rPr lang="pt-BR" sz="1000" dirty="0">
                <a:solidFill>
                  <a:schemeClr val="tx2">
                    <a:lumMod val="90000"/>
                    <a:lumOff val="10000"/>
                  </a:schemeClr>
                </a:solidFill>
              </a:rPr>
              <a:t>Diante da apresentação dos comprovantes de pagamentos realizados no mês de outubro de 2023, esta administradora judicial, no cumprimento das suas obrigações estabelecidas na Lei 11.101/05, apresenta seu relatório de cumprimento do plano de recuperação judicial, que reúne e resume os diversos dados, documentos e informações a que teve acesso na execução dos seus trabalhos, a saber: da gestão financeira e contábeis não auditadas por terceiros, que foram apresentadas pela atual administração legal da Recuperanda, nos termos do art. 52 inciso IV, e que também foram obtidas durante nossas visitas e contatos com a Recuperanda.</a:t>
            </a: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Importante ressaltar que a Recuperanda é a responsável pelo fornecimento das informações sobre as atividades contempladas no presente relatório, inclusive sob as penas do art. 171, da Lei n° 11.101/2005.</a:t>
            </a: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Finalmente, apreciamos a oportunidade de assessorar Vossa Excelência neste processo. Caso necessite de maiores esclarecimentos acerca das informações contidas no relatório ou outras informações adicionais, teremos prazer em estender nossos trabalhos conforme Vossa Excelência julgar necessário.</a:t>
            </a: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Atenciosamente,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CONAJUD</a:t>
            </a:r>
          </a:p>
          <a:p>
            <a:pPr marR="328295" algn="just">
              <a:lnSpc>
                <a:spcPts val="1300"/>
              </a:lnSpc>
            </a:pPr>
            <a:r>
              <a:rPr lang="pt-BR" sz="1000" dirty="0">
                <a:solidFill>
                  <a:schemeClr val="tx2">
                    <a:lumMod val="90000"/>
                    <a:lumOff val="10000"/>
                  </a:schemeClr>
                </a:solidFill>
              </a:rPr>
              <a:t>Administradora Judicial</a:t>
            </a:r>
          </a:p>
          <a:p>
            <a:pPr marR="328295" algn="just">
              <a:lnSpc>
                <a:spcPts val="1300"/>
              </a:lnSpc>
            </a:pPr>
            <a:r>
              <a:rPr lang="pt-BR" sz="1000" dirty="0">
                <a:solidFill>
                  <a:schemeClr val="tx2">
                    <a:lumMod val="90000"/>
                    <a:lumOff val="10000"/>
                  </a:schemeClr>
                </a:solidFill>
              </a:rPr>
              <a:t>Bruna Oliveira Santos</a:t>
            </a:r>
          </a:p>
          <a:p>
            <a:pPr marR="328295" algn="just">
              <a:lnSpc>
                <a:spcPts val="1300"/>
              </a:lnSpc>
            </a:pPr>
            <a:r>
              <a:rPr lang="pt-BR" sz="1000" dirty="0">
                <a:solidFill>
                  <a:schemeClr val="tx2">
                    <a:lumMod val="90000"/>
                    <a:lumOff val="10000"/>
                  </a:schemeClr>
                </a:solidFill>
              </a:rPr>
              <a:t>OAB/SP nº 351.366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pic>
        <p:nvPicPr>
          <p:cNvPr id="4" name="Gráfico 3" descr="Juiz com preenchimento sólido">
            <a:hlinkClick r:id="" action="ppaction://noaction"/>
            <a:extLst>
              <a:ext uri="{FF2B5EF4-FFF2-40B4-BE49-F238E27FC236}">
                <a16:creationId xmlns:a16="http://schemas.microsoft.com/office/drawing/2014/main" id="{58BA991A-C9DC-CEBB-1D4B-BC418508D25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8" name="Seta: Divisa 7">
            <a:hlinkClick r:id="" action="ppaction://hlinkshowjump?jump=nextslide"/>
            <a:extLst>
              <a:ext uri="{FF2B5EF4-FFF2-40B4-BE49-F238E27FC236}">
                <a16:creationId xmlns:a16="http://schemas.microsoft.com/office/drawing/2014/main" id="{4A9A02C3-FBDE-813F-3FE2-4A296A5ED724}"/>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9" name="CaixaDeTexto 8">
            <a:extLst>
              <a:ext uri="{FF2B5EF4-FFF2-40B4-BE49-F238E27FC236}">
                <a16:creationId xmlns:a16="http://schemas.microsoft.com/office/drawing/2014/main" id="{3B436814-F19C-DE88-C066-554E5AD591C3}"/>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0" name="CaixaDeTexto 9">
            <a:extLst>
              <a:ext uri="{FF2B5EF4-FFF2-40B4-BE49-F238E27FC236}">
                <a16:creationId xmlns:a16="http://schemas.microsoft.com/office/drawing/2014/main" id="{ECC2A5B4-1CCB-206C-1606-0BAADEA95FAE}"/>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1" name="CaixaDeTexto 10">
            <a:extLst>
              <a:ext uri="{FF2B5EF4-FFF2-40B4-BE49-F238E27FC236}">
                <a16:creationId xmlns:a16="http://schemas.microsoft.com/office/drawing/2014/main" id="{480EDF31-331A-DBAA-C835-3B69B5609668}"/>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2" name="CaixaDeTexto 11">
            <a:extLst>
              <a:ext uri="{FF2B5EF4-FFF2-40B4-BE49-F238E27FC236}">
                <a16:creationId xmlns:a16="http://schemas.microsoft.com/office/drawing/2014/main" id="{FF8C8B0C-1C31-3F4A-7647-3D18E5F4445B}"/>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3" name="CaixaDeTexto 12">
            <a:extLst>
              <a:ext uri="{FF2B5EF4-FFF2-40B4-BE49-F238E27FC236}">
                <a16:creationId xmlns:a16="http://schemas.microsoft.com/office/drawing/2014/main" id="{A72E61F6-F66F-0FA0-219E-2F6B8F601E31}"/>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4" name="CaixaDeTexto 13">
            <a:extLst>
              <a:ext uri="{FF2B5EF4-FFF2-40B4-BE49-F238E27FC236}">
                <a16:creationId xmlns:a16="http://schemas.microsoft.com/office/drawing/2014/main" id="{61E68F5A-03D7-DD01-B007-A09EA7A37479}"/>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5" name="CaixaDeTexto 14">
            <a:extLst>
              <a:ext uri="{FF2B5EF4-FFF2-40B4-BE49-F238E27FC236}">
                <a16:creationId xmlns:a16="http://schemas.microsoft.com/office/drawing/2014/main" id="{22A5F866-B257-BB7F-F81F-47A9C8E86105}"/>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6" name="CaixaDeTexto 15">
            <a:extLst>
              <a:ext uri="{FF2B5EF4-FFF2-40B4-BE49-F238E27FC236}">
                <a16:creationId xmlns:a16="http://schemas.microsoft.com/office/drawing/2014/main" id="{7498CC45-E83E-3BD2-5382-F5921E19F61B}"/>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7" name="CaixaDeTexto 16">
            <a:extLst>
              <a:ext uri="{FF2B5EF4-FFF2-40B4-BE49-F238E27FC236}">
                <a16:creationId xmlns:a16="http://schemas.microsoft.com/office/drawing/2014/main" id="{26C2F420-B510-8034-BFE2-65CC2260ED2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18" name="CaixaDeTexto 17">
            <a:extLst>
              <a:ext uri="{FF2B5EF4-FFF2-40B4-BE49-F238E27FC236}">
                <a16:creationId xmlns:a16="http://schemas.microsoft.com/office/drawing/2014/main" id="{A031C604-A3F1-C43C-C45B-C49B30AE6D06}"/>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19" name="Seta: Divisa 18">
            <a:hlinkClick r:id="" action="ppaction://hlinkshowjump?jump=previousslide"/>
            <a:extLst>
              <a:ext uri="{FF2B5EF4-FFF2-40B4-BE49-F238E27FC236}">
                <a16:creationId xmlns:a16="http://schemas.microsoft.com/office/drawing/2014/main" id="{AF3A4582-CC26-847C-1234-BBBB23EFDE9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0" name="Conector reto 19">
            <a:extLst>
              <a:ext uri="{FF2B5EF4-FFF2-40B4-BE49-F238E27FC236}">
                <a16:creationId xmlns:a16="http://schemas.microsoft.com/office/drawing/2014/main" id="{6395EF63-9822-27AB-A05C-F863749E74DF}"/>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Conector reto 20">
            <a:extLst>
              <a:ext uri="{FF2B5EF4-FFF2-40B4-BE49-F238E27FC236}">
                <a16:creationId xmlns:a16="http://schemas.microsoft.com/office/drawing/2014/main" id="{9E9DB9FB-C358-C485-3C9C-CB2E7AE49DCE}"/>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Conector reto 22">
            <a:extLst>
              <a:ext uri="{FF2B5EF4-FFF2-40B4-BE49-F238E27FC236}">
                <a16:creationId xmlns:a16="http://schemas.microsoft.com/office/drawing/2014/main" id="{28888211-B62E-2511-3B29-4485516C8297}"/>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42721E3F-C883-83C7-C4C4-E3D7EC3CBBB9}"/>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26BE3BDE-0940-8F54-13AE-E13BA65DCB70}"/>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5F402475-F4B1-7F94-92D9-891A623B9238}"/>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812E4EAF-0EB6-3B13-98A2-A4E41C6681C6}"/>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F907CEA7-7519-76ED-E27C-3E42BA03F3D4}"/>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113E6C95-7E7D-C628-DC8B-9B235AC7FD38}"/>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803D7CB6-8B7D-9320-235F-B6144DB0D798}"/>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1" name="Retângulo: Cantos Arredondados 60">
            <a:extLst>
              <a:ext uri="{FF2B5EF4-FFF2-40B4-BE49-F238E27FC236}">
                <a16:creationId xmlns:a16="http://schemas.microsoft.com/office/drawing/2014/main" id="{E06D2F8C-6C9B-7E5D-555C-A0FB0CC4635E}"/>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2" name="Gráfico 61" descr="Ícone do menu de hambúrguer com preenchimento sólido">
            <a:hlinkClick r:id="rId5" action="ppaction://hlinksldjump"/>
            <a:extLst>
              <a:ext uri="{FF2B5EF4-FFF2-40B4-BE49-F238E27FC236}">
                <a16:creationId xmlns:a16="http://schemas.microsoft.com/office/drawing/2014/main" id="{03D94123-FCD4-AA76-2DA3-E3CCC1409A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63" name="CaixaDeTexto 62">
            <a:extLst>
              <a:ext uri="{FF2B5EF4-FFF2-40B4-BE49-F238E27FC236}">
                <a16:creationId xmlns:a16="http://schemas.microsoft.com/office/drawing/2014/main" id="{18CE413C-1BCF-1FBF-2EC5-DA0D8E04C092}"/>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4" name="Conector reto 63">
            <a:extLst>
              <a:ext uri="{FF2B5EF4-FFF2-40B4-BE49-F238E27FC236}">
                <a16:creationId xmlns:a16="http://schemas.microsoft.com/office/drawing/2014/main" id="{BEC0BCB7-7932-3632-B8E8-CDE9F476CAF3}"/>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5" name="Retângulo 64">
            <a:hlinkClick r:id="rId8" action="ppaction://hlinksldjump"/>
            <a:extLst>
              <a:ext uri="{FF2B5EF4-FFF2-40B4-BE49-F238E27FC236}">
                <a16:creationId xmlns:a16="http://schemas.microsoft.com/office/drawing/2014/main" id="{C314E68C-F41D-B3C7-17F0-8B362ABB801F}"/>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65">
            <a:hlinkClick r:id="rId9" action="ppaction://hlinksldjump"/>
            <a:extLst>
              <a:ext uri="{FF2B5EF4-FFF2-40B4-BE49-F238E27FC236}">
                <a16:creationId xmlns:a16="http://schemas.microsoft.com/office/drawing/2014/main" id="{4C7F3BBE-17F6-4AB2-BF9B-18A9C2150A4C}"/>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67">
            <a:hlinkClick r:id="rId10" action="ppaction://hlinksldjump"/>
            <a:extLst>
              <a:ext uri="{FF2B5EF4-FFF2-40B4-BE49-F238E27FC236}">
                <a16:creationId xmlns:a16="http://schemas.microsoft.com/office/drawing/2014/main" id="{C6997258-32BD-1A2B-9433-84EAB9B11C33}"/>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1" action="ppaction://hlinksldjump"/>
            <a:extLst>
              <a:ext uri="{FF2B5EF4-FFF2-40B4-BE49-F238E27FC236}">
                <a16:creationId xmlns:a16="http://schemas.microsoft.com/office/drawing/2014/main" id="{9D7158DD-62DA-9B75-6224-BBB468FA9F7D}"/>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2" action="ppaction://hlinksldjump"/>
            <a:extLst>
              <a:ext uri="{FF2B5EF4-FFF2-40B4-BE49-F238E27FC236}">
                <a16:creationId xmlns:a16="http://schemas.microsoft.com/office/drawing/2014/main" id="{2465F627-2B5D-09D2-2E2D-1E6F5845ED64}"/>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3" action="ppaction://hlinksldjump"/>
            <a:extLst>
              <a:ext uri="{FF2B5EF4-FFF2-40B4-BE49-F238E27FC236}">
                <a16:creationId xmlns:a16="http://schemas.microsoft.com/office/drawing/2014/main" id="{54AE3A2E-A83D-15A3-BBF4-23A0B70D89A1}"/>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4" action="ppaction://hlinksldjump"/>
            <a:extLst>
              <a:ext uri="{FF2B5EF4-FFF2-40B4-BE49-F238E27FC236}">
                <a16:creationId xmlns:a16="http://schemas.microsoft.com/office/drawing/2014/main" id="{5651A643-C2EC-F615-3523-0F4B0E05214E}"/>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5" action="ppaction://hlinksldjump"/>
            <a:extLst>
              <a:ext uri="{FF2B5EF4-FFF2-40B4-BE49-F238E27FC236}">
                <a16:creationId xmlns:a16="http://schemas.microsoft.com/office/drawing/2014/main" id="{46FD5FC8-D8C2-BA22-E5DB-B598258B4E8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6" action="ppaction://hlinksldjump"/>
            <a:extLst>
              <a:ext uri="{FF2B5EF4-FFF2-40B4-BE49-F238E27FC236}">
                <a16:creationId xmlns:a16="http://schemas.microsoft.com/office/drawing/2014/main" id="{C6A97ED7-098D-D97E-B31A-C688F7D25932}"/>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Fluxograma: Processo 74">
            <a:hlinkClick r:id="rId17" action="ppaction://hlinksldjump"/>
            <a:extLst>
              <a:ext uri="{FF2B5EF4-FFF2-40B4-BE49-F238E27FC236}">
                <a16:creationId xmlns:a16="http://schemas.microsoft.com/office/drawing/2014/main" id="{FDC740E4-55BD-152E-8DBF-D9F60330618E}"/>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8" action="ppaction://hlinksldjump"/>
            <a:extLst>
              <a:ext uri="{FF2B5EF4-FFF2-40B4-BE49-F238E27FC236}">
                <a16:creationId xmlns:a16="http://schemas.microsoft.com/office/drawing/2014/main" id="{C5886DC5-FADB-A2D0-AE5B-7A07EEE1BAD5}"/>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274461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37</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B16AE77D-03A1-755B-1896-B907646FED6E}"/>
              </a:ext>
            </a:extLst>
          </p:cNvPr>
          <p:cNvSpPr txBox="1">
            <a:spLocks/>
          </p:cNvSpPr>
          <p:nvPr/>
        </p:nvSpPr>
        <p:spPr>
          <a:xfrm>
            <a:off x="667103" y="191"/>
            <a:ext cx="4435144"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CONDIÇÕES DE PAGAMENTO AOS CREDORES</a:t>
            </a:r>
          </a:p>
        </p:txBody>
      </p:sp>
      <p:sp>
        <p:nvSpPr>
          <p:cNvPr id="77" name="Retângulo: Cantos Arredondados 76">
            <a:extLst>
              <a:ext uri="{FF2B5EF4-FFF2-40B4-BE49-F238E27FC236}">
                <a16:creationId xmlns:a16="http://schemas.microsoft.com/office/drawing/2014/main" id="{76A745CA-D439-B1FD-35D8-D3A0CB01B910}"/>
              </a:ext>
            </a:extLst>
          </p:cNvPr>
          <p:cNvSpPr/>
          <p:nvPr/>
        </p:nvSpPr>
        <p:spPr>
          <a:xfrm>
            <a:off x="551195" y="1451658"/>
            <a:ext cx="6424036" cy="8008865"/>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580588" y="1601858"/>
            <a:ext cx="6544416" cy="7921656"/>
          </a:xfrm>
          <a:prstGeom prst="rect">
            <a:avLst/>
          </a:prstGeom>
          <a:noFill/>
        </p:spPr>
        <p:txBody>
          <a:bodyPr wrap="square">
            <a:spAutoFit/>
          </a:bodyPr>
          <a:lstStyle/>
          <a:p>
            <a:pPr marR="328295" algn="just">
              <a:lnSpc>
                <a:spcPts val="1300"/>
              </a:lnSpc>
            </a:pPr>
            <a:r>
              <a:rPr lang="pt-BR" sz="1000" dirty="0">
                <a:solidFill>
                  <a:schemeClr val="tx2">
                    <a:lumMod val="90000"/>
                    <a:lumOff val="10000"/>
                  </a:schemeClr>
                </a:solidFill>
              </a:rPr>
              <a:t>De acordo com o 1º aditivo ao PRJ, </a:t>
            </a:r>
          </a:p>
          <a:p>
            <a:pPr marR="328295" algn="just">
              <a:lnSpc>
                <a:spcPts val="1300"/>
              </a:lnSpc>
            </a:pPr>
            <a:r>
              <a:rPr lang="pt-BR" sz="1000" dirty="0">
                <a:solidFill>
                  <a:schemeClr val="tx2">
                    <a:lumMod val="90000"/>
                    <a:lumOff val="10000"/>
                  </a:schemeClr>
                </a:solidFill>
              </a:rPr>
              <a:t>O crédito detido pelos credores da Classe I equivalente a R$ 5.521.577,94 (Cinco milhões, quinhentos e vinte e um mil, quinhentos e setenta e sete reais e noventa e quatro centavos). A recuperanda pretende pagar estes credores da seguinte forma: </a:t>
            </a:r>
          </a:p>
          <a:p>
            <a:pPr marR="328295" algn="just">
              <a:lnSpc>
                <a:spcPts val="1300"/>
              </a:lnSpc>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Será aplicado o deságio de 40,00% (quarenta por cento) sobre o total do crédito inscrito no Quadro Geral de Credores, o qual incidirá após a publicação da decisão de homologação deste Plano de Recuperação Judicial. Ficando ressalvado que o presente deságio somente produz efeitos perante a recuperanda e seus credores, não atingindo terceiros.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 quitação dos créditos será em até 12 (doze meses), a conta da data de homologação do presente Plano de Recuperação Judicial, obedecendo ao disposto no artigo 54 e seu Parágrafo Único, da LRF. Este pagamento será realizado com base no resultado líquido projetado alcançado pela Recuperanda, neste período, e será devido após a homologação judicial deste Plano.</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 título de correção do valor da Classe I, submetido ao presente Plano de Recuperação Judicial, a proposta apresentada pela </a:t>
            </a:r>
            <a:r>
              <a:rPr lang="pt-BR" sz="1000" dirty="0" err="1">
                <a:solidFill>
                  <a:schemeClr val="tx2">
                    <a:lumMod val="90000"/>
                    <a:lumOff val="10000"/>
                  </a:schemeClr>
                </a:solidFill>
              </a:rPr>
              <a:t>Digex</a:t>
            </a:r>
            <a:r>
              <a:rPr lang="pt-BR" sz="1000" dirty="0">
                <a:solidFill>
                  <a:schemeClr val="tx2">
                    <a:lumMod val="90000"/>
                    <a:lumOff val="10000"/>
                  </a:schemeClr>
                </a:solidFill>
              </a:rPr>
              <a:t> é de corrigir monetariamente o valor a pagar desde a data de distribuição do Processo de Recuperação Judicial, utilizando-se como indexador o índice o IPCA, bem como juros de 0,5% ao mês a partir da distribuição do Processo de Recuperação Judicial até a data de seu respectivo pagamento: sendo certo que a soma da correção monetária e dos juros fica limitada a 12% (doze por cento) ao ano.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O crédito detido pelos credores da Classe III equivalente a R$ 8.634.368,91 ( oito milhões, seiscentos e trinta e quatro mil, trezentos e sessenta e oito reais e noventa e um centavos). A recuperanda pretende pagar estes credores da seguinte forma: </a:t>
            </a:r>
          </a:p>
          <a:p>
            <a:pPr marR="328295" algn="just">
              <a:lnSpc>
                <a:spcPts val="1300"/>
              </a:lnSpc>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Carência de 24 (vinte e quatro) meses para o início do pagamento, a contar a partir da publicação da decisão que homologar o presente Plano.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Será aplicado o deságio de 70,00% (setenta por cento) sobre o total do crédito inscrito no Quadro Geral de Credores, o qual incidirá após a publicação da decisão de homologação deste Plano de Recuperação Judicial.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Do saldo obtido, após a aplicação do deságio, será amortizado o percentual 40% (quarenta por cento) do crédito, no período de 2023 a 2028, em 6 (seis) parcelas anuais, iniciando-se o seu pagamento no 25º (vigésimo) mês, após a publicação da decisão que homologar o presente Plano.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 crédito remanescente, o qual equivale a 60% (sessenta por cento) do crédito listado no Quadro Geral de Credores após o deságio aplicado, será amortizado no período de 2029 a 2035, em 07 (sete) parcelas anuais, iniciando-se o seu pagamento no mesmo dia e mês do ano subsequente ao último pagamento do item anterior.</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Google Shape;1078;p39">
            <a:extLst>
              <a:ext uri="{FF2B5EF4-FFF2-40B4-BE49-F238E27FC236}">
                <a16:creationId xmlns:a16="http://schemas.microsoft.com/office/drawing/2014/main" id="{E394B978-2E6E-A02A-F6C4-F03DC54B5342}"/>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D6BE41BA-CDA2-C8A6-AA9B-DCA73BFBECA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9" name="Seta: Divisa 8">
            <a:hlinkClick r:id="" action="ppaction://hlinkshowjump?jump=nextslide"/>
            <a:extLst>
              <a:ext uri="{FF2B5EF4-FFF2-40B4-BE49-F238E27FC236}">
                <a16:creationId xmlns:a16="http://schemas.microsoft.com/office/drawing/2014/main" id="{3AD30785-4421-C1EA-7AE0-FE67817284A1}"/>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CaixaDeTexto 9">
            <a:extLst>
              <a:ext uri="{FF2B5EF4-FFF2-40B4-BE49-F238E27FC236}">
                <a16:creationId xmlns:a16="http://schemas.microsoft.com/office/drawing/2014/main" id="{7A325DFB-61D1-6962-AFD7-B2C3E9B25B22}"/>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1" name="CaixaDeTexto 10">
            <a:extLst>
              <a:ext uri="{FF2B5EF4-FFF2-40B4-BE49-F238E27FC236}">
                <a16:creationId xmlns:a16="http://schemas.microsoft.com/office/drawing/2014/main" id="{A82A2BA1-8AC3-1D5C-8E5E-FAD27E3E95FC}"/>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2" name="CaixaDeTexto 11">
            <a:extLst>
              <a:ext uri="{FF2B5EF4-FFF2-40B4-BE49-F238E27FC236}">
                <a16:creationId xmlns:a16="http://schemas.microsoft.com/office/drawing/2014/main" id="{BC8DBBA8-1AA5-53D1-CEE1-2820D5607774}"/>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3" name="CaixaDeTexto 12">
            <a:extLst>
              <a:ext uri="{FF2B5EF4-FFF2-40B4-BE49-F238E27FC236}">
                <a16:creationId xmlns:a16="http://schemas.microsoft.com/office/drawing/2014/main" id="{98865B78-3A4D-61D0-66AF-839DBBFDC76F}"/>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4" name="CaixaDeTexto 13">
            <a:extLst>
              <a:ext uri="{FF2B5EF4-FFF2-40B4-BE49-F238E27FC236}">
                <a16:creationId xmlns:a16="http://schemas.microsoft.com/office/drawing/2014/main" id="{A3F2441D-CBED-E360-6EDF-35B040E336F6}"/>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5" name="CaixaDeTexto 14">
            <a:extLst>
              <a:ext uri="{FF2B5EF4-FFF2-40B4-BE49-F238E27FC236}">
                <a16:creationId xmlns:a16="http://schemas.microsoft.com/office/drawing/2014/main" id="{A7D46DDA-1E31-007B-6F5D-456112D71C88}"/>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6" name="CaixaDeTexto 15">
            <a:extLst>
              <a:ext uri="{FF2B5EF4-FFF2-40B4-BE49-F238E27FC236}">
                <a16:creationId xmlns:a16="http://schemas.microsoft.com/office/drawing/2014/main" id="{EAC9B1A3-D87E-5360-DA77-728B2ECA530B}"/>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7" name="CaixaDeTexto 16">
            <a:extLst>
              <a:ext uri="{FF2B5EF4-FFF2-40B4-BE49-F238E27FC236}">
                <a16:creationId xmlns:a16="http://schemas.microsoft.com/office/drawing/2014/main" id="{F1AC1E40-C8F1-066E-D43C-1415BA931563}"/>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8" name="CaixaDeTexto 17">
            <a:extLst>
              <a:ext uri="{FF2B5EF4-FFF2-40B4-BE49-F238E27FC236}">
                <a16:creationId xmlns:a16="http://schemas.microsoft.com/office/drawing/2014/main" id="{B383CEB5-D9B4-37C3-A82D-521A9AD30603}"/>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19" name="CaixaDeTexto 18">
            <a:extLst>
              <a:ext uri="{FF2B5EF4-FFF2-40B4-BE49-F238E27FC236}">
                <a16:creationId xmlns:a16="http://schemas.microsoft.com/office/drawing/2014/main" id="{B3519172-81BD-7DDC-A756-47BE6E8D0451}"/>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0" name="Seta: Divisa 19">
            <a:hlinkClick r:id="" action="ppaction://hlinkshowjump?jump=previousslide"/>
            <a:extLst>
              <a:ext uri="{FF2B5EF4-FFF2-40B4-BE49-F238E27FC236}">
                <a16:creationId xmlns:a16="http://schemas.microsoft.com/office/drawing/2014/main" id="{EA0CE4D8-6F6A-2F15-DF16-E353AD6EC2EE}"/>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1" name="Conector reto 20">
            <a:extLst>
              <a:ext uri="{FF2B5EF4-FFF2-40B4-BE49-F238E27FC236}">
                <a16:creationId xmlns:a16="http://schemas.microsoft.com/office/drawing/2014/main" id="{E1A97A81-141F-5688-A0F7-DCAF3BC22DBA}"/>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Conector reto 22">
            <a:extLst>
              <a:ext uri="{FF2B5EF4-FFF2-40B4-BE49-F238E27FC236}">
                <a16:creationId xmlns:a16="http://schemas.microsoft.com/office/drawing/2014/main" id="{4EEA7108-6823-60C0-D282-2981119A502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0D37D186-47BE-85FF-9A29-E23307BC9E16}"/>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55AEA2E8-CDCE-14DF-2CD9-142D7A432C45}"/>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F2AB44A3-F65C-F5D6-E8F8-1C303408171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DD813B2B-1E58-BCFE-667F-AA7E0812E9B8}"/>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9387D72E-A609-EBBB-8AC8-7D8394907C5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AD3CA3B8-E629-E10C-FFFA-CC05996E01BF}"/>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44CFEE07-C013-D574-3CB1-99311FEF8435}"/>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C91F0FC9-7C0D-E65E-0341-9EC053239526}"/>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2" name="Retângulo: Cantos Arredondados 61">
            <a:extLst>
              <a:ext uri="{FF2B5EF4-FFF2-40B4-BE49-F238E27FC236}">
                <a16:creationId xmlns:a16="http://schemas.microsoft.com/office/drawing/2014/main" id="{13B7596E-5F1F-9A18-CD05-5FB2535D0108}"/>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3" name="Gráfico 62" descr="Ícone do menu de hambúrguer com preenchimento sólido">
            <a:hlinkClick r:id="rId5" action="ppaction://hlinksldjump"/>
            <a:extLst>
              <a:ext uri="{FF2B5EF4-FFF2-40B4-BE49-F238E27FC236}">
                <a16:creationId xmlns:a16="http://schemas.microsoft.com/office/drawing/2014/main" id="{D4194444-8AC1-2BD6-1FB9-72AEB743D4B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64" name="CaixaDeTexto 63">
            <a:extLst>
              <a:ext uri="{FF2B5EF4-FFF2-40B4-BE49-F238E27FC236}">
                <a16:creationId xmlns:a16="http://schemas.microsoft.com/office/drawing/2014/main" id="{33DAED9A-4BC0-D5A2-2A1B-10A4CD9B0C1C}"/>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5" name="Conector reto 64">
            <a:extLst>
              <a:ext uri="{FF2B5EF4-FFF2-40B4-BE49-F238E27FC236}">
                <a16:creationId xmlns:a16="http://schemas.microsoft.com/office/drawing/2014/main" id="{4C7E9A92-BB25-48C3-E2A8-16C5E8506C85}"/>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6" name="Retângulo 65">
            <a:hlinkClick r:id="rId8" action="ppaction://hlinksldjump"/>
            <a:extLst>
              <a:ext uri="{FF2B5EF4-FFF2-40B4-BE49-F238E27FC236}">
                <a16:creationId xmlns:a16="http://schemas.microsoft.com/office/drawing/2014/main" id="{C4787FA5-705D-B0E1-4F4E-F9FF421DD928}"/>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67">
            <a:hlinkClick r:id="rId9" action="ppaction://hlinksldjump"/>
            <a:extLst>
              <a:ext uri="{FF2B5EF4-FFF2-40B4-BE49-F238E27FC236}">
                <a16:creationId xmlns:a16="http://schemas.microsoft.com/office/drawing/2014/main" id="{D2C442D6-00CE-0273-D7A7-7D972704F5E6}"/>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0" action="ppaction://hlinksldjump"/>
            <a:extLst>
              <a:ext uri="{FF2B5EF4-FFF2-40B4-BE49-F238E27FC236}">
                <a16:creationId xmlns:a16="http://schemas.microsoft.com/office/drawing/2014/main" id="{2E799224-15CA-D3F0-A631-B64EA3DB34DF}"/>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1" action="ppaction://hlinksldjump"/>
            <a:extLst>
              <a:ext uri="{FF2B5EF4-FFF2-40B4-BE49-F238E27FC236}">
                <a16:creationId xmlns:a16="http://schemas.microsoft.com/office/drawing/2014/main" id="{61D90CA6-47FE-7876-051C-16CAA6088F0C}"/>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2" action="ppaction://hlinksldjump"/>
            <a:extLst>
              <a:ext uri="{FF2B5EF4-FFF2-40B4-BE49-F238E27FC236}">
                <a16:creationId xmlns:a16="http://schemas.microsoft.com/office/drawing/2014/main" id="{2120730D-CC39-3F2B-23BB-D55B2BC123D9}"/>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3" action="ppaction://hlinksldjump"/>
            <a:extLst>
              <a:ext uri="{FF2B5EF4-FFF2-40B4-BE49-F238E27FC236}">
                <a16:creationId xmlns:a16="http://schemas.microsoft.com/office/drawing/2014/main" id="{D16E4C82-D227-438C-4673-E9A57765FCA6}"/>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4" action="ppaction://hlinksldjump"/>
            <a:extLst>
              <a:ext uri="{FF2B5EF4-FFF2-40B4-BE49-F238E27FC236}">
                <a16:creationId xmlns:a16="http://schemas.microsoft.com/office/drawing/2014/main" id="{AACCFCD4-63D2-D898-FCAA-F442999DA865}"/>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5" action="ppaction://hlinksldjump"/>
            <a:extLst>
              <a:ext uri="{FF2B5EF4-FFF2-40B4-BE49-F238E27FC236}">
                <a16:creationId xmlns:a16="http://schemas.microsoft.com/office/drawing/2014/main" id="{82396ECC-424C-BB01-F111-7AD6CA646E3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6" action="ppaction://hlinksldjump"/>
            <a:extLst>
              <a:ext uri="{FF2B5EF4-FFF2-40B4-BE49-F238E27FC236}">
                <a16:creationId xmlns:a16="http://schemas.microsoft.com/office/drawing/2014/main" id="{4AA9184A-761E-821F-A3DF-32E618F93C22}"/>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Fluxograma: Processo 75">
            <a:hlinkClick r:id="rId17" action="ppaction://hlinksldjump"/>
            <a:extLst>
              <a:ext uri="{FF2B5EF4-FFF2-40B4-BE49-F238E27FC236}">
                <a16:creationId xmlns:a16="http://schemas.microsoft.com/office/drawing/2014/main" id="{52AB898A-FA8B-871D-5B03-00ED5EA8F6BB}"/>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8" action="ppaction://hlinksldjump"/>
            <a:extLst>
              <a:ext uri="{FF2B5EF4-FFF2-40B4-BE49-F238E27FC236}">
                <a16:creationId xmlns:a16="http://schemas.microsoft.com/office/drawing/2014/main" id="{5653B7F8-75FB-6BD5-B823-AB237578A850}"/>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8586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38</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77" name="Retângulo: Cantos Arredondados 76">
            <a:extLst>
              <a:ext uri="{FF2B5EF4-FFF2-40B4-BE49-F238E27FC236}">
                <a16:creationId xmlns:a16="http://schemas.microsoft.com/office/drawing/2014/main" id="{76A745CA-D439-B1FD-35D8-D3A0CB01B910}"/>
              </a:ext>
            </a:extLst>
          </p:cNvPr>
          <p:cNvSpPr/>
          <p:nvPr/>
        </p:nvSpPr>
        <p:spPr>
          <a:xfrm>
            <a:off x="551195" y="1451658"/>
            <a:ext cx="6080971" cy="8008865"/>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750989" y="1601858"/>
            <a:ext cx="5881177" cy="7088094"/>
          </a:xfrm>
          <a:prstGeom prst="rect">
            <a:avLst/>
          </a:prstGeom>
          <a:noFill/>
        </p:spPr>
        <p:txBody>
          <a:bodyPr wrap="square">
            <a:spAutoFit/>
          </a:bodyPr>
          <a:lstStyle/>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Os créditos detidos pelos credores da classe III serão corrigidos pelo índice da SELIC, acrescidos de juros de 0,5% (meio ponto percentual) ao ano, tendo como limite máximo de correção monetária e juros de 5% (cinco por cento) ao ano, cumulativamente.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O crédito detido pelos </a:t>
            </a:r>
            <a:r>
              <a:rPr lang="pt-BR" sz="1000" b="1" dirty="0">
                <a:solidFill>
                  <a:schemeClr val="tx2">
                    <a:lumMod val="90000"/>
                    <a:lumOff val="10000"/>
                  </a:schemeClr>
                </a:solidFill>
              </a:rPr>
              <a:t>credores da Classe IV </a:t>
            </a:r>
            <a:r>
              <a:rPr lang="pt-BR" sz="1000" dirty="0">
                <a:solidFill>
                  <a:schemeClr val="tx2">
                    <a:lumMod val="90000"/>
                    <a:lumOff val="10000"/>
                  </a:schemeClr>
                </a:solidFill>
              </a:rPr>
              <a:t>equivalente a R$ 2.201.305,55 (dois milhões, duzentos e um mil, trezentos e cinco reais e cinquenta e cinco centavos). A recuperanda pretende pagar estes credores da seguinte forma: </a:t>
            </a:r>
          </a:p>
          <a:p>
            <a:pPr marR="328295" algn="just">
              <a:lnSpc>
                <a:spcPts val="1300"/>
              </a:lnSpc>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Carência de 18 (dezoito) meses para o início do pagamento, a conta a partir da publicação da decisão que homologar o presente Plano.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Será aplicado o deságio de 60,00% (sessenta por cento) sobre o total do crédito inscrito no Quadro Geral de Credores, o qual incidirá após a publicação da decisão de homologação deste Plano de Recuperação Judicial.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Do saldo obtido, após a aplicação do deságio, será amortizado o percentual 40% (quarenta por cento) do crédito, no período de 2023 a 2027, em 4 (quatro) parcelas anuais, iniciando-se o seu pagamento no 19º (décimo nono) mês, após a publicação da decisão que homologar o presente Plano.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 crédito remanescente, o qual equivale a 60% (sessenta por cento) do crédito listado no Quadro Geral de Credores após o deságio aplicado, será amortizado no período de 2027 a 2031, em 04 (quatro) parcelas anuais, iniciando-se o seu pagamento no mesmo dia e mês do ano subsequente ao último pagamento do item anterior.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Por fim, poderão ser considerados parceiros os credores, que na forma da cláusula 8 e seguintes do 1º Aditivo ao PRJ, realizem a adesão ao Plano e, cumulativamente, forneçam à Recuperanda os insumos, bens e serviços, considerando as premissas presentes na cláusula 8 do 1º aditivo ao PRJ. </a:t>
            </a: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Os créditos detidos pelos </a:t>
            </a:r>
            <a:r>
              <a:rPr lang="pt-BR" sz="1000" b="1" dirty="0">
                <a:solidFill>
                  <a:schemeClr val="tx2">
                    <a:lumMod val="90000"/>
                    <a:lumOff val="10000"/>
                  </a:schemeClr>
                </a:solidFill>
              </a:rPr>
              <a:t>credores parceiros </a:t>
            </a:r>
            <a:r>
              <a:rPr lang="pt-BR" sz="1000" dirty="0">
                <a:solidFill>
                  <a:schemeClr val="tx2">
                    <a:lumMod val="90000"/>
                    <a:lumOff val="10000"/>
                  </a:schemeClr>
                </a:solidFill>
              </a:rPr>
              <a:t>sofrerão deságio de 20% (vinte pontos percentuais) sobre o total do crédito no inscrito no Quadro Geral de Credores dos autos desta Recuperação Judicial, sendo certo que o seu saldo remanescente da dívida será pago em 60 (sessenta) meses, sendo dada carência de 12 (doze) meses para início do pagamento do valor principal da dívida. Os prazos acima fixados serão contados a partir da publicação da decisão que homologar o Plano de Recuperação Judicial.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Google Shape;1078;p39">
            <a:extLst>
              <a:ext uri="{FF2B5EF4-FFF2-40B4-BE49-F238E27FC236}">
                <a16:creationId xmlns:a16="http://schemas.microsoft.com/office/drawing/2014/main" id="{7318FEB4-D086-EF2B-8C0D-AAAC213FDCE2}"/>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6C8D22BF-4355-20FB-96F6-EED899E6754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9" name="Título 4">
            <a:extLst>
              <a:ext uri="{FF2B5EF4-FFF2-40B4-BE49-F238E27FC236}">
                <a16:creationId xmlns:a16="http://schemas.microsoft.com/office/drawing/2014/main" id="{214FD5A3-AA9A-9C99-8CC8-D277365D89F0}"/>
              </a:ext>
            </a:extLst>
          </p:cNvPr>
          <p:cNvSpPr txBox="1">
            <a:spLocks/>
          </p:cNvSpPr>
          <p:nvPr/>
        </p:nvSpPr>
        <p:spPr>
          <a:xfrm>
            <a:off x="667103" y="191"/>
            <a:ext cx="4435144"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CONDIÇÕES DE PAGAMENTO AOS CREDORES</a:t>
            </a:r>
          </a:p>
        </p:txBody>
      </p:sp>
      <p:sp>
        <p:nvSpPr>
          <p:cNvPr id="10" name="Seta: Divisa 9">
            <a:hlinkClick r:id="" action="ppaction://hlinkshowjump?jump=nextslide"/>
            <a:extLst>
              <a:ext uri="{FF2B5EF4-FFF2-40B4-BE49-F238E27FC236}">
                <a16:creationId xmlns:a16="http://schemas.microsoft.com/office/drawing/2014/main" id="{1FE15F60-9065-96F5-1AE1-5291D1AAD36B}"/>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a:extLst>
              <a:ext uri="{FF2B5EF4-FFF2-40B4-BE49-F238E27FC236}">
                <a16:creationId xmlns:a16="http://schemas.microsoft.com/office/drawing/2014/main" id="{CCA198BB-424A-68F4-D6A0-D07EF0E826BF}"/>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2" name="CaixaDeTexto 11">
            <a:extLst>
              <a:ext uri="{FF2B5EF4-FFF2-40B4-BE49-F238E27FC236}">
                <a16:creationId xmlns:a16="http://schemas.microsoft.com/office/drawing/2014/main" id="{DAF81033-6646-337A-3D48-E9C4CACC91FD}"/>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3" name="CaixaDeTexto 12">
            <a:extLst>
              <a:ext uri="{FF2B5EF4-FFF2-40B4-BE49-F238E27FC236}">
                <a16:creationId xmlns:a16="http://schemas.microsoft.com/office/drawing/2014/main" id="{591FC703-90B6-D10F-3B51-E6D501ADD34F}"/>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4" name="CaixaDeTexto 13">
            <a:extLst>
              <a:ext uri="{FF2B5EF4-FFF2-40B4-BE49-F238E27FC236}">
                <a16:creationId xmlns:a16="http://schemas.microsoft.com/office/drawing/2014/main" id="{BA1249CD-C0F2-B765-6497-8BE3F997A4E8}"/>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5" name="CaixaDeTexto 14">
            <a:extLst>
              <a:ext uri="{FF2B5EF4-FFF2-40B4-BE49-F238E27FC236}">
                <a16:creationId xmlns:a16="http://schemas.microsoft.com/office/drawing/2014/main" id="{5ACCD52C-8C28-C801-75B8-0C50AB26B0E6}"/>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6" name="CaixaDeTexto 15">
            <a:extLst>
              <a:ext uri="{FF2B5EF4-FFF2-40B4-BE49-F238E27FC236}">
                <a16:creationId xmlns:a16="http://schemas.microsoft.com/office/drawing/2014/main" id="{43927BD5-5B82-AC10-1F15-447A2F3301FD}"/>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7" name="CaixaDeTexto 16">
            <a:extLst>
              <a:ext uri="{FF2B5EF4-FFF2-40B4-BE49-F238E27FC236}">
                <a16:creationId xmlns:a16="http://schemas.microsoft.com/office/drawing/2014/main" id="{9E9503DA-7C9A-E480-43FF-AAEB2A3F094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8" name="CaixaDeTexto 17">
            <a:extLst>
              <a:ext uri="{FF2B5EF4-FFF2-40B4-BE49-F238E27FC236}">
                <a16:creationId xmlns:a16="http://schemas.microsoft.com/office/drawing/2014/main" id="{4509A977-C80D-5159-BD2A-25B47AE2B155}"/>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9" name="CaixaDeTexto 18">
            <a:extLst>
              <a:ext uri="{FF2B5EF4-FFF2-40B4-BE49-F238E27FC236}">
                <a16:creationId xmlns:a16="http://schemas.microsoft.com/office/drawing/2014/main" id="{EBFA9863-2BED-6B19-979C-6BB8EFBC97E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0" name="CaixaDeTexto 19">
            <a:extLst>
              <a:ext uri="{FF2B5EF4-FFF2-40B4-BE49-F238E27FC236}">
                <a16:creationId xmlns:a16="http://schemas.microsoft.com/office/drawing/2014/main" id="{4181E7AA-3498-6DCC-F08B-4F8D09DF99B3}"/>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1" name="Seta: Divisa 20">
            <a:hlinkClick r:id="" action="ppaction://hlinkshowjump?jump=previousslide"/>
            <a:extLst>
              <a:ext uri="{FF2B5EF4-FFF2-40B4-BE49-F238E27FC236}">
                <a16:creationId xmlns:a16="http://schemas.microsoft.com/office/drawing/2014/main" id="{0E8E8268-9ED6-AB72-7C11-39D40623A116}"/>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3" name="Conector reto 22">
            <a:extLst>
              <a:ext uri="{FF2B5EF4-FFF2-40B4-BE49-F238E27FC236}">
                <a16:creationId xmlns:a16="http://schemas.microsoft.com/office/drawing/2014/main" id="{653AABDB-7B85-C50D-2BE5-87D6481AB653}"/>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C1CDCB85-F937-1601-3B22-E16C9343B9F8}"/>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59413631-0C80-7210-9642-FB7497E57328}"/>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3142760D-F9CB-0CBA-E480-1CCDE4898BC2}"/>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49CE9C79-26FC-8826-AB64-550422580E37}"/>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FA388B44-B0AA-B7C7-4C70-F1B5A84729A6}"/>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336F952B-7BB1-4B52-E1A6-F9D942D232CF}"/>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8B5F6250-0245-9657-CCB0-7A5487DB479D}"/>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318482B2-BC69-D061-FCAC-044F5E662A12}"/>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FE9A474B-C598-7485-E31B-45DB0AF82A25}"/>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3" name="Retângulo: Cantos Arredondados 62">
            <a:extLst>
              <a:ext uri="{FF2B5EF4-FFF2-40B4-BE49-F238E27FC236}">
                <a16:creationId xmlns:a16="http://schemas.microsoft.com/office/drawing/2014/main" id="{6DF10646-5303-2B5F-DE93-BD55E4B1C300}"/>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4" name="Gráfico 63" descr="Ícone do menu de hambúrguer com preenchimento sólido">
            <a:hlinkClick r:id="rId5" action="ppaction://hlinksldjump"/>
            <a:extLst>
              <a:ext uri="{FF2B5EF4-FFF2-40B4-BE49-F238E27FC236}">
                <a16:creationId xmlns:a16="http://schemas.microsoft.com/office/drawing/2014/main" id="{42ED2019-3B87-7B8A-F8BA-F6D862DD75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65" name="CaixaDeTexto 64">
            <a:extLst>
              <a:ext uri="{FF2B5EF4-FFF2-40B4-BE49-F238E27FC236}">
                <a16:creationId xmlns:a16="http://schemas.microsoft.com/office/drawing/2014/main" id="{E40A549B-6042-93CE-5ABD-048F84EFCEEB}"/>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6" name="Conector reto 65">
            <a:extLst>
              <a:ext uri="{FF2B5EF4-FFF2-40B4-BE49-F238E27FC236}">
                <a16:creationId xmlns:a16="http://schemas.microsoft.com/office/drawing/2014/main" id="{4826E192-EE90-E0C7-D930-9C4B8E6119C7}"/>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8" name="Retângulo 67">
            <a:hlinkClick r:id="rId8" action="ppaction://hlinksldjump"/>
            <a:extLst>
              <a:ext uri="{FF2B5EF4-FFF2-40B4-BE49-F238E27FC236}">
                <a16:creationId xmlns:a16="http://schemas.microsoft.com/office/drawing/2014/main" id="{D30D84C9-5022-7E48-3B2E-64D71CB7A6F3}"/>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9" action="ppaction://hlinksldjump"/>
            <a:extLst>
              <a:ext uri="{FF2B5EF4-FFF2-40B4-BE49-F238E27FC236}">
                <a16:creationId xmlns:a16="http://schemas.microsoft.com/office/drawing/2014/main" id="{AFC36A67-A0E4-C370-7BC4-CF1F92D873E7}"/>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0" action="ppaction://hlinksldjump"/>
            <a:extLst>
              <a:ext uri="{FF2B5EF4-FFF2-40B4-BE49-F238E27FC236}">
                <a16:creationId xmlns:a16="http://schemas.microsoft.com/office/drawing/2014/main" id="{7B12CBC7-09FF-3856-2BB0-9B19D24223E1}"/>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1" action="ppaction://hlinksldjump"/>
            <a:extLst>
              <a:ext uri="{FF2B5EF4-FFF2-40B4-BE49-F238E27FC236}">
                <a16:creationId xmlns:a16="http://schemas.microsoft.com/office/drawing/2014/main" id="{6A2C6CD9-0FF2-9FBB-4DB2-4D8E84E19240}"/>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2" action="ppaction://hlinksldjump"/>
            <a:extLst>
              <a:ext uri="{FF2B5EF4-FFF2-40B4-BE49-F238E27FC236}">
                <a16:creationId xmlns:a16="http://schemas.microsoft.com/office/drawing/2014/main" id="{61E64041-E871-6555-47C6-8E6CA5775611}"/>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3" action="ppaction://hlinksldjump"/>
            <a:extLst>
              <a:ext uri="{FF2B5EF4-FFF2-40B4-BE49-F238E27FC236}">
                <a16:creationId xmlns:a16="http://schemas.microsoft.com/office/drawing/2014/main" id="{0D658DFA-FC0A-F6B0-C532-DAC85A567F03}"/>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4" action="ppaction://hlinksldjump"/>
            <a:extLst>
              <a:ext uri="{FF2B5EF4-FFF2-40B4-BE49-F238E27FC236}">
                <a16:creationId xmlns:a16="http://schemas.microsoft.com/office/drawing/2014/main" id="{93CFFB6F-B38C-893C-AD70-4E10404BB0D9}"/>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5" action="ppaction://hlinksldjump"/>
            <a:extLst>
              <a:ext uri="{FF2B5EF4-FFF2-40B4-BE49-F238E27FC236}">
                <a16:creationId xmlns:a16="http://schemas.microsoft.com/office/drawing/2014/main" id="{CE972F90-07C6-95C5-90B4-DEFA868A4C23}"/>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6" action="ppaction://hlinksldjump"/>
            <a:extLst>
              <a:ext uri="{FF2B5EF4-FFF2-40B4-BE49-F238E27FC236}">
                <a16:creationId xmlns:a16="http://schemas.microsoft.com/office/drawing/2014/main" id="{EFCE6DB0-90FB-5989-439C-DB4911C21D64}"/>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Fluxograma: Processo 77">
            <a:hlinkClick r:id="rId17" action="ppaction://hlinksldjump"/>
            <a:extLst>
              <a:ext uri="{FF2B5EF4-FFF2-40B4-BE49-F238E27FC236}">
                <a16:creationId xmlns:a16="http://schemas.microsoft.com/office/drawing/2014/main" id="{B9FDA4A6-21D4-3FCA-E7DA-BA8B7991C933}"/>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8" action="ppaction://hlinksldjump"/>
            <a:extLst>
              <a:ext uri="{FF2B5EF4-FFF2-40B4-BE49-F238E27FC236}">
                <a16:creationId xmlns:a16="http://schemas.microsoft.com/office/drawing/2014/main" id="{7997D699-A212-CFA1-6DD6-BC4E94326A38}"/>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505618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39</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B16AE77D-03A1-755B-1896-B907646FED6E}"/>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III. RESUMO DO QGC</a:t>
            </a:r>
          </a:p>
        </p:txBody>
      </p:sp>
      <p:sp>
        <p:nvSpPr>
          <p:cNvPr id="77" name="Retângulo: Cantos Arredondados 76">
            <a:extLst>
              <a:ext uri="{FF2B5EF4-FFF2-40B4-BE49-F238E27FC236}">
                <a16:creationId xmlns:a16="http://schemas.microsoft.com/office/drawing/2014/main" id="{76A745CA-D439-B1FD-35D8-D3A0CB01B910}"/>
              </a:ext>
            </a:extLst>
          </p:cNvPr>
          <p:cNvSpPr/>
          <p:nvPr/>
        </p:nvSpPr>
        <p:spPr>
          <a:xfrm>
            <a:off x="286015" y="4867557"/>
            <a:ext cx="6907404" cy="2600043"/>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385289" y="5083611"/>
            <a:ext cx="6885196" cy="2586862"/>
          </a:xfrm>
          <a:prstGeom prst="rect">
            <a:avLst/>
          </a:prstGeom>
          <a:noFill/>
        </p:spPr>
        <p:txBody>
          <a:bodyPr wrap="square">
            <a:spAutoFit/>
          </a:bodyPr>
          <a:lstStyle/>
          <a:p>
            <a:pPr marR="328295" algn="just">
              <a:lnSpc>
                <a:spcPts val="1300"/>
              </a:lnSpc>
            </a:pPr>
            <a:r>
              <a:rPr lang="pt-BR" sz="1000" dirty="0">
                <a:solidFill>
                  <a:schemeClr val="tx2">
                    <a:lumMod val="90000"/>
                    <a:lumOff val="10000"/>
                  </a:schemeClr>
                </a:solidFill>
              </a:rPr>
              <a:t>Em agosto de 2023, a Recuperanda iniciou o pagamento aos credores que aderiram à cláusula 8 do Aditivo ao Plano de Recuperação Judicial, que prevê condições especiais de pagamento a credores fomentadores/estratégicos, esses que são referidos como “credores parceiros”. </a:t>
            </a: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	Os demais pagamentos, isto é, aos credores que não aderiram a cláusula 8, seguem cronograma conhecido do Plano, já citado anteriormente, observando prazo de carência de 12 meses para a classe I, 24 meses para classe III, 24 meses para a Classe IV, contados a partir da data de publicação da decisão que homologou o Aditivo ao Plano de Recuperação Judicial, a saber 24 de fevereiro de 2023. </a:t>
            </a:r>
          </a:p>
          <a:p>
            <a:pPr marR="328295" algn="just">
              <a:lnSpc>
                <a:spcPts val="1300"/>
              </a:lnSpc>
            </a:pPr>
            <a:endParaRPr lang="pt-BR" sz="1000" dirty="0">
              <a:solidFill>
                <a:schemeClr val="tx2">
                  <a:lumMod val="90000"/>
                  <a:lumOff val="10000"/>
                </a:schemeClr>
              </a:solidFill>
            </a:endParaRPr>
          </a:p>
          <a:p>
            <a:pPr marR="328295" algn="just">
              <a:lnSpc>
                <a:spcPts val="1300"/>
              </a:lnSpc>
            </a:pPr>
            <a:r>
              <a:rPr lang="pt-BR" sz="1000" dirty="0">
                <a:solidFill>
                  <a:schemeClr val="tx2">
                    <a:lumMod val="90000"/>
                    <a:lumOff val="10000"/>
                  </a:schemeClr>
                </a:solidFill>
              </a:rPr>
              <a:t>	Isto posto, relacionamos a seguir os pagamentos realizados pela Recuperanda aos credores parceiros: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Google Shape;1078;p39">
            <a:extLst>
              <a:ext uri="{FF2B5EF4-FFF2-40B4-BE49-F238E27FC236}">
                <a16:creationId xmlns:a16="http://schemas.microsoft.com/office/drawing/2014/main" id="{C25BE510-1CC8-67B1-10D4-76DEEDCB9DEF}"/>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87107C3E-165E-459D-299A-49122242F22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pic>
        <p:nvPicPr>
          <p:cNvPr id="9" name="Imagem 8">
            <a:extLst>
              <a:ext uri="{FF2B5EF4-FFF2-40B4-BE49-F238E27FC236}">
                <a16:creationId xmlns:a16="http://schemas.microsoft.com/office/drawing/2014/main" id="{E7FF2E0D-2325-80BA-B5E1-631214B53A4D}"/>
              </a:ext>
            </a:extLst>
          </p:cNvPr>
          <p:cNvPicPr>
            <a:picLocks noChangeAspect="1"/>
          </p:cNvPicPr>
          <p:nvPr/>
        </p:nvPicPr>
        <p:blipFill>
          <a:blip r:embed="rId5"/>
          <a:stretch>
            <a:fillRect/>
          </a:stretch>
        </p:blipFill>
        <p:spPr>
          <a:xfrm>
            <a:off x="351841" y="2195015"/>
            <a:ext cx="6802978" cy="1826032"/>
          </a:xfrm>
          <a:prstGeom prst="rect">
            <a:avLst/>
          </a:prstGeom>
        </p:spPr>
      </p:pic>
      <p:sp>
        <p:nvSpPr>
          <p:cNvPr id="10" name="Seta: Divisa 9">
            <a:hlinkClick r:id="" action="ppaction://hlinkshowjump?jump=nextslide"/>
            <a:extLst>
              <a:ext uri="{FF2B5EF4-FFF2-40B4-BE49-F238E27FC236}">
                <a16:creationId xmlns:a16="http://schemas.microsoft.com/office/drawing/2014/main" id="{FFF85EF3-E409-C1A6-B18F-A0EA78AFFAE0}"/>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a:extLst>
              <a:ext uri="{FF2B5EF4-FFF2-40B4-BE49-F238E27FC236}">
                <a16:creationId xmlns:a16="http://schemas.microsoft.com/office/drawing/2014/main" id="{EBF4D92E-802F-9045-BE19-5A905ED80CE1}"/>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2" name="CaixaDeTexto 11">
            <a:extLst>
              <a:ext uri="{FF2B5EF4-FFF2-40B4-BE49-F238E27FC236}">
                <a16:creationId xmlns:a16="http://schemas.microsoft.com/office/drawing/2014/main" id="{D23F9A1C-B445-B7D1-A4C5-B442D10A12A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3" name="CaixaDeTexto 12">
            <a:extLst>
              <a:ext uri="{FF2B5EF4-FFF2-40B4-BE49-F238E27FC236}">
                <a16:creationId xmlns:a16="http://schemas.microsoft.com/office/drawing/2014/main" id="{7DF91E3D-7772-3449-B248-D275BE0D3EF4}"/>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4" name="CaixaDeTexto 13">
            <a:extLst>
              <a:ext uri="{FF2B5EF4-FFF2-40B4-BE49-F238E27FC236}">
                <a16:creationId xmlns:a16="http://schemas.microsoft.com/office/drawing/2014/main" id="{0ADEB83E-971C-0CBC-4132-510EAA39F376}"/>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5" name="CaixaDeTexto 14">
            <a:extLst>
              <a:ext uri="{FF2B5EF4-FFF2-40B4-BE49-F238E27FC236}">
                <a16:creationId xmlns:a16="http://schemas.microsoft.com/office/drawing/2014/main" id="{A9BF3B20-DCE7-238F-652B-655C9DD52224}"/>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6" name="CaixaDeTexto 15">
            <a:extLst>
              <a:ext uri="{FF2B5EF4-FFF2-40B4-BE49-F238E27FC236}">
                <a16:creationId xmlns:a16="http://schemas.microsoft.com/office/drawing/2014/main" id="{6EFF0701-E840-4FDE-A6BE-0C777E5E6D6B}"/>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7" name="CaixaDeTexto 16">
            <a:extLst>
              <a:ext uri="{FF2B5EF4-FFF2-40B4-BE49-F238E27FC236}">
                <a16:creationId xmlns:a16="http://schemas.microsoft.com/office/drawing/2014/main" id="{7FEE07CC-37C7-FFDE-05E9-96209DCAD2A8}"/>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8" name="CaixaDeTexto 17">
            <a:extLst>
              <a:ext uri="{FF2B5EF4-FFF2-40B4-BE49-F238E27FC236}">
                <a16:creationId xmlns:a16="http://schemas.microsoft.com/office/drawing/2014/main" id="{8EA89B14-6AF3-0326-2B2F-012785D60341}"/>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9" name="CaixaDeTexto 18">
            <a:extLst>
              <a:ext uri="{FF2B5EF4-FFF2-40B4-BE49-F238E27FC236}">
                <a16:creationId xmlns:a16="http://schemas.microsoft.com/office/drawing/2014/main" id="{53340865-28A4-E29D-5E8F-9015F16DD5C7}"/>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0" name="CaixaDeTexto 19">
            <a:extLst>
              <a:ext uri="{FF2B5EF4-FFF2-40B4-BE49-F238E27FC236}">
                <a16:creationId xmlns:a16="http://schemas.microsoft.com/office/drawing/2014/main" id="{459625A3-4A56-69B8-6B49-3CA2C542C13B}"/>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1" name="Seta: Divisa 20">
            <a:hlinkClick r:id="" action="ppaction://hlinkshowjump?jump=previousslide"/>
            <a:extLst>
              <a:ext uri="{FF2B5EF4-FFF2-40B4-BE49-F238E27FC236}">
                <a16:creationId xmlns:a16="http://schemas.microsoft.com/office/drawing/2014/main" id="{DA8D2281-DF57-DCBE-8DC9-BF603259FB6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3" name="Conector reto 22">
            <a:extLst>
              <a:ext uri="{FF2B5EF4-FFF2-40B4-BE49-F238E27FC236}">
                <a16:creationId xmlns:a16="http://schemas.microsoft.com/office/drawing/2014/main" id="{63BB8E7C-095A-B2B0-808E-607B8080425E}"/>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77868189-56CB-F938-7099-3CB6A960EA4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07E92505-B376-FB33-35A7-B02E46AB2A6E}"/>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9F0FEDFE-BE77-689D-130D-943A9589E954}"/>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7DCD0887-C85B-7E00-83D8-C4A43A39DC36}"/>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F5EF2E57-157B-119C-CDEC-4DEE4904FEFE}"/>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8FEB1C00-5381-565A-7287-46DC69A6C82F}"/>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6ADAF06D-4E26-8ACB-4F98-D843A6EB8765}"/>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8CCB41E5-D3AD-2D15-EA56-C22076BB0C08}"/>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69A4F0EE-6D7D-A60F-4FBF-F871C3C500BF}"/>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3" name="Retângulo: Cantos Arredondados 62">
            <a:extLst>
              <a:ext uri="{FF2B5EF4-FFF2-40B4-BE49-F238E27FC236}">
                <a16:creationId xmlns:a16="http://schemas.microsoft.com/office/drawing/2014/main" id="{1215AB84-794A-5940-F7FE-F788188754AD}"/>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4" name="Gráfico 63" descr="Ícone do menu de hambúrguer com preenchimento sólido">
            <a:hlinkClick r:id="rId6" action="ppaction://hlinksldjump"/>
            <a:extLst>
              <a:ext uri="{FF2B5EF4-FFF2-40B4-BE49-F238E27FC236}">
                <a16:creationId xmlns:a16="http://schemas.microsoft.com/office/drawing/2014/main" id="{470F5266-A69C-808B-17A6-90D17D69F9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65" name="CaixaDeTexto 64">
            <a:extLst>
              <a:ext uri="{FF2B5EF4-FFF2-40B4-BE49-F238E27FC236}">
                <a16:creationId xmlns:a16="http://schemas.microsoft.com/office/drawing/2014/main" id="{132537CB-F5C1-FD82-EF14-E8B974CD99A4}"/>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6" name="Conector reto 65">
            <a:extLst>
              <a:ext uri="{FF2B5EF4-FFF2-40B4-BE49-F238E27FC236}">
                <a16:creationId xmlns:a16="http://schemas.microsoft.com/office/drawing/2014/main" id="{BAFD15D0-AB60-11BD-0134-E24E4D06B09B}"/>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8" name="Retângulo 67">
            <a:hlinkClick r:id="rId9" action="ppaction://hlinksldjump"/>
            <a:extLst>
              <a:ext uri="{FF2B5EF4-FFF2-40B4-BE49-F238E27FC236}">
                <a16:creationId xmlns:a16="http://schemas.microsoft.com/office/drawing/2014/main" id="{FC05635C-D519-6F58-C575-EE23174394BF}"/>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0" action="ppaction://hlinksldjump"/>
            <a:extLst>
              <a:ext uri="{FF2B5EF4-FFF2-40B4-BE49-F238E27FC236}">
                <a16:creationId xmlns:a16="http://schemas.microsoft.com/office/drawing/2014/main" id="{37B3E495-0A76-4F21-FCC3-8512D84D2ABB}"/>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1" action="ppaction://hlinksldjump"/>
            <a:extLst>
              <a:ext uri="{FF2B5EF4-FFF2-40B4-BE49-F238E27FC236}">
                <a16:creationId xmlns:a16="http://schemas.microsoft.com/office/drawing/2014/main" id="{9A2BB077-D0C2-2417-0572-6B5285BEB230}"/>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2" action="ppaction://hlinksldjump"/>
            <a:extLst>
              <a:ext uri="{FF2B5EF4-FFF2-40B4-BE49-F238E27FC236}">
                <a16:creationId xmlns:a16="http://schemas.microsoft.com/office/drawing/2014/main" id="{E801328D-3D99-84D4-73A6-98BE9E55DC74}"/>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3" action="ppaction://hlinksldjump"/>
            <a:extLst>
              <a:ext uri="{FF2B5EF4-FFF2-40B4-BE49-F238E27FC236}">
                <a16:creationId xmlns:a16="http://schemas.microsoft.com/office/drawing/2014/main" id="{70935D69-483C-3A3B-8322-1CA799404A45}"/>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4" action="ppaction://hlinksldjump"/>
            <a:extLst>
              <a:ext uri="{FF2B5EF4-FFF2-40B4-BE49-F238E27FC236}">
                <a16:creationId xmlns:a16="http://schemas.microsoft.com/office/drawing/2014/main" id="{4794CF9C-B10F-C55A-D44D-1396A95F55DE}"/>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5" action="ppaction://hlinksldjump"/>
            <a:extLst>
              <a:ext uri="{FF2B5EF4-FFF2-40B4-BE49-F238E27FC236}">
                <a16:creationId xmlns:a16="http://schemas.microsoft.com/office/drawing/2014/main" id="{220AE288-CB36-93FB-089A-69635BD79BE1}"/>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6" action="ppaction://hlinksldjump"/>
            <a:extLst>
              <a:ext uri="{FF2B5EF4-FFF2-40B4-BE49-F238E27FC236}">
                <a16:creationId xmlns:a16="http://schemas.microsoft.com/office/drawing/2014/main" id="{A5082D0C-375F-A070-8367-2C817A78E59E}"/>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7" action="ppaction://hlinksldjump"/>
            <a:extLst>
              <a:ext uri="{FF2B5EF4-FFF2-40B4-BE49-F238E27FC236}">
                <a16:creationId xmlns:a16="http://schemas.microsoft.com/office/drawing/2014/main" id="{E2A59FCD-F0E4-2156-BC08-6615D8526194}"/>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Fluxograma: Processo 77">
            <a:hlinkClick r:id="rId18" action="ppaction://hlinksldjump"/>
            <a:extLst>
              <a:ext uri="{FF2B5EF4-FFF2-40B4-BE49-F238E27FC236}">
                <a16:creationId xmlns:a16="http://schemas.microsoft.com/office/drawing/2014/main" id="{2F020EB8-1AF0-BB16-A748-0C9F3D7D55A2}"/>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9" action="ppaction://hlinksldjump"/>
            <a:extLst>
              <a:ext uri="{FF2B5EF4-FFF2-40B4-BE49-F238E27FC236}">
                <a16:creationId xmlns:a16="http://schemas.microsoft.com/office/drawing/2014/main" id="{471994A4-8155-9B68-2766-4790CEC3B6C3}"/>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59988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E7E0C969-11B1-12DA-1280-AFC1AB198A29}"/>
              </a:ext>
            </a:extLst>
          </p:cNvPr>
          <p:cNvSpPr/>
          <p:nvPr/>
        </p:nvSpPr>
        <p:spPr>
          <a:xfrm>
            <a:off x="286015" y="4923693"/>
            <a:ext cx="6907404" cy="1453661"/>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40</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B16AE77D-03A1-755B-1896-B907646FED6E}"/>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IV. PAGAMENTOS</a:t>
            </a: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258062" y="5622873"/>
            <a:ext cx="6885196" cy="1086451"/>
          </a:xfrm>
          <a:prstGeom prst="rect">
            <a:avLst/>
          </a:prstGeom>
          <a:noFill/>
        </p:spPr>
        <p:txBody>
          <a:bodyPr wrap="square">
            <a:spAutoFit/>
          </a:bodyPr>
          <a:lstStyle/>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Até janeiro de 2024, a recuperanda somou R$ 185.137,38 em pagamentos aos credores parceiros em dólar.</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Google Shape;1078;p39">
            <a:extLst>
              <a:ext uri="{FF2B5EF4-FFF2-40B4-BE49-F238E27FC236}">
                <a16:creationId xmlns:a16="http://schemas.microsoft.com/office/drawing/2014/main" id="{81E920AA-93D6-3599-C634-3EA9A5B6B4A4}"/>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A6C7A5A1-E68C-22F3-D504-F35DEB1AB65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pic>
        <p:nvPicPr>
          <p:cNvPr id="9" name="Imagem 8">
            <a:extLst>
              <a:ext uri="{FF2B5EF4-FFF2-40B4-BE49-F238E27FC236}">
                <a16:creationId xmlns:a16="http://schemas.microsoft.com/office/drawing/2014/main" id="{0836B6CA-4D27-865F-D479-87742BB8D62C}"/>
              </a:ext>
            </a:extLst>
          </p:cNvPr>
          <p:cNvPicPr>
            <a:picLocks noChangeAspect="1"/>
          </p:cNvPicPr>
          <p:nvPr/>
        </p:nvPicPr>
        <p:blipFill>
          <a:blip r:embed="rId5"/>
          <a:stretch>
            <a:fillRect/>
          </a:stretch>
        </p:blipFill>
        <p:spPr>
          <a:xfrm>
            <a:off x="286014" y="2788584"/>
            <a:ext cx="6885195" cy="455311"/>
          </a:xfrm>
          <a:prstGeom prst="rect">
            <a:avLst/>
          </a:prstGeom>
        </p:spPr>
      </p:pic>
      <p:sp>
        <p:nvSpPr>
          <p:cNvPr id="10" name="Seta: Divisa 9">
            <a:hlinkClick r:id="" action="ppaction://hlinkshowjump?jump=nextslide"/>
            <a:extLst>
              <a:ext uri="{FF2B5EF4-FFF2-40B4-BE49-F238E27FC236}">
                <a16:creationId xmlns:a16="http://schemas.microsoft.com/office/drawing/2014/main" id="{D4FE8F1E-AFD7-E031-158D-FF0276E31158}"/>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a:extLst>
              <a:ext uri="{FF2B5EF4-FFF2-40B4-BE49-F238E27FC236}">
                <a16:creationId xmlns:a16="http://schemas.microsoft.com/office/drawing/2014/main" id="{D5FDD58D-8149-3B0B-395D-FAEE0EA0D44F}"/>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2" name="CaixaDeTexto 11">
            <a:extLst>
              <a:ext uri="{FF2B5EF4-FFF2-40B4-BE49-F238E27FC236}">
                <a16:creationId xmlns:a16="http://schemas.microsoft.com/office/drawing/2014/main" id="{759D9215-F0AE-2310-9FE0-29959DD4EE1D}"/>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3" name="CaixaDeTexto 12">
            <a:extLst>
              <a:ext uri="{FF2B5EF4-FFF2-40B4-BE49-F238E27FC236}">
                <a16:creationId xmlns:a16="http://schemas.microsoft.com/office/drawing/2014/main" id="{A40EA62E-63C8-C4BA-17AA-6546B15E6B14}"/>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4" name="CaixaDeTexto 13">
            <a:extLst>
              <a:ext uri="{FF2B5EF4-FFF2-40B4-BE49-F238E27FC236}">
                <a16:creationId xmlns:a16="http://schemas.microsoft.com/office/drawing/2014/main" id="{55121DD3-3BD1-19AA-F5AA-D1EF3B391CC0}"/>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5" name="CaixaDeTexto 14">
            <a:extLst>
              <a:ext uri="{FF2B5EF4-FFF2-40B4-BE49-F238E27FC236}">
                <a16:creationId xmlns:a16="http://schemas.microsoft.com/office/drawing/2014/main" id="{F79F0846-6D4A-EFF2-0678-B96A11E4299F}"/>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6" name="CaixaDeTexto 15">
            <a:extLst>
              <a:ext uri="{FF2B5EF4-FFF2-40B4-BE49-F238E27FC236}">
                <a16:creationId xmlns:a16="http://schemas.microsoft.com/office/drawing/2014/main" id="{9590F9CC-0E96-6DDE-9255-D83F867C290A}"/>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7" name="CaixaDeTexto 16">
            <a:extLst>
              <a:ext uri="{FF2B5EF4-FFF2-40B4-BE49-F238E27FC236}">
                <a16:creationId xmlns:a16="http://schemas.microsoft.com/office/drawing/2014/main" id="{3188B093-FD8E-5CF8-6C6F-47FB7D79D576}"/>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8" name="CaixaDeTexto 17">
            <a:extLst>
              <a:ext uri="{FF2B5EF4-FFF2-40B4-BE49-F238E27FC236}">
                <a16:creationId xmlns:a16="http://schemas.microsoft.com/office/drawing/2014/main" id="{3785D789-0944-F029-7C7E-CE10EA14E9EA}"/>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9" name="CaixaDeTexto 18">
            <a:extLst>
              <a:ext uri="{FF2B5EF4-FFF2-40B4-BE49-F238E27FC236}">
                <a16:creationId xmlns:a16="http://schemas.microsoft.com/office/drawing/2014/main" id="{A42032AB-833A-F33A-0285-3705874DC5D8}"/>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0" name="CaixaDeTexto 19">
            <a:extLst>
              <a:ext uri="{FF2B5EF4-FFF2-40B4-BE49-F238E27FC236}">
                <a16:creationId xmlns:a16="http://schemas.microsoft.com/office/drawing/2014/main" id="{E3E33657-D966-E580-BA76-189884F2E8B9}"/>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1" name="Seta: Divisa 20">
            <a:hlinkClick r:id="" action="ppaction://hlinkshowjump?jump=previousslide"/>
            <a:extLst>
              <a:ext uri="{FF2B5EF4-FFF2-40B4-BE49-F238E27FC236}">
                <a16:creationId xmlns:a16="http://schemas.microsoft.com/office/drawing/2014/main" id="{046A3D9B-37F7-340E-7686-E4B11C744D50}"/>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3" name="Conector reto 22">
            <a:extLst>
              <a:ext uri="{FF2B5EF4-FFF2-40B4-BE49-F238E27FC236}">
                <a16:creationId xmlns:a16="http://schemas.microsoft.com/office/drawing/2014/main" id="{9BD6A295-BD1F-1AB1-C631-3FBB76AB8961}"/>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D7E2B2EC-2A22-06BD-5CE0-7DE83B5C867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CAB9EB1F-BA90-6107-F775-FEECD6B3FB15}"/>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47C3BB1A-1904-1142-47E0-AC1FDBC1F0FF}"/>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4DD0F03F-BAAF-E5B9-9635-8BF10520409F}"/>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2D3CCDE4-9BD0-DF3B-9C1E-C2E7103AFB8E}"/>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BC91C423-A958-71FB-0F4B-58157AC26DF1}"/>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1E40EF5F-0E02-9B01-F7A4-BB58ABC5214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2BF10FEC-E2BC-C378-6077-8C2FE21B6BC9}"/>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B6985747-0803-83BB-1531-323178DFAA39}"/>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3" name="Retângulo: Cantos Arredondados 62">
            <a:extLst>
              <a:ext uri="{FF2B5EF4-FFF2-40B4-BE49-F238E27FC236}">
                <a16:creationId xmlns:a16="http://schemas.microsoft.com/office/drawing/2014/main" id="{51AE41E4-63FC-A6DD-2707-722CAE6583D4}"/>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4" name="Gráfico 63" descr="Ícone do menu de hambúrguer com preenchimento sólido">
            <a:hlinkClick r:id="rId6" action="ppaction://hlinksldjump"/>
            <a:extLst>
              <a:ext uri="{FF2B5EF4-FFF2-40B4-BE49-F238E27FC236}">
                <a16:creationId xmlns:a16="http://schemas.microsoft.com/office/drawing/2014/main" id="{A3067AFB-481E-2C46-82E4-51D645F75B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65" name="CaixaDeTexto 64">
            <a:extLst>
              <a:ext uri="{FF2B5EF4-FFF2-40B4-BE49-F238E27FC236}">
                <a16:creationId xmlns:a16="http://schemas.microsoft.com/office/drawing/2014/main" id="{2C1B569C-BE20-9D77-8094-4A4BC1846A35}"/>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6" name="Conector reto 65">
            <a:extLst>
              <a:ext uri="{FF2B5EF4-FFF2-40B4-BE49-F238E27FC236}">
                <a16:creationId xmlns:a16="http://schemas.microsoft.com/office/drawing/2014/main" id="{1C55DAF5-D373-6F84-7ECD-91F04C89AEA1}"/>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8" name="Retângulo 67">
            <a:hlinkClick r:id="rId9" action="ppaction://hlinksldjump"/>
            <a:extLst>
              <a:ext uri="{FF2B5EF4-FFF2-40B4-BE49-F238E27FC236}">
                <a16:creationId xmlns:a16="http://schemas.microsoft.com/office/drawing/2014/main" id="{D47E1B89-959A-DA55-BA32-83EB0EAADC84}"/>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0" action="ppaction://hlinksldjump"/>
            <a:extLst>
              <a:ext uri="{FF2B5EF4-FFF2-40B4-BE49-F238E27FC236}">
                <a16:creationId xmlns:a16="http://schemas.microsoft.com/office/drawing/2014/main" id="{C75ED3B9-8EEF-FF8D-CA6B-D44BA313FA76}"/>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1" action="ppaction://hlinksldjump"/>
            <a:extLst>
              <a:ext uri="{FF2B5EF4-FFF2-40B4-BE49-F238E27FC236}">
                <a16:creationId xmlns:a16="http://schemas.microsoft.com/office/drawing/2014/main" id="{9E1BFB40-BFFD-2F53-25CC-F32482C7C9D3}"/>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2" action="ppaction://hlinksldjump"/>
            <a:extLst>
              <a:ext uri="{FF2B5EF4-FFF2-40B4-BE49-F238E27FC236}">
                <a16:creationId xmlns:a16="http://schemas.microsoft.com/office/drawing/2014/main" id="{96EFBF96-79BD-D504-D99D-0C87A1763824}"/>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3" action="ppaction://hlinksldjump"/>
            <a:extLst>
              <a:ext uri="{FF2B5EF4-FFF2-40B4-BE49-F238E27FC236}">
                <a16:creationId xmlns:a16="http://schemas.microsoft.com/office/drawing/2014/main" id="{99CF0B8A-6379-84AE-8EF8-62C9E51DFE9E}"/>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4" action="ppaction://hlinksldjump"/>
            <a:extLst>
              <a:ext uri="{FF2B5EF4-FFF2-40B4-BE49-F238E27FC236}">
                <a16:creationId xmlns:a16="http://schemas.microsoft.com/office/drawing/2014/main" id="{60B8213C-E799-92AE-84BA-0A1056E01282}"/>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5" action="ppaction://hlinksldjump"/>
            <a:extLst>
              <a:ext uri="{FF2B5EF4-FFF2-40B4-BE49-F238E27FC236}">
                <a16:creationId xmlns:a16="http://schemas.microsoft.com/office/drawing/2014/main" id="{5DDDCBA1-A8A1-2B46-C0D9-7CCD9FF58E26}"/>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6" action="ppaction://hlinksldjump"/>
            <a:extLst>
              <a:ext uri="{FF2B5EF4-FFF2-40B4-BE49-F238E27FC236}">
                <a16:creationId xmlns:a16="http://schemas.microsoft.com/office/drawing/2014/main" id="{258EC1D0-E2EB-F114-32DA-8EDE24B3B1A7}"/>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7" action="ppaction://hlinksldjump"/>
            <a:extLst>
              <a:ext uri="{FF2B5EF4-FFF2-40B4-BE49-F238E27FC236}">
                <a16:creationId xmlns:a16="http://schemas.microsoft.com/office/drawing/2014/main" id="{18DAD297-0B15-ECDC-20D6-9411F7C27E99}"/>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Fluxograma: Processo 77">
            <a:hlinkClick r:id="rId18" action="ppaction://hlinksldjump"/>
            <a:extLst>
              <a:ext uri="{FF2B5EF4-FFF2-40B4-BE49-F238E27FC236}">
                <a16:creationId xmlns:a16="http://schemas.microsoft.com/office/drawing/2014/main" id="{5B85CF68-679D-0177-4CE8-B2D144802000}"/>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9" action="ppaction://hlinksldjump"/>
            <a:extLst>
              <a:ext uri="{FF2B5EF4-FFF2-40B4-BE49-F238E27FC236}">
                <a16:creationId xmlns:a16="http://schemas.microsoft.com/office/drawing/2014/main" id="{CEC69C37-6A46-C193-3772-5AE49259DDF9}"/>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10042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3D30456C-345B-8425-F2C9-951BCF05BC0F}"/>
              </a:ext>
            </a:extLst>
          </p:cNvPr>
          <p:cNvSpPr/>
          <p:nvPr/>
        </p:nvSpPr>
        <p:spPr>
          <a:xfrm>
            <a:off x="286015" y="5345906"/>
            <a:ext cx="6907404" cy="1470964"/>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41</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79" name="CaixaDeTexto 78">
            <a:extLst>
              <a:ext uri="{FF2B5EF4-FFF2-40B4-BE49-F238E27FC236}">
                <a16:creationId xmlns:a16="http://schemas.microsoft.com/office/drawing/2014/main" id="{E017189A-47DF-903B-2961-0438A6D010FB}"/>
              </a:ext>
            </a:extLst>
          </p:cNvPr>
          <p:cNvSpPr txBox="1"/>
          <p:nvPr/>
        </p:nvSpPr>
        <p:spPr>
          <a:xfrm>
            <a:off x="385289" y="5962842"/>
            <a:ext cx="6885196" cy="1086451"/>
          </a:xfrm>
          <a:prstGeom prst="rect">
            <a:avLst/>
          </a:prstGeom>
          <a:noFill/>
        </p:spPr>
        <p:txBody>
          <a:bodyPr wrap="square">
            <a:spAutoFit/>
          </a:bodyPr>
          <a:lstStyle/>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Até janeiro de 2024, a recuperanda somou R$ 274.60,06 em pagamentos aos credores parceiros.</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Google Shape;1078;p39">
            <a:extLst>
              <a:ext uri="{FF2B5EF4-FFF2-40B4-BE49-F238E27FC236}">
                <a16:creationId xmlns:a16="http://schemas.microsoft.com/office/drawing/2014/main" id="{32FABFFB-03C3-FA6D-0715-AAF20E76BC13}"/>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72219316-EC50-6FB7-8633-6D1C0ED26AB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9" name="Título 4">
            <a:extLst>
              <a:ext uri="{FF2B5EF4-FFF2-40B4-BE49-F238E27FC236}">
                <a16:creationId xmlns:a16="http://schemas.microsoft.com/office/drawing/2014/main" id="{94E7CEA0-6593-31F7-9AFB-1363D4963503}"/>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IV. PAGAMENTOS</a:t>
            </a:r>
          </a:p>
        </p:txBody>
      </p:sp>
      <p:pic>
        <p:nvPicPr>
          <p:cNvPr id="10" name="Imagem 9">
            <a:extLst>
              <a:ext uri="{FF2B5EF4-FFF2-40B4-BE49-F238E27FC236}">
                <a16:creationId xmlns:a16="http://schemas.microsoft.com/office/drawing/2014/main" id="{F7456B5B-CB25-4F76-60A9-17665186810F}"/>
              </a:ext>
            </a:extLst>
          </p:cNvPr>
          <p:cNvPicPr>
            <a:picLocks noChangeAspect="1"/>
          </p:cNvPicPr>
          <p:nvPr/>
        </p:nvPicPr>
        <p:blipFill>
          <a:blip r:embed="rId5"/>
          <a:stretch>
            <a:fillRect/>
          </a:stretch>
        </p:blipFill>
        <p:spPr>
          <a:xfrm>
            <a:off x="286015" y="2307334"/>
            <a:ext cx="6887630" cy="1633034"/>
          </a:xfrm>
          <a:prstGeom prst="rect">
            <a:avLst/>
          </a:prstGeom>
        </p:spPr>
      </p:pic>
      <p:sp>
        <p:nvSpPr>
          <p:cNvPr id="11" name="Seta: Divisa 10">
            <a:hlinkClick r:id="" action="ppaction://hlinkshowjump?jump=nextslide"/>
            <a:extLst>
              <a:ext uri="{FF2B5EF4-FFF2-40B4-BE49-F238E27FC236}">
                <a16:creationId xmlns:a16="http://schemas.microsoft.com/office/drawing/2014/main" id="{646BE4FA-17C0-F340-8694-37CFDB2CD298}"/>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2" name="CaixaDeTexto 11">
            <a:extLst>
              <a:ext uri="{FF2B5EF4-FFF2-40B4-BE49-F238E27FC236}">
                <a16:creationId xmlns:a16="http://schemas.microsoft.com/office/drawing/2014/main" id="{05DE023C-2EAD-14FC-64B3-732066C5B380}"/>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3" name="CaixaDeTexto 12">
            <a:extLst>
              <a:ext uri="{FF2B5EF4-FFF2-40B4-BE49-F238E27FC236}">
                <a16:creationId xmlns:a16="http://schemas.microsoft.com/office/drawing/2014/main" id="{C8BFFF3D-FFAC-0BB2-9EA8-26C3DCDE1148}"/>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4" name="CaixaDeTexto 13">
            <a:extLst>
              <a:ext uri="{FF2B5EF4-FFF2-40B4-BE49-F238E27FC236}">
                <a16:creationId xmlns:a16="http://schemas.microsoft.com/office/drawing/2014/main" id="{A3360336-34C0-713A-58E5-E2366B77249A}"/>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5" name="CaixaDeTexto 14">
            <a:extLst>
              <a:ext uri="{FF2B5EF4-FFF2-40B4-BE49-F238E27FC236}">
                <a16:creationId xmlns:a16="http://schemas.microsoft.com/office/drawing/2014/main" id="{580EAF3B-C548-7392-6704-32D3C5682419}"/>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6" name="CaixaDeTexto 15">
            <a:extLst>
              <a:ext uri="{FF2B5EF4-FFF2-40B4-BE49-F238E27FC236}">
                <a16:creationId xmlns:a16="http://schemas.microsoft.com/office/drawing/2014/main" id="{0F318AC8-8042-14AF-6682-74B02DF4B8F7}"/>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7" name="CaixaDeTexto 16">
            <a:extLst>
              <a:ext uri="{FF2B5EF4-FFF2-40B4-BE49-F238E27FC236}">
                <a16:creationId xmlns:a16="http://schemas.microsoft.com/office/drawing/2014/main" id="{32BDD0E1-60A2-EFAF-8E6B-49A1593E460F}"/>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8" name="CaixaDeTexto 17">
            <a:extLst>
              <a:ext uri="{FF2B5EF4-FFF2-40B4-BE49-F238E27FC236}">
                <a16:creationId xmlns:a16="http://schemas.microsoft.com/office/drawing/2014/main" id="{8436A6C5-14B4-0709-0FA5-BDA81D349D06}"/>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9" name="CaixaDeTexto 18">
            <a:extLst>
              <a:ext uri="{FF2B5EF4-FFF2-40B4-BE49-F238E27FC236}">
                <a16:creationId xmlns:a16="http://schemas.microsoft.com/office/drawing/2014/main" id="{CACDA739-BAEA-EADB-AF9B-874D9B37A0B0}"/>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20" name="CaixaDeTexto 19">
            <a:extLst>
              <a:ext uri="{FF2B5EF4-FFF2-40B4-BE49-F238E27FC236}">
                <a16:creationId xmlns:a16="http://schemas.microsoft.com/office/drawing/2014/main" id="{1CB08DCA-50EA-AA46-25FE-514163C15BEE}"/>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1" name="CaixaDeTexto 20">
            <a:extLst>
              <a:ext uri="{FF2B5EF4-FFF2-40B4-BE49-F238E27FC236}">
                <a16:creationId xmlns:a16="http://schemas.microsoft.com/office/drawing/2014/main" id="{BB80A72E-ADFD-9AAE-79AD-E31CF5D45D01}"/>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3" name="Seta: Divisa 22">
            <a:hlinkClick r:id="" action="ppaction://hlinkshowjump?jump=previousslide"/>
            <a:extLst>
              <a:ext uri="{FF2B5EF4-FFF2-40B4-BE49-F238E27FC236}">
                <a16:creationId xmlns:a16="http://schemas.microsoft.com/office/drawing/2014/main" id="{2D8B7492-260D-1D64-3BC8-0EF1FCA61052}"/>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4" name="Conector reto 23">
            <a:extLst>
              <a:ext uri="{FF2B5EF4-FFF2-40B4-BE49-F238E27FC236}">
                <a16:creationId xmlns:a16="http://schemas.microsoft.com/office/drawing/2014/main" id="{4ED40620-70F4-BA0C-C41F-1B18AF3601CE}"/>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A0DB1537-8145-E54A-6411-CE78AAE151EF}"/>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FB90CA85-3A4A-900A-417A-A8F94B6F0AD2}"/>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3B43C68E-B3E3-B246-9685-42650B392A50}"/>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0E5A86C4-FDD4-5ADA-0770-73E98104D9EB}"/>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B1A3F438-5E0F-EFF2-08D5-8275918F33B4}"/>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E5B3D700-8060-4258-614F-CCBA4F03AAE3}"/>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20A65C67-BC33-38D3-9D64-A13EFA016343}"/>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C7525EB3-9B93-9C9F-404B-572A18DB724D}"/>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439538E2-1AEE-6692-2DDE-09C1106DAAFD}"/>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4" name="Retângulo: Cantos Arredondados 63">
            <a:extLst>
              <a:ext uri="{FF2B5EF4-FFF2-40B4-BE49-F238E27FC236}">
                <a16:creationId xmlns:a16="http://schemas.microsoft.com/office/drawing/2014/main" id="{D424CBF9-9DD5-CE26-64B0-800C3B39BFBD}"/>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5" name="Gráfico 64" descr="Ícone do menu de hambúrguer com preenchimento sólido">
            <a:hlinkClick r:id="rId6" action="ppaction://hlinksldjump"/>
            <a:extLst>
              <a:ext uri="{FF2B5EF4-FFF2-40B4-BE49-F238E27FC236}">
                <a16:creationId xmlns:a16="http://schemas.microsoft.com/office/drawing/2014/main" id="{1A73E626-CD2F-33FE-0611-29EB7C379AA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66" name="CaixaDeTexto 65">
            <a:extLst>
              <a:ext uri="{FF2B5EF4-FFF2-40B4-BE49-F238E27FC236}">
                <a16:creationId xmlns:a16="http://schemas.microsoft.com/office/drawing/2014/main" id="{9899535F-F040-131A-BE42-21658CA64083}"/>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8" name="Conector reto 67">
            <a:extLst>
              <a:ext uri="{FF2B5EF4-FFF2-40B4-BE49-F238E27FC236}">
                <a16:creationId xmlns:a16="http://schemas.microsoft.com/office/drawing/2014/main" id="{6A512B13-D944-9176-8964-2B48B9707F39}"/>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Retângulo 68">
            <a:hlinkClick r:id="rId9" action="ppaction://hlinksldjump"/>
            <a:extLst>
              <a:ext uri="{FF2B5EF4-FFF2-40B4-BE49-F238E27FC236}">
                <a16:creationId xmlns:a16="http://schemas.microsoft.com/office/drawing/2014/main" id="{42DC4559-F7EF-9D38-6B04-BE3A136CF203}"/>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0" action="ppaction://hlinksldjump"/>
            <a:extLst>
              <a:ext uri="{FF2B5EF4-FFF2-40B4-BE49-F238E27FC236}">
                <a16:creationId xmlns:a16="http://schemas.microsoft.com/office/drawing/2014/main" id="{4E18DEEC-5337-30A1-D4ED-946DD40E5178}"/>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1" action="ppaction://hlinksldjump"/>
            <a:extLst>
              <a:ext uri="{FF2B5EF4-FFF2-40B4-BE49-F238E27FC236}">
                <a16:creationId xmlns:a16="http://schemas.microsoft.com/office/drawing/2014/main" id="{3A9F09FA-8BAF-D92D-C090-AB6CA8F49943}"/>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2" action="ppaction://hlinksldjump"/>
            <a:extLst>
              <a:ext uri="{FF2B5EF4-FFF2-40B4-BE49-F238E27FC236}">
                <a16:creationId xmlns:a16="http://schemas.microsoft.com/office/drawing/2014/main" id="{2E8AFC39-B09A-2067-9340-E88E1372CEF8}"/>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3" action="ppaction://hlinksldjump"/>
            <a:extLst>
              <a:ext uri="{FF2B5EF4-FFF2-40B4-BE49-F238E27FC236}">
                <a16:creationId xmlns:a16="http://schemas.microsoft.com/office/drawing/2014/main" id="{417AA820-4B7E-F337-8523-FF31ED809247}"/>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4" action="ppaction://hlinksldjump"/>
            <a:extLst>
              <a:ext uri="{FF2B5EF4-FFF2-40B4-BE49-F238E27FC236}">
                <a16:creationId xmlns:a16="http://schemas.microsoft.com/office/drawing/2014/main" id="{BD7D6BF9-7FB6-223E-EE85-B973EA6E678E}"/>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5" action="ppaction://hlinksldjump"/>
            <a:extLst>
              <a:ext uri="{FF2B5EF4-FFF2-40B4-BE49-F238E27FC236}">
                <a16:creationId xmlns:a16="http://schemas.microsoft.com/office/drawing/2014/main" id="{44B4680D-1D02-F141-E0E7-83E408C8EA0D}"/>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6" action="ppaction://hlinksldjump"/>
            <a:extLst>
              <a:ext uri="{FF2B5EF4-FFF2-40B4-BE49-F238E27FC236}">
                <a16:creationId xmlns:a16="http://schemas.microsoft.com/office/drawing/2014/main" id="{BA237565-D214-F3E3-4899-219316A09CD8}"/>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7" action="ppaction://hlinksldjump"/>
            <a:extLst>
              <a:ext uri="{FF2B5EF4-FFF2-40B4-BE49-F238E27FC236}">
                <a16:creationId xmlns:a16="http://schemas.microsoft.com/office/drawing/2014/main" id="{4CD44C91-DB7A-C62C-90B8-C46C18D274D8}"/>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8" action="ppaction://hlinksldjump"/>
            <a:extLst>
              <a:ext uri="{FF2B5EF4-FFF2-40B4-BE49-F238E27FC236}">
                <a16:creationId xmlns:a16="http://schemas.microsoft.com/office/drawing/2014/main" id="{2E6B76E6-4598-35FB-4829-F8516640424C}"/>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9" action="ppaction://hlinksldjump"/>
            <a:extLst>
              <a:ext uri="{FF2B5EF4-FFF2-40B4-BE49-F238E27FC236}">
                <a16:creationId xmlns:a16="http://schemas.microsoft.com/office/drawing/2014/main" id="{CC0EBD6C-D4AC-A99B-8965-B4B009CB84E1}"/>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236216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42</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4" name="Google Shape;1078;p39">
            <a:extLst>
              <a:ext uri="{FF2B5EF4-FFF2-40B4-BE49-F238E27FC236}">
                <a16:creationId xmlns:a16="http://schemas.microsoft.com/office/drawing/2014/main" id="{B298DB8A-B7B0-9263-60C3-7A85B34CED9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52D1D042-ADCF-6241-0502-7AAF931CD6B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9" name="Título 4">
            <a:extLst>
              <a:ext uri="{FF2B5EF4-FFF2-40B4-BE49-F238E27FC236}">
                <a16:creationId xmlns:a16="http://schemas.microsoft.com/office/drawing/2014/main" id="{B7089396-FEDA-0CDB-B8B7-47F9AED010E3}"/>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IV. PAGAMENTOS</a:t>
            </a:r>
          </a:p>
        </p:txBody>
      </p:sp>
      <p:sp>
        <p:nvSpPr>
          <p:cNvPr id="11" name="Seta: Divisa 10">
            <a:hlinkClick r:id="" action="ppaction://hlinkshowjump?jump=nextslide"/>
            <a:extLst>
              <a:ext uri="{FF2B5EF4-FFF2-40B4-BE49-F238E27FC236}">
                <a16:creationId xmlns:a16="http://schemas.microsoft.com/office/drawing/2014/main" id="{46F2BB5D-38F0-173F-2277-EAE9487A29FF}"/>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2" name="CaixaDeTexto 11">
            <a:extLst>
              <a:ext uri="{FF2B5EF4-FFF2-40B4-BE49-F238E27FC236}">
                <a16:creationId xmlns:a16="http://schemas.microsoft.com/office/drawing/2014/main" id="{1926BCA3-813F-38CC-2997-70E528B89F7A}"/>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3" name="CaixaDeTexto 12">
            <a:extLst>
              <a:ext uri="{FF2B5EF4-FFF2-40B4-BE49-F238E27FC236}">
                <a16:creationId xmlns:a16="http://schemas.microsoft.com/office/drawing/2014/main" id="{FBCE35DB-0A23-CCE1-7DB9-00C2A0214834}"/>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4" name="CaixaDeTexto 13">
            <a:extLst>
              <a:ext uri="{FF2B5EF4-FFF2-40B4-BE49-F238E27FC236}">
                <a16:creationId xmlns:a16="http://schemas.microsoft.com/office/drawing/2014/main" id="{A555BE7F-31FA-E3DD-2FCF-C5846CDEDB85}"/>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5" name="CaixaDeTexto 14">
            <a:extLst>
              <a:ext uri="{FF2B5EF4-FFF2-40B4-BE49-F238E27FC236}">
                <a16:creationId xmlns:a16="http://schemas.microsoft.com/office/drawing/2014/main" id="{B2D02B28-2EAF-D638-6672-6A972B3F1696}"/>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6" name="CaixaDeTexto 15">
            <a:extLst>
              <a:ext uri="{FF2B5EF4-FFF2-40B4-BE49-F238E27FC236}">
                <a16:creationId xmlns:a16="http://schemas.microsoft.com/office/drawing/2014/main" id="{C034D5D6-9C87-9942-FFB7-412D32F7D209}"/>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7" name="CaixaDeTexto 16">
            <a:extLst>
              <a:ext uri="{FF2B5EF4-FFF2-40B4-BE49-F238E27FC236}">
                <a16:creationId xmlns:a16="http://schemas.microsoft.com/office/drawing/2014/main" id="{8D46EFF3-CFAA-C4BE-8D98-A048A9FF8626}"/>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8" name="CaixaDeTexto 17">
            <a:extLst>
              <a:ext uri="{FF2B5EF4-FFF2-40B4-BE49-F238E27FC236}">
                <a16:creationId xmlns:a16="http://schemas.microsoft.com/office/drawing/2014/main" id="{E5B0745D-4435-58AC-E4AD-9DA7E53D9CF5}"/>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9" name="CaixaDeTexto 18">
            <a:extLst>
              <a:ext uri="{FF2B5EF4-FFF2-40B4-BE49-F238E27FC236}">
                <a16:creationId xmlns:a16="http://schemas.microsoft.com/office/drawing/2014/main" id="{370B5E33-932B-7BD7-2001-BB291032F3A7}"/>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20" name="CaixaDeTexto 19">
            <a:extLst>
              <a:ext uri="{FF2B5EF4-FFF2-40B4-BE49-F238E27FC236}">
                <a16:creationId xmlns:a16="http://schemas.microsoft.com/office/drawing/2014/main" id="{41C78856-CD5F-1549-E75C-01D4EA32247B}"/>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1" name="CaixaDeTexto 20">
            <a:extLst>
              <a:ext uri="{FF2B5EF4-FFF2-40B4-BE49-F238E27FC236}">
                <a16:creationId xmlns:a16="http://schemas.microsoft.com/office/drawing/2014/main" id="{58A8DAA3-4435-726B-D5BF-7218740E543D}"/>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3" name="Seta: Divisa 22">
            <a:hlinkClick r:id="" action="ppaction://hlinkshowjump?jump=previousslide"/>
            <a:extLst>
              <a:ext uri="{FF2B5EF4-FFF2-40B4-BE49-F238E27FC236}">
                <a16:creationId xmlns:a16="http://schemas.microsoft.com/office/drawing/2014/main" id="{01A5C54C-9B12-6897-5A45-75C27FC874BC}"/>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4" name="Conector reto 23">
            <a:extLst>
              <a:ext uri="{FF2B5EF4-FFF2-40B4-BE49-F238E27FC236}">
                <a16:creationId xmlns:a16="http://schemas.microsoft.com/office/drawing/2014/main" id="{9B225095-6891-E51E-792E-7F340C20B91E}"/>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4C090ED3-4953-6AD1-60D8-148FDC4AA34A}"/>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8E1C013A-D110-1780-5543-653B1C3CE365}"/>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BB78FD59-6D08-C6A2-BE00-A762E3C55719}"/>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0D7A8B7B-A69C-C605-F03A-CA44424E8483}"/>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1DAB77CC-1E15-0BED-BEB7-4CDC2FE83DD2}"/>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18028C28-EEA9-E5A4-8A00-B1235F70067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72E33D87-2277-D915-6D38-73D99054C083}"/>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9C0BF344-BC94-FF8F-A647-4CA84F28FE2A}"/>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56D03554-DBB5-1DFB-2642-F529384E9619}"/>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4" name="Retângulo: Cantos Arredondados 63">
            <a:extLst>
              <a:ext uri="{FF2B5EF4-FFF2-40B4-BE49-F238E27FC236}">
                <a16:creationId xmlns:a16="http://schemas.microsoft.com/office/drawing/2014/main" id="{2716C4ED-8A5A-9CE6-A7F1-3CFD6415208D}"/>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5" name="Gráfico 64" descr="Ícone do menu de hambúrguer com preenchimento sólido">
            <a:hlinkClick r:id="rId5" action="ppaction://hlinksldjump"/>
            <a:extLst>
              <a:ext uri="{FF2B5EF4-FFF2-40B4-BE49-F238E27FC236}">
                <a16:creationId xmlns:a16="http://schemas.microsoft.com/office/drawing/2014/main" id="{7C599FAE-0F1F-140C-1A5A-57AC3A164FB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66" name="CaixaDeTexto 65">
            <a:extLst>
              <a:ext uri="{FF2B5EF4-FFF2-40B4-BE49-F238E27FC236}">
                <a16:creationId xmlns:a16="http://schemas.microsoft.com/office/drawing/2014/main" id="{61EE3C07-D88B-BFA3-898F-18DBDA43BC4E}"/>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8" name="Conector reto 67">
            <a:extLst>
              <a:ext uri="{FF2B5EF4-FFF2-40B4-BE49-F238E27FC236}">
                <a16:creationId xmlns:a16="http://schemas.microsoft.com/office/drawing/2014/main" id="{6A47DF75-3DE2-B535-157F-4A084A03DF1E}"/>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Retângulo 68">
            <a:hlinkClick r:id="rId8" action="ppaction://hlinksldjump"/>
            <a:extLst>
              <a:ext uri="{FF2B5EF4-FFF2-40B4-BE49-F238E27FC236}">
                <a16:creationId xmlns:a16="http://schemas.microsoft.com/office/drawing/2014/main" id="{F6212C18-C726-75ED-2FE0-3EB6703EA18A}"/>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9" action="ppaction://hlinksldjump"/>
            <a:extLst>
              <a:ext uri="{FF2B5EF4-FFF2-40B4-BE49-F238E27FC236}">
                <a16:creationId xmlns:a16="http://schemas.microsoft.com/office/drawing/2014/main" id="{9426A03E-DD67-771B-8BC5-DCD8095E48DE}"/>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0" action="ppaction://hlinksldjump"/>
            <a:extLst>
              <a:ext uri="{FF2B5EF4-FFF2-40B4-BE49-F238E27FC236}">
                <a16:creationId xmlns:a16="http://schemas.microsoft.com/office/drawing/2014/main" id="{07EDEF11-7311-94DC-92B5-E84B4B8D3F0F}"/>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1" action="ppaction://hlinksldjump"/>
            <a:extLst>
              <a:ext uri="{FF2B5EF4-FFF2-40B4-BE49-F238E27FC236}">
                <a16:creationId xmlns:a16="http://schemas.microsoft.com/office/drawing/2014/main" id="{F4A74FE1-9485-884C-2BCB-28EFF915B33F}"/>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2" action="ppaction://hlinksldjump"/>
            <a:extLst>
              <a:ext uri="{FF2B5EF4-FFF2-40B4-BE49-F238E27FC236}">
                <a16:creationId xmlns:a16="http://schemas.microsoft.com/office/drawing/2014/main" id="{D43BFB51-AD35-CCB3-D720-B18AE04435AA}"/>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3" action="ppaction://hlinksldjump"/>
            <a:extLst>
              <a:ext uri="{FF2B5EF4-FFF2-40B4-BE49-F238E27FC236}">
                <a16:creationId xmlns:a16="http://schemas.microsoft.com/office/drawing/2014/main" id="{99813053-9BAD-F7E4-36C5-32B7613B8D3C}"/>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4" action="ppaction://hlinksldjump"/>
            <a:extLst>
              <a:ext uri="{FF2B5EF4-FFF2-40B4-BE49-F238E27FC236}">
                <a16:creationId xmlns:a16="http://schemas.microsoft.com/office/drawing/2014/main" id="{6F2390C6-7526-CE42-8AB0-5AACFCF08228}"/>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5" action="ppaction://hlinksldjump"/>
            <a:extLst>
              <a:ext uri="{FF2B5EF4-FFF2-40B4-BE49-F238E27FC236}">
                <a16:creationId xmlns:a16="http://schemas.microsoft.com/office/drawing/2014/main" id="{4DF85B5D-E8C0-DF51-6F43-D43B9BA9F5BF}"/>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6" action="ppaction://hlinksldjump"/>
            <a:extLst>
              <a:ext uri="{FF2B5EF4-FFF2-40B4-BE49-F238E27FC236}">
                <a16:creationId xmlns:a16="http://schemas.microsoft.com/office/drawing/2014/main" id="{E5FD5A2A-9CAC-5F7A-B4F2-92D33FD0A71A}"/>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7" action="ppaction://hlinksldjump"/>
            <a:extLst>
              <a:ext uri="{FF2B5EF4-FFF2-40B4-BE49-F238E27FC236}">
                <a16:creationId xmlns:a16="http://schemas.microsoft.com/office/drawing/2014/main" id="{136E3E01-8F2E-0539-DE1C-ACD37FC1B959}"/>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8" action="ppaction://hlinksldjump"/>
            <a:extLst>
              <a:ext uri="{FF2B5EF4-FFF2-40B4-BE49-F238E27FC236}">
                <a16:creationId xmlns:a16="http://schemas.microsoft.com/office/drawing/2014/main" id="{4E640B7E-99D9-9E94-82DF-77554790789F}"/>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E7167A0E-299A-65FA-DAC9-DB2C663B8F3D}"/>
              </a:ext>
            </a:extLst>
          </p:cNvPr>
          <p:cNvPicPr>
            <a:picLocks noChangeAspect="1"/>
          </p:cNvPicPr>
          <p:nvPr/>
        </p:nvPicPr>
        <p:blipFill>
          <a:blip r:embed="rId19"/>
          <a:stretch>
            <a:fillRect/>
          </a:stretch>
        </p:blipFill>
        <p:spPr>
          <a:xfrm>
            <a:off x="81258" y="1648651"/>
            <a:ext cx="7247485" cy="7577598"/>
          </a:xfrm>
          <a:prstGeom prst="rect">
            <a:avLst/>
          </a:prstGeom>
        </p:spPr>
      </p:pic>
    </p:spTree>
    <p:extLst>
      <p:ext uri="{BB962C8B-B14F-4D97-AF65-F5344CB8AC3E}">
        <p14:creationId xmlns:p14="http://schemas.microsoft.com/office/powerpoint/2010/main" val="2644644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43</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4" name="Google Shape;1078;p39">
            <a:extLst>
              <a:ext uri="{FF2B5EF4-FFF2-40B4-BE49-F238E27FC236}">
                <a16:creationId xmlns:a16="http://schemas.microsoft.com/office/drawing/2014/main" id="{D233F69F-88D1-D629-2A0C-E57EECCE644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8" name="Gráfico 7" descr="Juiz com preenchimento sólido">
            <a:hlinkClick r:id="" action="ppaction://noaction"/>
            <a:extLst>
              <a:ext uri="{FF2B5EF4-FFF2-40B4-BE49-F238E27FC236}">
                <a16:creationId xmlns:a16="http://schemas.microsoft.com/office/drawing/2014/main" id="{703CE556-A163-6B6B-7C1F-3C08525B250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676" y="62365"/>
            <a:ext cx="334763" cy="334763"/>
          </a:xfrm>
          <a:prstGeom prst="rect">
            <a:avLst/>
          </a:prstGeom>
        </p:spPr>
      </p:pic>
      <p:sp>
        <p:nvSpPr>
          <p:cNvPr id="9" name="Título 4">
            <a:extLst>
              <a:ext uri="{FF2B5EF4-FFF2-40B4-BE49-F238E27FC236}">
                <a16:creationId xmlns:a16="http://schemas.microsoft.com/office/drawing/2014/main" id="{A86F3C09-3FB9-90CC-87BC-95B7F6F40847}"/>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IV. PAGAMENTOS</a:t>
            </a:r>
          </a:p>
        </p:txBody>
      </p:sp>
      <p:sp>
        <p:nvSpPr>
          <p:cNvPr id="11" name="Seta: Divisa 10">
            <a:hlinkClick r:id="" action="ppaction://hlinkshowjump?jump=nextslide"/>
            <a:extLst>
              <a:ext uri="{FF2B5EF4-FFF2-40B4-BE49-F238E27FC236}">
                <a16:creationId xmlns:a16="http://schemas.microsoft.com/office/drawing/2014/main" id="{F50A7B9C-8474-787C-62CB-5B309427E2FF}"/>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2" name="CaixaDeTexto 11">
            <a:extLst>
              <a:ext uri="{FF2B5EF4-FFF2-40B4-BE49-F238E27FC236}">
                <a16:creationId xmlns:a16="http://schemas.microsoft.com/office/drawing/2014/main" id="{EEF57ED9-5C76-6FFC-347D-7B52C9DA2AFF}"/>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13" name="CaixaDeTexto 12">
            <a:extLst>
              <a:ext uri="{FF2B5EF4-FFF2-40B4-BE49-F238E27FC236}">
                <a16:creationId xmlns:a16="http://schemas.microsoft.com/office/drawing/2014/main" id="{1CD41B42-B342-C112-F8BC-681AF52C2A5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4" name="CaixaDeTexto 13">
            <a:extLst>
              <a:ext uri="{FF2B5EF4-FFF2-40B4-BE49-F238E27FC236}">
                <a16:creationId xmlns:a16="http://schemas.microsoft.com/office/drawing/2014/main" id="{F884B443-8867-4879-ACE5-842363860532}"/>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5" name="CaixaDeTexto 14">
            <a:extLst>
              <a:ext uri="{FF2B5EF4-FFF2-40B4-BE49-F238E27FC236}">
                <a16:creationId xmlns:a16="http://schemas.microsoft.com/office/drawing/2014/main" id="{1E9A0FB1-A805-7AF7-EABF-4CCCFE4FE888}"/>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6" name="CaixaDeTexto 15">
            <a:extLst>
              <a:ext uri="{FF2B5EF4-FFF2-40B4-BE49-F238E27FC236}">
                <a16:creationId xmlns:a16="http://schemas.microsoft.com/office/drawing/2014/main" id="{3163479A-D1E8-7B1B-19AF-9ADCDA6A6EA6}"/>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7" name="CaixaDeTexto 16">
            <a:extLst>
              <a:ext uri="{FF2B5EF4-FFF2-40B4-BE49-F238E27FC236}">
                <a16:creationId xmlns:a16="http://schemas.microsoft.com/office/drawing/2014/main" id="{9F13C697-CB11-60A9-BA57-5A97C3690B25}"/>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8" name="CaixaDeTexto 17">
            <a:extLst>
              <a:ext uri="{FF2B5EF4-FFF2-40B4-BE49-F238E27FC236}">
                <a16:creationId xmlns:a16="http://schemas.microsoft.com/office/drawing/2014/main" id="{E877D7C7-9DA0-E124-CD02-B1AEA9E3C957}"/>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9" name="CaixaDeTexto 18">
            <a:extLst>
              <a:ext uri="{FF2B5EF4-FFF2-40B4-BE49-F238E27FC236}">
                <a16:creationId xmlns:a16="http://schemas.microsoft.com/office/drawing/2014/main" id="{89A2C471-CED3-9C36-BEE7-25625B3F8411}"/>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20" name="CaixaDeTexto 19">
            <a:extLst>
              <a:ext uri="{FF2B5EF4-FFF2-40B4-BE49-F238E27FC236}">
                <a16:creationId xmlns:a16="http://schemas.microsoft.com/office/drawing/2014/main" id="{D0359F53-16F7-9C29-297C-76A6932C455B}"/>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21" name="CaixaDeTexto 20">
            <a:extLst>
              <a:ext uri="{FF2B5EF4-FFF2-40B4-BE49-F238E27FC236}">
                <a16:creationId xmlns:a16="http://schemas.microsoft.com/office/drawing/2014/main" id="{DD5BF043-B79C-C650-89A8-961B66BFCC0D}"/>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23" name="Seta: Divisa 22">
            <a:hlinkClick r:id="" action="ppaction://hlinkshowjump?jump=previousslide"/>
            <a:extLst>
              <a:ext uri="{FF2B5EF4-FFF2-40B4-BE49-F238E27FC236}">
                <a16:creationId xmlns:a16="http://schemas.microsoft.com/office/drawing/2014/main" id="{59DAEC42-968B-7D0E-82A5-71A651FF36E4}"/>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24" name="Conector reto 23">
            <a:extLst>
              <a:ext uri="{FF2B5EF4-FFF2-40B4-BE49-F238E27FC236}">
                <a16:creationId xmlns:a16="http://schemas.microsoft.com/office/drawing/2014/main" id="{7496CC2A-D276-9D15-98D7-1266AF9DEC8A}"/>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0EDCF02D-AD3A-4455-E312-A6D5E7BA749B}"/>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5814CDC0-40C2-F6A7-B6D4-93FA796621CC}"/>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1B8CD66F-A5A0-12B8-F6EA-C649CB2FB935}"/>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3D952042-0952-3A76-31FD-F6B30995711B}"/>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95895871-C6E4-CA5F-13BE-4E0BE9C38E11}"/>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2CC65DFA-5384-8F4B-542B-A8FABD7C493A}"/>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5D09EF43-94FA-5BC4-39DF-328ECF0F24ED}"/>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86FD8F16-FD92-EB2F-E757-12F51A092657}"/>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897B99E4-E1DE-8E5C-A368-27CA38819F09}"/>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4" name="Retângulo: Cantos Arredondados 63">
            <a:extLst>
              <a:ext uri="{FF2B5EF4-FFF2-40B4-BE49-F238E27FC236}">
                <a16:creationId xmlns:a16="http://schemas.microsoft.com/office/drawing/2014/main" id="{93A415EA-B471-7AA5-A18F-16F8328091C2}"/>
              </a:ext>
            </a:extLst>
          </p:cNvPr>
          <p:cNvSpPr/>
          <p:nvPr/>
        </p:nvSpPr>
        <p:spPr>
          <a:xfrm>
            <a:off x="5535117"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5" name="Gráfico 64" descr="Ícone do menu de hambúrguer com preenchimento sólido">
            <a:hlinkClick r:id="rId5" action="ppaction://hlinksldjump"/>
            <a:extLst>
              <a:ext uri="{FF2B5EF4-FFF2-40B4-BE49-F238E27FC236}">
                <a16:creationId xmlns:a16="http://schemas.microsoft.com/office/drawing/2014/main" id="{392893D7-E7C8-10EB-3570-5C41F7102B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9961" y="623224"/>
            <a:ext cx="212194" cy="212194"/>
          </a:xfrm>
          <a:prstGeom prst="rect">
            <a:avLst/>
          </a:prstGeom>
        </p:spPr>
      </p:pic>
      <p:sp>
        <p:nvSpPr>
          <p:cNvPr id="66" name="CaixaDeTexto 65">
            <a:extLst>
              <a:ext uri="{FF2B5EF4-FFF2-40B4-BE49-F238E27FC236}">
                <a16:creationId xmlns:a16="http://schemas.microsoft.com/office/drawing/2014/main" id="{957BF467-30AA-D1E3-A417-F4FFDB22AEE1}"/>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8" name="Conector reto 67">
            <a:extLst>
              <a:ext uri="{FF2B5EF4-FFF2-40B4-BE49-F238E27FC236}">
                <a16:creationId xmlns:a16="http://schemas.microsoft.com/office/drawing/2014/main" id="{0EADBA0D-94B6-8FC4-74BB-5162543A9275}"/>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Retângulo 68">
            <a:hlinkClick r:id="rId8" action="ppaction://hlinksldjump"/>
            <a:extLst>
              <a:ext uri="{FF2B5EF4-FFF2-40B4-BE49-F238E27FC236}">
                <a16:creationId xmlns:a16="http://schemas.microsoft.com/office/drawing/2014/main" id="{584E3D5F-9F47-CC97-E4F7-44C19CE261BA}"/>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9" action="ppaction://hlinksldjump"/>
            <a:extLst>
              <a:ext uri="{FF2B5EF4-FFF2-40B4-BE49-F238E27FC236}">
                <a16:creationId xmlns:a16="http://schemas.microsoft.com/office/drawing/2014/main" id="{0C7BB721-A935-54CE-6A79-C0496D78C1D3}"/>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0" action="ppaction://hlinksldjump"/>
            <a:extLst>
              <a:ext uri="{FF2B5EF4-FFF2-40B4-BE49-F238E27FC236}">
                <a16:creationId xmlns:a16="http://schemas.microsoft.com/office/drawing/2014/main" id="{61C131DA-0529-950C-5C32-2F05C1728F4E}"/>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1" action="ppaction://hlinksldjump"/>
            <a:extLst>
              <a:ext uri="{FF2B5EF4-FFF2-40B4-BE49-F238E27FC236}">
                <a16:creationId xmlns:a16="http://schemas.microsoft.com/office/drawing/2014/main" id="{0C0DE680-253B-01D0-AB6A-91DC88D38CEE}"/>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2" action="ppaction://hlinksldjump"/>
            <a:extLst>
              <a:ext uri="{FF2B5EF4-FFF2-40B4-BE49-F238E27FC236}">
                <a16:creationId xmlns:a16="http://schemas.microsoft.com/office/drawing/2014/main" id="{0260CEB5-EFFE-CB9B-437E-821C77119259}"/>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3" action="ppaction://hlinksldjump"/>
            <a:extLst>
              <a:ext uri="{FF2B5EF4-FFF2-40B4-BE49-F238E27FC236}">
                <a16:creationId xmlns:a16="http://schemas.microsoft.com/office/drawing/2014/main" id="{BE6316EC-8EAE-159F-1837-7312814EAD18}"/>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4" action="ppaction://hlinksldjump"/>
            <a:extLst>
              <a:ext uri="{FF2B5EF4-FFF2-40B4-BE49-F238E27FC236}">
                <a16:creationId xmlns:a16="http://schemas.microsoft.com/office/drawing/2014/main" id="{79D1C620-1821-5435-27F4-290A377B657F}"/>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5" action="ppaction://hlinksldjump"/>
            <a:extLst>
              <a:ext uri="{FF2B5EF4-FFF2-40B4-BE49-F238E27FC236}">
                <a16:creationId xmlns:a16="http://schemas.microsoft.com/office/drawing/2014/main" id="{6D9D4AF6-407C-00B4-3205-5729E62A5067}"/>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6" action="ppaction://hlinksldjump"/>
            <a:extLst>
              <a:ext uri="{FF2B5EF4-FFF2-40B4-BE49-F238E27FC236}">
                <a16:creationId xmlns:a16="http://schemas.microsoft.com/office/drawing/2014/main" id="{C53DFDEF-82AC-F4CC-2888-936E90604CC0}"/>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7" action="ppaction://hlinksldjump"/>
            <a:extLst>
              <a:ext uri="{FF2B5EF4-FFF2-40B4-BE49-F238E27FC236}">
                <a16:creationId xmlns:a16="http://schemas.microsoft.com/office/drawing/2014/main" id="{45DBD57A-E2C8-9066-E7A2-F773D275FE43}"/>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8" action="ppaction://hlinksldjump"/>
            <a:extLst>
              <a:ext uri="{FF2B5EF4-FFF2-40B4-BE49-F238E27FC236}">
                <a16:creationId xmlns:a16="http://schemas.microsoft.com/office/drawing/2014/main" id="{D1E31D76-A435-35E0-00C0-D0551653EA8C}"/>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65DD830A-7DB6-9ACF-93CA-0931660A5D35}"/>
              </a:ext>
            </a:extLst>
          </p:cNvPr>
          <p:cNvPicPr>
            <a:picLocks noChangeAspect="1"/>
          </p:cNvPicPr>
          <p:nvPr/>
        </p:nvPicPr>
        <p:blipFill rotWithShape="1">
          <a:blip r:embed="rId19"/>
          <a:srcRect b="5988"/>
          <a:stretch/>
        </p:blipFill>
        <p:spPr>
          <a:xfrm>
            <a:off x="274691" y="2435977"/>
            <a:ext cx="7007118" cy="4023438"/>
          </a:xfrm>
          <a:prstGeom prst="rect">
            <a:avLst/>
          </a:prstGeom>
        </p:spPr>
      </p:pic>
      <p:sp>
        <p:nvSpPr>
          <p:cNvPr id="5" name="Retângulo: Cantos Arredondados 4">
            <a:extLst>
              <a:ext uri="{FF2B5EF4-FFF2-40B4-BE49-F238E27FC236}">
                <a16:creationId xmlns:a16="http://schemas.microsoft.com/office/drawing/2014/main" id="{76A745CA-D439-B1FD-35D8-D3A0CB01B910}"/>
              </a:ext>
            </a:extLst>
          </p:cNvPr>
          <p:cNvSpPr/>
          <p:nvPr/>
        </p:nvSpPr>
        <p:spPr>
          <a:xfrm>
            <a:off x="302644" y="7362093"/>
            <a:ext cx="6907404" cy="1409663"/>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22" name="CaixaDeTexto 21">
            <a:extLst>
              <a:ext uri="{FF2B5EF4-FFF2-40B4-BE49-F238E27FC236}">
                <a16:creationId xmlns:a16="http://schemas.microsoft.com/office/drawing/2014/main" id="{DC04216B-095A-A9E7-BE8C-05F280E1742C}"/>
              </a:ext>
            </a:extLst>
          </p:cNvPr>
          <p:cNvSpPr txBox="1"/>
          <p:nvPr/>
        </p:nvSpPr>
        <p:spPr>
          <a:xfrm>
            <a:off x="274691" y="7721304"/>
            <a:ext cx="6885196" cy="1086451"/>
          </a:xfrm>
          <a:prstGeom prst="rect">
            <a:avLst/>
          </a:prstGeom>
          <a:noFill/>
        </p:spPr>
        <p:txBody>
          <a:bodyPr wrap="square">
            <a:spAutoFit/>
          </a:bodyPr>
          <a:lstStyle/>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Até abril de 2024, a recuperanda somou R$ 9.613.778,58 em pagamentos aos credores trabalhistas.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Tree>
    <p:extLst>
      <p:ext uri="{BB962C8B-B14F-4D97-AF65-F5344CB8AC3E}">
        <p14:creationId xmlns:p14="http://schemas.microsoft.com/office/powerpoint/2010/main" val="2938044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PONTOS DE ANÁLISE</a:t>
            </a:r>
          </a:p>
        </p:txBody>
      </p:sp>
      <p:pic>
        <p:nvPicPr>
          <p:cNvPr id="4" name="Gráfico 3" descr="Martelo com preenchimento sólido">
            <a:hlinkClick r:id="" action="ppaction://noaction"/>
            <a:extLst>
              <a:ext uri="{FF2B5EF4-FFF2-40B4-BE49-F238E27FC236}">
                <a16:creationId xmlns:a16="http://schemas.microsoft.com/office/drawing/2014/main" id="{2255AD67-2A67-E490-2081-2080AD6A73F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02278" y="4439983"/>
            <a:ext cx="826735" cy="826735"/>
          </a:xfrm>
          <a:prstGeom prst="rect">
            <a:avLst/>
          </a:prstGeom>
        </p:spPr>
      </p:pic>
      <p:sp>
        <p:nvSpPr>
          <p:cNvPr id="2" name="Título 4">
            <a:extLst>
              <a:ext uri="{FF2B5EF4-FFF2-40B4-BE49-F238E27FC236}">
                <a16:creationId xmlns:a16="http://schemas.microsoft.com/office/drawing/2014/main" id="{A97128F6-49A2-5C3E-6DE4-7751478226F1}"/>
              </a:ext>
            </a:extLst>
          </p:cNvPr>
          <p:cNvSpPr txBox="1">
            <a:spLocks/>
          </p:cNvSpPr>
          <p:nvPr/>
        </p:nvSpPr>
        <p:spPr>
          <a:xfrm>
            <a:off x="3206396" y="4991857"/>
            <a:ext cx="4372871" cy="1150289"/>
          </a:xfrm>
          <a:prstGeom prst="rect">
            <a:avLst/>
          </a:prstGeom>
        </p:spPr>
        <p:txBody>
          <a:bodyPr vert="horz" lIns="91402" tIns="45701" rIns="91402" bIns="45701" rtlCol="0" anchor="ctr">
            <a:noAutofit/>
          </a:bodyPr>
          <a:lstStyle>
            <a:lvl1pPr algn="l" defTabSz="755934" rtl="0" eaLnBrk="1" latinLnBrk="0" hangingPunct="1">
              <a:lnSpc>
                <a:spcPct val="100000"/>
              </a:lnSpc>
              <a:spcBef>
                <a:spcPct val="0"/>
              </a:spcBef>
              <a:buNone/>
              <a:defRPr sz="2800" b="1" i="0" kern="1200">
                <a:solidFill>
                  <a:srgbClr val="D4AA62"/>
                </a:solidFill>
                <a:latin typeface="Times" pitchFamily="2" charset="0"/>
                <a:ea typeface="+mj-ea"/>
                <a:cs typeface="+mj-cs"/>
              </a:defRPr>
            </a:lvl1pPr>
          </a:lstStyle>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PRINCIPAIS OCORRÊNCIAS OPERACIONAIS</a:t>
            </a:r>
          </a:p>
          <a:p>
            <a:pPr marL="399890" indent="-399890">
              <a:buFont typeface="+mj-lt"/>
              <a:buAutoNum type="romanUcPeriod"/>
            </a:pPr>
            <a:r>
              <a:rPr lang="pt-BR" sz="1399" b="0" dirty="0">
                <a:solidFill>
                  <a:srgbClr val="204D6F"/>
                </a:solidFill>
                <a:latin typeface="+mn-lt"/>
                <a:ea typeface="Ebrima" panose="02000000000000000000" pitchFamily="2" charset="0"/>
                <a:cs typeface="Ebrima" panose="02000000000000000000" pitchFamily="2" charset="0"/>
              </a:rPr>
              <a:t>PENDÊNCIAS E QUESTIONAMENTOS</a:t>
            </a:r>
          </a:p>
          <a:p>
            <a:pPr marL="399890" indent="-399890">
              <a:buFont typeface="+mj-lt"/>
              <a:buAutoNum type="romanUcPeriod"/>
            </a:pPr>
            <a:endParaRPr lang="pt-BR" sz="1399" b="0" dirty="0">
              <a:solidFill>
                <a:srgbClr val="204D6F"/>
              </a:solidFill>
              <a:latin typeface="Ebrima" panose="02000000000000000000" pitchFamily="2" charset="0"/>
              <a:ea typeface="Ebrima" panose="02000000000000000000" pitchFamily="2" charset="0"/>
              <a:cs typeface="Ebrima" panose="02000000000000000000" pitchFamily="2" charset="0"/>
            </a:endParaRPr>
          </a:p>
        </p:txBody>
      </p:sp>
      <p:sp>
        <p:nvSpPr>
          <p:cNvPr id="5" name="Espaço Reservado para Número de Slide 2">
            <a:extLst>
              <a:ext uri="{FF2B5EF4-FFF2-40B4-BE49-F238E27FC236}">
                <a16:creationId xmlns:a16="http://schemas.microsoft.com/office/drawing/2014/main" id="{5260ED2B-3C3C-3BE0-BCE5-8FBB91424F7F}"/>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44</a:t>
            </a:fld>
            <a:endParaRPr lang="pt-BR" sz="800" dirty="0">
              <a:solidFill>
                <a:srgbClr val="156082"/>
              </a:solidFill>
            </a:endParaRPr>
          </a:p>
        </p:txBody>
      </p:sp>
      <p:pic>
        <p:nvPicPr>
          <p:cNvPr id="6" name="Imagem 5">
            <a:extLst>
              <a:ext uri="{FF2B5EF4-FFF2-40B4-BE49-F238E27FC236}">
                <a16:creationId xmlns:a16="http://schemas.microsoft.com/office/drawing/2014/main" id="{59EB3D52-1A66-48A9-03DA-8C8FBD9B11FD}"/>
              </a:ext>
            </a:extLst>
          </p:cNvPr>
          <p:cNvPicPr>
            <a:picLocks noChangeAspect="1"/>
          </p:cNvPicPr>
          <p:nvPr/>
        </p:nvPicPr>
        <p:blipFill>
          <a:blip r:embed="rId5"/>
          <a:stretch>
            <a:fillRect/>
          </a:stretch>
        </p:blipFill>
        <p:spPr>
          <a:xfrm>
            <a:off x="6297262" y="10458960"/>
            <a:ext cx="827741" cy="202771"/>
          </a:xfrm>
          <a:prstGeom prst="rect">
            <a:avLst/>
          </a:prstGeom>
        </p:spPr>
      </p:pic>
      <p:sp>
        <p:nvSpPr>
          <p:cNvPr id="24" name="Retângulo 23">
            <a:extLst>
              <a:ext uri="{FF2B5EF4-FFF2-40B4-BE49-F238E27FC236}">
                <a16:creationId xmlns:a16="http://schemas.microsoft.com/office/drawing/2014/main" id="{61C557CF-E76F-414D-1D54-E43D8BFBDC08}"/>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Seta: Divisa 24">
            <a:hlinkClick r:id="" action="ppaction://hlinkshowjump?jump=nextslide"/>
            <a:extLst>
              <a:ext uri="{FF2B5EF4-FFF2-40B4-BE49-F238E27FC236}">
                <a16:creationId xmlns:a16="http://schemas.microsoft.com/office/drawing/2014/main" id="{0EB7BB47-F997-427B-1EF3-9285EE31C869}"/>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8" name="Seta: Divisa 27">
            <a:hlinkClick r:id="" action="ppaction://hlinkshowjump?jump=previousslide"/>
            <a:extLst>
              <a:ext uri="{FF2B5EF4-FFF2-40B4-BE49-F238E27FC236}">
                <a16:creationId xmlns:a16="http://schemas.microsoft.com/office/drawing/2014/main" id="{2A81CBA5-2834-502F-82F5-97D2D778CDD3}"/>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29" name="Gráfico 28" descr="Ícone do menu de hambúrguer com preenchimento sólido">
            <a:hlinkClick r:id="rId6" action="ppaction://hlinksldjump"/>
            <a:extLst>
              <a:ext uri="{FF2B5EF4-FFF2-40B4-BE49-F238E27FC236}">
                <a16:creationId xmlns:a16="http://schemas.microsoft.com/office/drawing/2014/main" id="{DB6F376A-9621-BBB6-A539-FA87AABBF7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30" name="CaixaDeTexto 29">
            <a:extLst>
              <a:ext uri="{FF2B5EF4-FFF2-40B4-BE49-F238E27FC236}">
                <a16:creationId xmlns:a16="http://schemas.microsoft.com/office/drawing/2014/main" id="{4E8135DB-AE3C-3427-4CFF-86EF9C95EF57}"/>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50" name="CaixaDeTexto 49">
            <a:extLst>
              <a:ext uri="{FF2B5EF4-FFF2-40B4-BE49-F238E27FC236}">
                <a16:creationId xmlns:a16="http://schemas.microsoft.com/office/drawing/2014/main" id="{D0DE1B08-4347-5932-0A67-FDD4F6B4114B}"/>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2" name="CaixaDeTexto 51">
            <a:extLst>
              <a:ext uri="{FF2B5EF4-FFF2-40B4-BE49-F238E27FC236}">
                <a16:creationId xmlns:a16="http://schemas.microsoft.com/office/drawing/2014/main" id="{0BDB4E9B-9805-2AF6-3283-7CFDAF502C03}"/>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3" name="CaixaDeTexto 52">
            <a:extLst>
              <a:ext uri="{FF2B5EF4-FFF2-40B4-BE49-F238E27FC236}">
                <a16:creationId xmlns:a16="http://schemas.microsoft.com/office/drawing/2014/main" id="{EA952042-B938-5CF3-7B09-89211AE13A86}"/>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4" name="CaixaDeTexto 53">
            <a:extLst>
              <a:ext uri="{FF2B5EF4-FFF2-40B4-BE49-F238E27FC236}">
                <a16:creationId xmlns:a16="http://schemas.microsoft.com/office/drawing/2014/main" id="{C045B097-ED99-FA7E-F86F-CD4739CABF46}"/>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5" name="CaixaDeTexto 54">
            <a:extLst>
              <a:ext uri="{FF2B5EF4-FFF2-40B4-BE49-F238E27FC236}">
                <a16:creationId xmlns:a16="http://schemas.microsoft.com/office/drawing/2014/main" id="{78DC3150-60D7-7A98-DD62-288E3C07A967}"/>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6" name="CaixaDeTexto 55">
            <a:extLst>
              <a:ext uri="{FF2B5EF4-FFF2-40B4-BE49-F238E27FC236}">
                <a16:creationId xmlns:a16="http://schemas.microsoft.com/office/drawing/2014/main" id="{ADD1B4CC-F609-9C2D-1A25-12F575D9E8E3}"/>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7" name="CaixaDeTexto 56">
            <a:extLst>
              <a:ext uri="{FF2B5EF4-FFF2-40B4-BE49-F238E27FC236}">
                <a16:creationId xmlns:a16="http://schemas.microsoft.com/office/drawing/2014/main" id="{2D5A0C1D-0E2F-021D-C48A-1880DC0ABAC9}"/>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8" name="CaixaDeTexto 57">
            <a:extLst>
              <a:ext uri="{FF2B5EF4-FFF2-40B4-BE49-F238E27FC236}">
                <a16:creationId xmlns:a16="http://schemas.microsoft.com/office/drawing/2014/main" id="{D0116D80-197B-BA07-AC07-2BD6C5F6C651}"/>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9" name="CaixaDeTexto 58">
            <a:extLst>
              <a:ext uri="{FF2B5EF4-FFF2-40B4-BE49-F238E27FC236}">
                <a16:creationId xmlns:a16="http://schemas.microsoft.com/office/drawing/2014/main" id="{41144BDB-9EE3-136B-813E-3AE5429207AD}"/>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60" name="Conector reto 59">
            <a:extLst>
              <a:ext uri="{FF2B5EF4-FFF2-40B4-BE49-F238E27FC236}">
                <a16:creationId xmlns:a16="http://schemas.microsoft.com/office/drawing/2014/main" id="{D85A3B5D-ABCA-CC76-BD2F-66D2F2AE54A8}"/>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D01B3679-F7FD-2932-2455-CB54B72E305F}"/>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05F5B9AE-7B4A-9B28-D11E-65BA422A655A}"/>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D9B6F194-FC6B-F046-2CE9-07F485E1F246}"/>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85C0D6E4-5D68-C4CB-6F6D-94C2317A2966}"/>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F35A7ACF-1D57-7353-F167-3A850F7C1183}"/>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54D6E14B-A067-5BDB-AF90-4021B44A3FC2}"/>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84DC4229-E5C3-68C1-C82F-99B7DA7E248C}"/>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313B1D92-0A93-E12E-2644-AB226725FE9E}"/>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09D16840-4F52-F11A-D616-204587874CAF}"/>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CaixaDeTexto 69">
            <a:extLst>
              <a:ext uri="{FF2B5EF4-FFF2-40B4-BE49-F238E27FC236}">
                <a16:creationId xmlns:a16="http://schemas.microsoft.com/office/drawing/2014/main" id="{B0498564-0818-534A-FC74-52A5CE66CD0A}"/>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1" name="Conector reto 70">
            <a:extLst>
              <a:ext uri="{FF2B5EF4-FFF2-40B4-BE49-F238E27FC236}">
                <a16:creationId xmlns:a16="http://schemas.microsoft.com/office/drawing/2014/main" id="{AE307198-BA3B-8057-D007-CE34434C9C17}"/>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2" name="Retângulo 71">
            <a:hlinkClick r:id="rId9" action="ppaction://hlinksldjump"/>
            <a:extLst>
              <a:ext uri="{FF2B5EF4-FFF2-40B4-BE49-F238E27FC236}">
                <a16:creationId xmlns:a16="http://schemas.microsoft.com/office/drawing/2014/main" id="{3AC50D3D-DD22-559D-8F5B-30EEE2A3068C}"/>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0" action="ppaction://hlinksldjump"/>
            <a:extLst>
              <a:ext uri="{FF2B5EF4-FFF2-40B4-BE49-F238E27FC236}">
                <a16:creationId xmlns:a16="http://schemas.microsoft.com/office/drawing/2014/main" id="{24AC635F-DF10-457F-0FE4-9924ADB8D8DD}"/>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1" action="ppaction://hlinksldjump"/>
            <a:extLst>
              <a:ext uri="{FF2B5EF4-FFF2-40B4-BE49-F238E27FC236}">
                <a16:creationId xmlns:a16="http://schemas.microsoft.com/office/drawing/2014/main" id="{BFA6FF60-159B-633C-8FD5-153A39D73D51}"/>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2" action="ppaction://hlinksldjump"/>
            <a:extLst>
              <a:ext uri="{FF2B5EF4-FFF2-40B4-BE49-F238E27FC236}">
                <a16:creationId xmlns:a16="http://schemas.microsoft.com/office/drawing/2014/main" id="{3AB984B5-531E-5F88-F48A-F2E85D919B5D}"/>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3" action="ppaction://hlinksldjump"/>
            <a:extLst>
              <a:ext uri="{FF2B5EF4-FFF2-40B4-BE49-F238E27FC236}">
                <a16:creationId xmlns:a16="http://schemas.microsoft.com/office/drawing/2014/main" id="{AE56BDFC-3F33-28B9-7C55-A3A68289AF61}"/>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4" action="ppaction://hlinksldjump"/>
            <a:extLst>
              <a:ext uri="{FF2B5EF4-FFF2-40B4-BE49-F238E27FC236}">
                <a16:creationId xmlns:a16="http://schemas.microsoft.com/office/drawing/2014/main" id="{EE6DA2BF-A8AC-9A8D-1D48-ADE8190FD81B}"/>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5" action="ppaction://hlinksldjump"/>
            <a:extLst>
              <a:ext uri="{FF2B5EF4-FFF2-40B4-BE49-F238E27FC236}">
                <a16:creationId xmlns:a16="http://schemas.microsoft.com/office/drawing/2014/main" id="{963BFFDC-3D3C-9774-DC46-7F99E7C8A8E9}"/>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6" action="ppaction://hlinksldjump"/>
            <a:extLst>
              <a:ext uri="{FF2B5EF4-FFF2-40B4-BE49-F238E27FC236}">
                <a16:creationId xmlns:a16="http://schemas.microsoft.com/office/drawing/2014/main" id="{86C17AF3-0DE4-2B0D-93F1-EE2519E4A24B}"/>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7" action="ppaction://hlinksldjump"/>
            <a:extLst>
              <a:ext uri="{FF2B5EF4-FFF2-40B4-BE49-F238E27FC236}">
                <a16:creationId xmlns:a16="http://schemas.microsoft.com/office/drawing/2014/main" id="{B10037B7-BE89-BE68-D190-BA2FCFB1E783}"/>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Fluxograma: Processo 80">
            <a:hlinkClick r:id="rId18" action="ppaction://hlinksldjump"/>
            <a:extLst>
              <a:ext uri="{FF2B5EF4-FFF2-40B4-BE49-F238E27FC236}">
                <a16:creationId xmlns:a16="http://schemas.microsoft.com/office/drawing/2014/main" id="{4FC6271A-8DD7-CBD9-BBFD-EBE9D9432424}"/>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9" action="ppaction://hlinksldjump"/>
            <a:extLst>
              <a:ext uri="{FF2B5EF4-FFF2-40B4-BE49-F238E27FC236}">
                <a16:creationId xmlns:a16="http://schemas.microsoft.com/office/drawing/2014/main" id="{ECD04DB7-57F9-C91C-BFA6-A6042404FBA4}"/>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A968FF1A-3CC0-5407-99EA-A8D4A8787CA7}"/>
              </a:ext>
            </a:extLst>
          </p:cNvPr>
          <p:cNvSpPr/>
          <p:nvPr/>
        </p:nvSpPr>
        <p:spPr>
          <a:xfrm>
            <a:off x="6273656" y="359490"/>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41267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45</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2" name="Título 4">
            <a:extLst>
              <a:ext uri="{FF2B5EF4-FFF2-40B4-BE49-F238E27FC236}">
                <a16:creationId xmlns:a16="http://schemas.microsoft.com/office/drawing/2014/main" id="{B16AE77D-03A1-755B-1896-B907646FED6E}"/>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 PRINCIPAIS OCORRÊNCIAS OPERACIONAIS</a:t>
            </a:r>
          </a:p>
        </p:txBody>
      </p:sp>
      <p:sp>
        <p:nvSpPr>
          <p:cNvPr id="3" name="Google Shape;1078;p39">
            <a:extLst>
              <a:ext uri="{FF2B5EF4-FFF2-40B4-BE49-F238E27FC236}">
                <a16:creationId xmlns:a16="http://schemas.microsoft.com/office/drawing/2014/main" id="{8A18AD45-6564-BBB4-97D5-2D6A33C657E7}"/>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5" name="Gráfico 4" descr="Martelo com preenchimento sólido">
            <a:hlinkClick r:id="" action="ppaction://noaction"/>
            <a:extLst>
              <a:ext uri="{FF2B5EF4-FFF2-40B4-BE49-F238E27FC236}">
                <a16:creationId xmlns:a16="http://schemas.microsoft.com/office/drawing/2014/main" id="{F3D950DC-2ABF-AB98-42F6-034C01440F8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6401" y="78773"/>
            <a:ext cx="308499" cy="308499"/>
          </a:xfrm>
          <a:prstGeom prst="rect">
            <a:avLst/>
          </a:prstGeom>
          <a:effectLst>
            <a:outerShdw blurRad="50800" dist="38100" algn="l" rotWithShape="0">
              <a:prstClr val="black">
                <a:alpha val="40000"/>
              </a:prstClr>
            </a:outerShdw>
          </a:effectLst>
        </p:spPr>
      </p:pic>
      <p:sp>
        <p:nvSpPr>
          <p:cNvPr id="77" name="Retângulo: Cantos Arredondados 76">
            <a:extLst>
              <a:ext uri="{FF2B5EF4-FFF2-40B4-BE49-F238E27FC236}">
                <a16:creationId xmlns:a16="http://schemas.microsoft.com/office/drawing/2014/main" id="{76A745CA-D439-B1FD-35D8-D3A0CB01B910}"/>
              </a:ext>
            </a:extLst>
          </p:cNvPr>
          <p:cNvSpPr/>
          <p:nvPr/>
        </p:nvSpPr>
        <p:spPr>
          <a:xfrm>
            <a:off x="286015" y="1273862"/>
            <a:ext cx="6907404" cy="8924817"/>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9" name="CaixaDeTexto 78">
            <a:extLst>
              <a:ext uri="{FF2B5EF4-FFF2-40B4-BE49-F238E27FC236}">
                <a16:creationId xmlns:a16="http://schemas.microsoft.com/office/drawing/2014/main" id="{E017189A-47DF-903B-2961-0438A6D010FB}"/>
              </a:ext>
            </a:extLst>
          </p:cNvPr>
          <p:cNvSpPr txBox="1"/>
          <p:nvPr/>
        </p:nvSpPr>
        <p:spPr>
          <a:xfrm>
            <a:off x="288448" y="1305433"/>
            <a:ext cx="7097089" cy="9801658"/>
          </a:xfrm>
          <a:prstGeom prst="rect">
            <a:avLst/>
          </a:prstGeom>
          <a:noFill/>
        </p:spPr>
        <p:txBody>
          <a:bodyPr wrap="square">
            <a:spAutoFit/>
          </a:bodyPr>
          <a:lstStyle/>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 Head Count da recuperanda apresentou um recuo de 1% em janeiro, 5% em fevereiro, aumento de 4% em março, queda de 2% em abril e evolução de 6% em maio. No mês de maio de 2024 estiveram ativos 186 colaboradores, sendo 173 em situação normal, 1 afastado, 8 em férias e 1 autônomo. Cabe informar que no último mês foram admitidos 18 funcionários e 3 foram demitidos.</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No grupo de clientes foi constado recuo de 32% no mês de janeiro, impulsionado pela maior número de realização de recebíveis da Gol linhas aéreas. Em fevereiro foi verificada evolução de 45%, como reflexo de um maior entrada de títulos a receber, no qual se destaca o valor de 3,6 milhões da Boliviana. No mês de março, é apresentada uma diminuição do saldo de 56%, puxada pela superioridade de duplicatas realizada referente a Boliviana de </a:t>
            </a:r>
            <a:r>
              <a:rPr lang="pt-BR" sz="1000" dirty="0" err="1">
                <a:solidFill>
                  <a:schemeClr val="tx2">
                    <a:lumMod val="90000"/>
                    <a:lumOff val="10000"/>
                  </a:schemeClr>
                </a:solidFill>
              </a:rPr>
              <a:t>Aviacion</a:t>
            </a:r>
            <a:r>
              <a:rPr lang="pt-BR" sz="1000" dirty="0">
                <a:solidFill>
                  <a:schemeClr val="tx2">
                    <a:lumMod val="90000"/>
                    <a:lumOff val="10000"/>
                  </a:schemeClr>
                </a:solidFill>
              </a:rPr>
              <a:t>. No mês de abril, foi constatado aumento de 24%, devido ao maior número de duplicatas a receber, com destaque para entrada de recebíveis da CDB </a:t>
            </a:r>
            <a:r>
              <a:rPr lang="pt-BR" sz="1000" dirty="0" err="1">
                <a:solidFill>
                  <a:schemeClr val="tx2">
                    <a:lumMod val="90000"/>
                    <a:lumOff val="10000"/>
                  </a:schemeClr>
                </a:solidFill>
              </a:rPr>
              <a:t>Aviation</a:t>
            </a:r>
            <a:r>
              <a:rPr lang="pt-BR" sz="1000" dirty="0">
                <a:solidFill>
                  <a:schemeClr val="tx2">
                    <a:lumMod val="90000"/>
                    <a:lumOff val="10000"/>
                  </a:schemeClr>
                </a:solidFill>
              </a:rPr>
              <a:t>, os quais juntos somam o montante de 3,2 milhões. Para o mês de maio, foi apresentado crescimento de 29%, impulsionado pelo maior número de valores a receber a prazo, principalmente do cliente  Gol Linhas Aéreas, com um valor total de 4,5 milhões.</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 grupo de Fornecedores demonstrou tendência de alta de janeiro a março, crescendo 16,04% em janeiro, 151,27% em fevereiro e 35,41% em março, o que demonstra que nesses períodos houve uma maior provisão de fornecedores de insumos e serviços tomados em relação aos pagamentos. Em janeiro se destacam as provisões de 151,9 mil da </a:t>
            </a:r>
            <a:r>
              <a:rPr lang="pt-BR" sz="1000" dirty="0" err="1">
                <a:solidFill>
                  <a:schemeClr val="tx2">
                    <a:lumMod val="90000"/>
                    <a:lumOff val="10000"/>
                  </a:schemeClr>
                </a:solidFill>
              </a:rPr>
              <a:t>Aerotech</a:t>
            </a:r>
            <a:r>
              <a:rPr lang="pt-BR" sz="1000" dirty="0">
                <a:solidFill>
                  <a:schemeClr val="tx2">
                    <a:lumMod val="90000"/>
                    <a:lumOff val="10000"/>
                  </a:schemeClr>
                </a:solidFill>
              </a:rPr>
              <a:t> </a:t>
            </a:r>
            <a:r>
              <a:rPr lang="pt-BR" sz="1000" dirty="0" err="1">
                <a:solidFill>
                  <a:schemeClr val="tx2">
                    <a:lumMod val="90000"/>
                    <a:lumOff val="10000"/>
                  </a:schemeClr>
                </a:solidFill>
              </a:rPr>
              <a:t>Main</a:t>
            </a:r>
            <a:r>
              <a:rPr lang="pt-BR" sz="1000" dirty="0">
                <a:solidFill>
                  <a:schemeClr val="tx2">
                    <a:lumMod val="90000"/>
                    <a:lumOff val="10000"/>
                  </a:schemeClr>
                </a:solidFill>
              </a:rPr>
              <a:t> e 140 mil Boeing Seatle, em fevereiro se destacam o valor de 1,6 milhões CDB </a:t>
            </a:r>
            <a:r>
              <a:rPr lang="pt-BR" sz="1000" dirty="0" err="1">
                <a:solidFill>
                  <a:schemeClr val="tx2">
                    <a:lumMod val="90000"/>
                    <a:lumOff val="10000"/>
                  </a:schemeClr>
                </a:solidFill>
              </a:rPr>
              <a:t>Aviation</a:t>
            </a:r>
            <a:r>
              <a:rPr lang="pt-BR" sz="1000" dirty="0">
                <a:solidFill>
                  <a:schemeClr val="tx2">
                    <a:lumMod val="90000"/>
                    <a:lumOff val="10000"/>
                  </a:schemeClr>
                </a:solidFill>
              </a:rPr>
              <a:t> e 1,1 milhões da Aeromexico, no mês de março se destacam o valor de 468,2 mil da Boa e o valor de 398,7 mil da Dash Air. Em abril, foi verificado um recuo de 31,95%, motivado principalmente pelo pagamento de 3,4 milhões da Aeromexico e pelo valor de 1,6 milhões da CDB </a:t>
            </a:r>
            <a:r>
              <a:rPr lang="pt-BR" sz="1000" dirty="0" err="1">
                <a:solidFill>
                  <a:schemeClr val="tx2">
                    <a:lumMod val="90000"/>
                    <a:lumOff val="10000"/>
                  </a:schemeClr>
                </a:solidFill>
              </a:rPr>
              <a:t>Aviation</a:t>
            </a:r>
            <a:r>
              <a:rPr lang="pt-BR" sz="1000" dirty="0">
                <a:solidFill>
                  <a:schemeClr val="tx2">
                    <a:lumMod val="90000"/>
                    <a:lumOff val="10000"/>
                  </a:schemeClr>
                </a:solidFill>
              </a:rPr>
              <a:t>. No mês de maio foi constatado aumento de 14%, impulsionado pela provisão de 468,9 mil da Dash Air e 320,8 mil da Boeing Seatle.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 Receita Operacional bruta apresentou diminuição de 30% no mês de janeiro, impulsionada principalmente pela diminuição na Prestação de serviços M.I. No mês de fevereiro houve redução de 40%, como reflexo da falta de faturamento na linha de Prestação de serviços M.E.. No mês de março foi constatado aumento de 59%, puxado pelo crescimento com prestação de serviços M.I e o Retorno da prestação de serviços M.E.  Em abril foi constatado aumento 15%, puxado pelo crescimento da Prestação de serviços M.E. Já no mês de maio foi constatado recuo de 6%, reflexo da diminuição na Prestação de serviço M.E.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 resultado do exercício apresentou um valor médio de 1,6 milhões. Com exceção dos meses  de janeiro e fevereiro, os demais meses apresentaram lucro no resultado do exercício. Foi constatado recuo de 86%  entre os períodos de abril e maio.  O mês de fevereiro foi o que apresentou o pior resultado, um prejuízo de pouco mais de 5 milhões, algo que foi influenciado pela redução da receita, bem como pela elevação dos custos, o qual  representava 194% do faturamento. Por outro lado, o mês de março foi o que apresentou o melhor resultado, com lucro de 9,7 milhões, que foi impulsionado pelo crescimento das receitas operacionais e outras receitas, diminuição dos custos e das despesas operacionais.</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Até abril de 2024, a recuperanda somou R$ 9.613.778,58 em pagamentos aos credores trabalhistas. </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Os índices de liquidez corrente e geral apresentaram valores satisfatórios para todos os períodos analisados.</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r>
              <a:rPr lang="pt-BR" sz="1000" dirty="0">
                <a:solidFill>
                  <a:schemeClr val="tx2">
                    <a:lumMod val="90000"/>
                    <a:lumOff val="10000"/>
                  </a:schemeClr>
                </a:solidFill>
              </a:rPr>
              <a:t>De acordo com consulta efetuada no site </a:t>
            </a:r>
            <a:r>
              <a:rPr lang="pt-BR" sz="1000" dirty="0">
                <a:solidFill>
                  <a:schemeClr val="tx2">
                    <a:lumMod val="90000"/>
                    <a:lumOff val="10000"/>
                  </a:schemeClr>
                </a:solidFill>
                <a:hlinkClick r:id="rId5"/>
              </a:rPr>
              <a:t>https://www.listadevedores.pgfn.gov.br/</a:t>
            </a:r>
            <a:r>
              <a:rPr lang="pt-BR" sz="1000" dirty="0">
                <a:solidFill>
                  <a:schemeClr val="tx2">
                    <a:lumMod val="90000"/>
                    <a:lumOff val="10000"/>
                  </a:schemeClr>
                </a:solidFill>
              </a:rPr>
              <a:t> no dia 15/07/2024, a </a:t>
            </a:r>
            <a:r>
              <a:rPr lang="pt-BR" sz="1000" dirty="0" err="1">
                <a:solidFill>
                  <a:schemeClr val="tx2">
                    <a:lumMod val="90000"/>
                    <a:lumOff val="10000"/>
                  </a:schemeClr>
                </a:solidFill>
              </a:rPr>
              <a:t>Digex</a:t>
            </a:r>
            <a:r>
              <a:rPr lang="pt-BR" sz="1000" dirty="0">
                <a:solidFill>
                  <a:schemeClr val="tx2">
                    <a:lumMod val="90000"/>
                    <a:lumOff val="10000"/>
                  </a:schemeClr>
                </a:solidFill>
              </a:rPr>
              <a:t> possuía inscrito em dívida ativa um total de 113,4 mil referente à Multa Trabalhista.</a:t>
            </a: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a:p>
            <a:pPr marL="171450" marR="328295" indent="-171450" algn="just">
              <a:lnSpc>
                <a:spcPts val="1300"/>
              </a:lnSpc>
              <a:buFont typeface="Arial" panose="020B0604020202020204" pitchFamily="34" charset="0"/>
              <a:buChar char="•"/>
            </a:pPr>
            <a:endParaRPr lang="pt-BR" sz="1000" dirty="0">
              <a:solidFill>
                <a:schemeClr val="tx2">
                  <a:lumMod val="90000"/>
                  <a:lumOff val="10000"/>
                </a:schemeClr>
              </a:solidFill>
            </a:endParaRPr>
          </a:p>
        </p:txBody>
      </p:sp>
      <p:sp>
        <p:nvSpPr>
          <p:cNvPr id="4" name="Seta: Divisa 3">
            <a:hlinkClick r:id="" action="ppaction://hlinkshowjump?jump=nextslide"/>
            <a:extLst>
              <a:ext uri="{FF2B5EF4-FFF2-40B4-BE49-F238E27FC236}">
                <a16:creationId xmlns:a16="http://schemas.microsoft.com/office/drawing/2014/main" id="{C4C8E30D-019B-F538-CC8E-AD5475B6AFCC}"/>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 name="CaixaDeTexto 7">
            <a:extLst>
              <a:ext uri="{FF2B5EF4-FFF2-40B4-BE49-F238E27FC236}">
                <a16:creationId xmlns:a16="http://schemas.microsoft.com/office/drawing/2014/main" id="{7899C2AB-C243-29BB-640E-BE442D6F8C37}"/>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9" name="CaixaDeTexto 8">
            <a:extLst>
              <a:ext uri="{FF2B5EF4-FFF2-40B4-BE49-F238E27FC236}">
                <a16:creationId xmlns:a16="http://schemas.microsoft.com/office/drawing/2014/main" id="{280C3A33-8743-0A60-0D5A-858C10AC166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10" name="CaixaDeTexto 9">
            <a:extLst>
              <a:ext uri="{FF2B5EF4-FFF2-40B4-BE49-F238E27FC236}">
                <a16:creationId xmlns:a16="http://schemas.microsoft.com/office/drawing/2014/main" id="{62497C21-E98B-6151-1681-2FF83BD1B60A}"/>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11" name="CaixaDeTexto 10">
            <a:extLst>
              <a:ext uri="{FF2B5EF4-FFF2-40B4-BE49-F238E27FC236}">
                <a16:creationId xmlns:a16="http://schemas.microsoft.com/office/drawing/2014/main" id="{F12D1563-308D-816B-453B-1C2A559CC01E}"/>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12" name="CaixaDeTexto 11">
            <a:extLst>
              <a:ext uri="{FF2B5EF4-FFF2-40B4-BE49-F238E27FC236}">
                <a16:creationId xmlns:a16="http://schemas.microsoft.com/office/drawing/2014/main" id="{BCFDA8F1-9FBD-B739-4FE3-645EC8FBCFD9}"/>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13" name="CaixaDeTexto 12">
            <a:extLst>
              <a:ext uri="{FF2B5EF4-FFF2-40B4-BE49-F238E27FC236}">
                <a16:creationId xmlns:a16="http://schemas.microsoft.com/office/drawing/2014/main" id="{C5E3F61F-11F7-3F81-30AB-0F06199B49FA}"/>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14" name="CaixaDeTexto 13">
            <a:extLst>
              <a:ext uri="{FF2B5EF4-FFF2-40B4-BE49-F238E27FC236}">
                <a16:creationId xmlns:a16="http://schemas.microsoft.com/office/drawing/2014/main" id="{04888A2D-7328-75D8-E687-533AD29AFCF9}"/>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15" name="CaixaDeTexto 14">
            <a:extLst>
              <a:ext uri="{FF2B5EF4-FFF2-40B4-BE49-F238E27FC236}">
                <a16:creationId xmlns:a16="http://schemas.microsoft.com/office/drawing/2014/main" id="{0241C784-CFB4-73E3-068E-17F1890D2524}"/>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16" name="CaixaDeTexto 15">
            <a:extLst>
              <a:ext uri="{FF2B5EF4-FFF2-40B4-BE49-F238E27FC236}">
                <a16:creationId xmlns:a16="http://schemas.microsoft.com/office/drawing/2014/main" id="{A34B3966-410C-2F3C-118E-0C6395EA9787}"/>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17" name="CaixaDeTexto 16">
            <a:extLst>
              <a:ext uri="{FF2B5EF4-FFF2-40B4-BE49-F238E27FC236}">
                <a16:creationId xmlns:a16="http://schemas.microsoft.com/office/drawing/2014/main" id="{5E4823B8-F22E-C436-0C05-ED2F4C194DDE}"/>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18" name="Seta: Divisa 17">
            <a:hlinkClick r:id="" action="ppaction://hlinkshowjump?jump=previousslide"/>
            <a:extLst>
              <a:ext uri="{FF2B5EF4-FFF2-40B4-BE49-F238E27FC236}">
                <a16:creationId xmlns:a16="http://schemas.microsoft.com/office/drawing/2014/main" id="{4B88DEB2-D7F4-045F-6079-298230203176}"/>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19" name="Conector reto 18">
            <a:extLst>
              <a:ext uri="{FF2B5EF4-FFF2-40B4-BE49-F238E27FC236}">
                <a16:creationId xmlns:a16="http://schemas.microsoft.com/office/drawing/2014/main" id="{542D83EF-E828-1829-3FCB-54ED7D9FC4BD}"/>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Conector reto 19">
            <a:extLst>
              <a:ext uri="{FF2B5EF4-FFF2-40B4-BE49-F238E27FC236}">
                <a16:creationId xmlns:a16="http://schemas.microsoft.com/office/drawing/2014/main" id="{E993E9E2-E047-D7C8-F06B-4C4E6A00562E}"/>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Conector reto 20">
            <a:extLst>
              <a:ext uri="{FF2B5EF4-FFF2-40B4-BE49-F238E27FC236}">
                <a16:creationId xmlns:a16="http://schemas.microsoft.com/office/drawing/2014/main" id="{1D7BD73E-1CC4-BE18-B1ED-28136AA5041C}"/>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Conector reto 22">
            <a:extLst>
              <a:ext uri="{FF2B5EF4-FFF2-40B4-BE49-F238E27FC236}">
                <a16:creationId xmlns:a16="http://schemas.microsoft.com/office/drawing/2014/main" id="{FB4A1062-93C1-E10E-2110-C479D3B3F648}"/>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FB0B23E4-81F4-B527-35BB-EEE823BF391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43B9EE60-DA64-46FB-6811-C3CB0668F240}"/>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Conector reto 40">
            <a:extLst>
              <a:ext uri="{FF2B5EF4-FFF2-40B4-BE49-F238E27FC236}">
                <a16:creationId xmlns:a16="http://schemas.microsoft.com/office/drawing/2014/main" id="{894B9B03-DB0B-6D0D-CF7C-6900B8349101}"/>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D674A928-C6E8-1252-40B4-DCBD5301C54B}"/>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CDD18136-246E-2F84-DCFA-C93C7A47C75A}"/>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Conector reto 58">
            <a:extLst>
              <a:ext uri="{FF2B5EF4-FFF2-40B4-BE49-F238E27FC236}">
                <a16:creationId xmlns:a16="http://schemas.microsoft.com/office/drawing/2014/main" id="{50DD550F-4C81-3954-1138-5A89CC97AAD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0" name="Retângulo: Cantos Arredondados 59">
            <a:extLst>
              <a:ext uri="{FF2B5EF4-FFF2-40B4-BE49-F238E27FC236}">
                <a16:creationId xmlns:a16="http://schemas.microsoft.com/office/drawing/2014/main" id="{0D24A39B-3F88-45BE-8568-EAFB153FF4E5}"/>
              </a:ext>
            </a:extLst>
          </p:cNvPr>
          <p:cNvSpPr/>
          <p:nvPr/>
        </p:nvSpPr>
        <p:spPr>
          <a:xfrm>
            <a:off x="6261943"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1" name="Gráfico 60" descr="Ícone do menu de hambúrguer com preenchimento sólido">
            <a:hlinkClick r:id="rId6" action="ppaction://hlinksldjump"/>
            <a:extLst>
              <a:ext uri="{FF2B5EF4-FFF2-40B4-BE49-F238E27FC236}">
                <a16:creationId xmlns:a16="http://schemas.microsoft.com/office/drawing/2014/main" id="{53F67494-8F97-AEFF-FD67-BBF58F91B8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623224"/>
            <a:ext cx="212194" cy="212194"/>
          </a:xfrm>
          <a:prstGeom prst="rect">
            <a:avLst/>
          </a:prstGeom>
        </p:spPr>
      </p:pic>
      <p:sp>
        <p:nvSpPr>
          <p:cNvPr id="62" name="CaixaDeTexto 61">
            <a:extLst>
              <a:ext uri="{FF2B5EF4-FFF2-40B4-BE49-F238E27FC236}">
                <a16:creationId xmlns:a16="http://schemas.microsoft.com/office/drawing/2014/main" id="{733EA34B-D89D-FC47-25ED-653D40860189}"/>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63" name="Conector reto 62">
            <a:extLst>
              <a:ext uri="{FF2B5EF4-FFF2-40B4-BE49-F238E27FC236}">
                <a16:creationId xmlns:a16="http://schemas.microsoft.com/office/drawing/2014/main" id="{6CD6AC77-7A8A-C6D1-99BF-5522F1EE09CB}"/>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4" name="Retângulo 63">
            <a:hlinkClick r:id="rId9" action="ppaction://hlinksldjump"/>
            <a:extLst>
              <a:ext uri="{FF2B5EF4-FFF2-40B4-BE49-F238E27FC236}">
                <a16:creationId xmlns:a16="http://schemas.microsoft.com/office/drawing/2014/main" id="{9EBE200B-0944-8C19-DEFC-C002D1F9EC98}"/>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64">
            <a:hlinkClick r:id="rId10" action="ppaction://hlinksldjump"/>
            <a:extLst>
              <a:ext uri="{FF2B5EF4-FFF2-40B4-BE49-F238E27FC236}">
                <a16:creationId xmlns:a16="http://schemas.microsoft.com/office/drawing/2014/main" id="{CB250346-444F-B3F8-D070-162608C79F23}"/>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65">
            <a:hlinkClick r:id="rId11" action="ppaction://hlinksldjump"/>
            <a:extLst>
              <a:ext uri="{FF2B5EF4-FFF2-40B4-BE49-F238E27FC236}">
                <a16:creationId xmlns:a16="http://schemas.microsoft.com/office/drawing/2014/main" id="{96A1E8C2-C0CB-2280-38B6-85B71C690BC7}"/>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67">
            <a:hlinkClick r:id="rId12" action="ppaction://hlinksldjump"/>
            <a:extLst>
              <a:ext uri="{FF2B5EF4-FFF2-40B4-BE49-F238E27FC236}">
                <a16:creationId xmlns:a16="http://schemas.microsoft.com/office/drawing/2014/main" id="{6F2882EF-9249-AE1D-059F-C26F93EF3FAD}"/>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68">
            <a:hlinkClick r:id="rId13" action="ppaction://hlinksldjump"/>
            <a:extLst>
              <a:ext uri="{FF2B5EF4-FFF2-40B4-BE49-F238E27FC236}">
                <a16:creationId xmlns:a16="http://schemas.microsoft.com/office/drawing/2014/main" id="{5CB160CB-F8DC-9EDA-BD61-402CB3659C42}"/>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69">
            <a:hlinkClick r:id="rId14" action="ppaction://hlinksldjump"/>
            <a:extLst>
              <a:ext uri="{FF2B5EF4-FFF2-40B4-BE49-F238E27FC236}">
                <a16:creationId xmlns:a16="http://schemas.microsoft.com/office/drawing/2014/main" id="{0817C4B7-3A72-E32E-7223-68E1226CB1DB}"/>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Retângulo 70">
            <a:hlinkClick r:id="rId15" action="ppaction://hlinksldjump"/>
            <a:extLst>
              <a:ext uri="{FF2B5EF4-FFF2-40B4-BE49-F238E27FC236}">
                <a16:creationId xmlns:a16="http://schemas.microsoft.com/office/drawing/2014/main" id="{056F8C7F-6106-F715-5C4D-3D1D8CF55753}"/>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6" action="ppaction://hlinksldjump"/>
            <a:extLst>
              <a:ext uri="{FF2B5EF4-FFF2-40B4-BE49-F238E27FC236}">
                <a16:creationId xmlns:a16="http://schemas.microsoft.com/office/drawing/2014/main" id="{978790D6-2F9D-C28F-4429-E2A3A30478B9}"/>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7" action="ppaction://hlinksldjump"/>
            <a:extLst>
              <a:ext uri="{FF2B5EF4-FFF2-40B4-BE49-F238E27FC236}">
                <a16:creationId xmlns:a16="http://schemas.microsoft.com/office/drawing/2014/main" id="{11101C0B-160B-B41E-B72A-07C15D2B3CEF}"/>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Fluxograma: Processo 73">
            <a:hlinkClick r:id="rId18" action="ppaction://hlinksldjump"/>
            <a:extLst>
              <a:ext uri="{FF2B5EF4-FFF2-40B4-BE49-F238E27FC236}">
                <a16:creationId xmlns:a16="http://schemas.microsoft.com/office/drawing/2014/main" id="{B1015879-D02D-460B-BACE-AF988DC89016}"/>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9" action="ppaction://hlinksldjump"/>
            <a:extLst>
              <a:ext uri="{FF2B5EF4-FFF2-40B4-BE49-F238E27FC236}">
                <a16:creationId xmlns:a16="http://schemas.microsoft.com/office/drawing/2014/main" id="{FD20A2E6-BAD7-6E2D-4C20-C42E978FCC2D}"/>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639640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FA181DC8-8131-F61F-446B-BA11176EBEEB}"/>
              </a:ext>
            </a:extLst>
          </p:cNvPr>
          <p:cNvSpPr/>
          <p:nvPr/>
        </p:nvSpPr>
        <p:spPr>
          <a:xfrm>
            <a:off x="286014" y="1108598"/>
            <a:ext cx="7029185" cy="902175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3" name="Espaço Reservado para Texto 6">
            <a:extLst>
              <a:ext uri="{FF2B5EF4-FFF2-40B4-BE49-F238E27FC236}">
                <a16:creationId xmlns:a16="http://schemas.microsoft.com/office/drawing/2014/main" id="{1D5DBD25-F02B-C06E-FA01-6207590EEEA5}"/>
              </a:ext>
            </a:extLst>
          </p:cNvPr>
          <p:cNvSpPr txBox="1">
            <a:spLocks/>
          </p:cNvSpPr>
          <p:nvPr/>
        </p:nvSpPr>
        <p:spPr>
          <a:xfrm>
            <a:off x="683128" y="2056502"/>
            <a:ext cx="6812845" cy="9150638"/>
          </a:xfrm>
          <a:prstGeom prst="rect">
            <a:avLst/>
          </a:prstGeom>
        </p:spPr>
        <p:txBody>
          <a:bodyPr>
            <a:normAutofit/>
          </a:bodyPr>
          <a:lstStyle>
            <a:lvl1pPr marL="188915" indent="-188915" algn="l" defTabSz="755660" rtl="0" eaLnBrk="1" latinLnBrk="0" hangingPunct="1">
              <a:lnSpc>
                <a:spcPct val="90000"/>
              </a:lnSpc>
              <a:spcBef>
                <a:spcPts val="826"/>
              </a:spcBef>
              <a:buFont typeface="Arial" panose="020B0604020202020204" pitchFamily="34" charset="0"/>
              <a:buChar char="•"/>
              <a:defRPr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150000"/>
              </a:lnSpc>
              <a:buNone/>
            </a:pPr>
            <a:r>
              <a:rPr lang="pt-BR" sz="2100" b="1" dirty="0">
                <a:solidFill>
                  <a:schemeClr val="tx2">
                    <a:lumMod val="90000"/>
                    <a:lumOff val="10000"/>
                  </a:schemeClr>
                </a:solidFill>
              </a:rPr>
              <a:t>Questionamentos</a:t>
            </a:r>
          </a:p>
          <a:p>
            <a:pPr algn="just">
              <a:lnSpc>
                <a:spcPct val="150000"/>
              </a:lnSpc>
              <a:buFont typeface="Wingdings" panose="05000000000000000000" pitchFamily="2" charset="2"/>
              <a:buChar char="Ø"/>
            </a:pPr>
            <a:r>
              <a:rPr lang="pt-BR" sz="1100" dirty="0">
                <a:solidFill>
                  <a:schemeClr val="tx2">
                    <a:lumMod val="90000"/>
                    <a:lumOff val="10000"/>
                  </a:schemeClr>
                </a:solidFill>
              </a:rPr>
              <a:t>Há expectativa de realização do contas a receber </a:t>
            </a:r>
            <a:r>
              <a:rPr lang="pt-BR" sz="1100" dirty="0" err="1">
                <a:solidFill>
                  <a:schemeClr val="tx2">
                    <a:lumMod val="90000"/>
                    <a:lumOff val="10000"/>
                  </a:schemeClr>
                </a:solidFill>
              </a:rPr>
              <a:t>Ocean</a:t>
            </a:r>
            <a:r>
              <a:rPr lang="pt-BR" sz="1100" dirty="0">
                <a:solidFill>
                  <a:schemeClr val="tx2">
                    <a:lumMod val="90000"/>
                    <a:lumOff val="10000"/>
                  </a:schemeClr>
                </a:solidFill>
              </a:rPr>
              <a:t> Air Linhas aéreas?</a:t>
            </a:r>
          </a:p>
          <a:p>
            <a:pPr marL="171450" indent="-171450" algn="just">
              <a:lnSpc>
                <a:spcPct val="150000"/>
              </a:lnSpc>
              <a:buFont typeface="Wingdings" panose="05000000000000000000" pitchFamily="2" charset="2"/>
              <a:buChar char="Ø"/>
            </a:pPr>
            <a:endParaRPr lang="pt-BR" sz="1100" dirty="0">
              <a:solidFill>
                <a:schemeClr val="tx2">
                  <a:lumMod val="90000"/>
                  <a:lumOff val="10000"/>
                </a:schemeClr>
              </a:solidFill>
            </a:endParaRPr>
          </a:p>
          <a:p>
            <a:pPr marL="0" indent="0" algn="just">
              <a:lnSpc>
                <a:spcPct val="150000"/>
              </a:lnSpc>
              <a:buNone/>
            </a:pPr>
            <a:r>
              <a:rPr lang="pt-BR" sz="1600" b="1" dirty="0">
                <a:solidFill>
                  <a:schemeClr val="tx2">
                    <a:lumMod val="90000"/>
                    <a:lumOff val="10000"/>
                  </a:schemeClr>
                </a:solidFill>
              </a:rPr>
              <a:t> </a:t>
            </a:r>
            <a:r>
              <a:rPr lang="pt-BR" sz="2100" b="1" dirty="0">
                <a:solidFill>
                  <a:schemeClr val="tx2">
                    <a:lumMod val="90000"/>
                    <a:lumOff val="10000"/>
                  </a:schemeClr>
                </a:solidFill>
              </a:rPr>
              <a:t>Pendência documental</a:t>
            </a:r>
          </a:p>
          <a:p>
            <a:pPr algn="just">
              <a:lnSpc>
                <a:spcPct val="150000"/>
              </a:lnSpc>
              <a:buFont typeface="Wingdings" panose="05000000000000000000" pitchFamily="2" charset="2"/>
              <a:buChar char="Ø"/>
            </a:pPr>
            <a:r>
              <a:rPr lang="pt-BR" sz="1100" dirty="0">
                <a:solidFill>
                  <a:schemeClr val="tx2">
                    <a:lumMod val="90000"/>
                    <a:lumOff val="10000"/>
                  </a:schemeClr>
                </a:solidFill>
              </a:rPr>
              <a:t>Comprovantes de pagamento de credores do mês de junho, julho, agosto, setembro e outubro de 2024.</a:t>
            </a:r>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46</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6461F03C-4ACA-2B46-9A25-B3C87ABD7C34}"/>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II. PENDÊNCIAS E QUESTIONAMENTOS</a:t>
            </a:r>
          </a:p>
        </p:txBody>
      </p:sp>
      <p:sp>
        <p:nvSpPr>
          <p:cNvPr id="8" name="Google Shape;1078;p39">
            <a:extLst>
              <a:ext uri="{FF2B5EF4-FFF2-40B4-BE49-F238E27FC236}">
                <a16:creationId xmlns:a16="http://schemas.microsoft.com/office/drawing/2014/main" id="{D3FADE7B-4763-C174-9C1F-0A5DEAC26DE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9" name="Gráfico 8" descr="Martelo com preenchimento sólido">
            <a:hlinkClick r:id="" action="ppaction://noaction"/>
            <a:extLst>
              <a:ext uri="{FF2B5EF4-FFF2-40B4-BE49-F238E27FC236}">
                <a16:creationId xmlns:a16="http://schemas.microsoft.com/office/drawing/2014/main" id="{7A664B02-0C1F-E0DE-BE69-0171D570347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6401" y="78773"/>
            <a:ext cx="308499" cy="308499"/>
          </a:xfrm>
          <a:prstGeom prst="rect">
            <a:avLst/>
          </a:prstGeom>
          <a:effectLst>
            <a:outerShdw blurRad="50800" dist="38100" algn="l" rotWithShape="0">
              <a:prstClr val="black">
                <a:alpha val="40000"/>
              </a:prstClr>
            </a:outerShdw>
          </a:effectLst>
        </p:spPr>
      </p:pic>
      <p:grpSp>
        <p:nvGrpSpPr>
          <p:cNvPr id="16" name="Agrupar 15">
            <a:extLst>
              <a:ext uri="{FF2B5EF4-FFF2-40B4-BE49-F238E27FC236}">
                <a16:creationId xmlns:a16="http://schemas.microsoft.com/office/drawing/2014/main" id="{1B7FE054-418D-9C1C-749E-A458767DD804}"/>
              </a:ext>
            </a:extLst>
          </p:cNvPr>
          <p:cNvGrpSpPr/>
          <p:nvPr/>
        </p:nvGrpSpPr>
        <p:grpSpPr>
          <a:xfrm>
            <a:off x="378180" y="3480833"/>
            <a:ext cx="330560" cy="330492"/>
            <a:chOff x="-1948330" y="5180660"/>
            <a:chExt cx="330560" cy="330492"/>
          </a:xfrm>
        </p:grpSpPr>
        <p:sp>
          <p:nvSpPr>
            <p:cNvPr id="10" name="Google Shape;1078;p39">
              <a:extLst>
                <a:ext uri="{FF2B5EF4-FFF2-40B4-BE49-F238E27FC236}">
                  <a16:creationId xmlns:a16="http://schemas.microsoft.com/office/drawing/2014/main" id="{276BE7EB-F437-F0EF-CD90-62558E6279D6}"/>
                </a:ext>
              </a:extLst>
            </p:cNvPr>
            <p:cNvSpPr/>
            <p:nvPr/>
          </p:nvSpPr>
          <p:spPr>
            <a:xfrm>
              <a:off x="-1948330" y="5180660"/>
              <a:ext cx="330560" cy="330492"/>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57150" cap="flat" cmpd="sng">
              <a:solidFill>
                <a:srgbClr val="2CEF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2" name="Gráfico 11" descr="Ponto de exclamação com preenchimento sólido">
              <a:extLst>
                <a:ext uri="{FF2B5EF4-FFF2-40B4-BE49-F238E27FC236}">
                  <a16:creationId xmlns:a16="http://schemas.microsoft.com/office/drawing/2014/main" id="{B851F5D7-4130-EDEB-AEA5-7336C3B9E48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15327" y="5211429"/>
              <a:ext cx="288000" cy="288000"/>
            </a:xfrm>
            <a:prstGeom prst="rect">
              <a:avLst/>
            </a:prstGeom>
          </p:spPr>
        </p:pic>
      </p:grpSp>
      <p:grpSp>
        <p:nvGrpSpPr>
          <p:cNvPr id="15" name="Agrupar 14">
            <a:extLst>
              <a:ext uri="{FF2B5EF4-FFF2-40B4-BE49-F238E27FC236}">
                <a16:creationId xmlns:a16="http://schemas.microsoft.com/office/drawing/2014/main" id="{08C7D4B0-A2F7-F5EA-334C-97A651A980E7}"/>
              </a:ext>
            </a:extLst>
          </p:cNvPr>
          <p:cNvGrpSpPr/>
          <p:nvPr/>
        </p:nvGrpSpPr>
        <p:grpSpPr>
          <a:xfrm>
            <a:off x="378180" y="2231986"/>
            <a:ext cx="330560" cy="330492"/>
            <a:chOff x="-1502853" y="2168769"/>
            <a:chExt cx="330560" cy="330492"/>
          </a:xfrm>
        </p:grpSpPr>
        <p:sp>
          <p:nvSpPr>
            <p:cNvPr id="4" name="Google Shape;1078;p39">
              <a:extLst>
                <a:ext uri="{FF2B5EF4-FFF2-40B4-BE49-F238E27FC236}">
                  <a16:creationId xmlns:a16="http://schemas.microsoft.com/office/drawing/2014/main" id="{178E4492-637C-54BF-9BAF-727037B45399}"/>
                </a:ext>
              </a:extLst>
            </p:cNvPr>
            <p:cNvSpPr/>
            <p:nvPr/>
          </p:nvSpPr>
          <p:spPr>
            <a:xfrm>
              <a:off x="-1502853" y="2168769"/>
              <a:ext cx="330560" cy="330492"/>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57150" cap="flat" cmpd="sng">
              <a:solidFill>
                <a:srgbClr val="2CEF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pic>
          <p:nvPicPr>
            <p:cNvPr id="14" name="Gráfico 13" descr="Ponto de interrogação com preenchimento sólido">
              <a:extLst>
                <a:ext uri="{FF2B5EF4-FFF2-40B4-BE49-F238E27FC236}">
                  <a16:creationId xmlns:a16="http://schemas.microsoft.com/office/drawing/2014/main" id="{66E4DA82-BD87-7DC1-8899-79ED17B9DF6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77964" y="2193590"/>
              <a:ext cx="305671" cy="305671"/>
            </a:xfrm>
            <a:prstGeom prst="rect">
              <a:avLst/>
            </a:prstGeom>
          </p:spPr>
        </p:pic>
      </p:grpSp>
      <p:cxnSp>
        <p:nvCxnSpPr>
          <p:cNvPr id="17" name="Conector reto 16">
            <a:extLst>
              <a:ext uri="{FF2B5EF4-FFF2-40B4-BE49-F238E27FC236}">
                <a16:creationId xmlns:a16="http://schemas.microsoft.com/office/drawing/2014/main" id="{A72D1762-5B06-F780-A4B6-98E223EDB112}"/>
              </a:ext>
            </a:extLst>
          </p:cNvPr>
          <p:cNvCxnSpPr>
            <a:cxnSpLocks/>
          </p:cNvCxnSpPr>
          <p:nvPr/>
        </p:nvCxnSpPr>
        <p:spPr>
          <a:xfrm>
            <a:off x="357348" y="3214244"/>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9" name="Seta: Divisa 28">
            <a:hlinkClick r:id="" action="ppaction://hlinkshowjump?jump=nextslide"/>
            <a:extLst>
              <a:ext uri="{FF2B5EF4-FFF2-40B4-BE49-F238E27FC236}">
                <a16:creationId xmlns:a16="http://schemas.microsoft.com/office/drawing/2014/main" id="{6E4612BA-358B-C3EC-FE2B-0E940B91902A}"/>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1" name="CaixaDeTexto 40">
            <a:extLst>
              <a:ext uri="{FF2B5EF4-FFF2-40B4-BE49-F238E27FC236}">
                <a16:creationId xmlns:a16="http://schemas.microsoft.com/office/drawing/2014/main" id="{430AFEC4-C565-7613-907A-5AF616FD30F0}"/>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43" name="CaixaDeTexto 42">
            <a:extLst>
              <a:ext uri="{FF2B5EF4-FFF2-40B4-BE49-F238E27FC236}">
                <a16:creationId xmlns:a16="http://schemas.microsoft.com/office/drawing/2014/main" id="{B470E943-FBD9-2494-305F-E8D67A0AF6C5}"/>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53" name="CaixaDeTexto 52">
            <a:extLst>
              <a:ext uri="{FF2B5EF4-FFF2-40B4-BE49-F238E27FC236}">
                <a16:creationId xmlns:a16="http://schemas.microsoft.com/office/drawing/2014/main" id="{96935CFE-549F-8863-B33D-BCFC6506BDA2}"/>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55" name="CaixaDeTexto 54">
            <a:extLst>
              <a:ext uri="{FF2B5EF4-FFF2-40B4-BE49-F238E27FC236}">
                <a16:creationId xmlns:a16="http://schemas.microsoft.com/office/drawing/2014/main" id="{92E6D649-F5FC-27E6-D6C1-06363B83CC82}"/>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58" name="CaixaDeTexto 57">
            <a:extLst>
              <a:ext uri="{FF2B5EF4-FFF2-40B4-BE49-F238E27FC236}">
                <a16:creationId xmlns:a16="http://schemas.microsoft.com/office/drawing/2014/main" id="{A05F9F77-A19F-2ADE-B60B-5F721D87E878}"/>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9" name="CaixaDeTexto 58">
            <a:extLst>
              <a:ext uri="{FF2B5EF4-FFF2-40B4-BE49-F238E27FC236}">
                <a16:creationId xmlns:a16="http://schemas.microsoft.com/office/drawing/2014/main" id="{11A1D07D-475E-368D-81DD-8220D41D91D4}"/>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0" name="CaixaDeTexto 59">
            <a:extLst>
              <a:ext uri="{FF2B5EF4-FFF2-40B4-BE49-F238E27FC236}">
                <a16:creationId xmlns:a16="http://schemas.microsoft.com/office/drawing/2014/main" id="{0C41C75A-40B7-36D5-5EDD-F373B9EB9592}"/>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1" name="CaixaDeTexto 60">
            <a:extLst>
              <a:ext uri="{FF2B5EF4-FFF2-40B4-BE49-F238E27FC236}">
                <a16:creationId xmlns:a16="http://schemas.microsoft.com/office/drawing/2014/main" id="{A0FE1895-A78B-7E80-80C4-98BDE767AAE9}"/>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2" name="CaixaDeTexto 61">
            <a:extLst>
              <a:ext uri="{FF2B5EF4-FFF2-40B4-BE49-F238E27FC236}">
                <a16:creationId xmlns:a16="http://schemas.microsoft.com/office/drawing/2014/main" id="{D50F0FFE-BB4B-2D58-30C5-BD4EF69D4766}"/>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3" name="CaixaDeTexto 62">
            <a:extLst>
              <a:ext uri="{FF2B5EF4-FFF2-40B4-BE49-F238E27FC236}">
                <a16:creationId xmlns:a16="http://schemas.microsoft.com/office/drawing/2014/main" id="{D24C27BE-07CB-12BD-354F-FEB69175A6D8}"/>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4" name="Seta: Divisa 63">
            <a:hlinkClick r:id="" action="ppaction://hlinkshowjump?jump=previousslide"/>
            <a:extLst>
              <a:ext uri="{FF2B5EF4-FFF2-40B4-BE49-F238E27FC236}">
                <a16:creationId xmlns:a16="http://schemas.microsoft.com/office/drawing/2014/main" id="{C9102257-AFEB-D95F-3D34-5B38282F449D}"/>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5" name="Conector reto 64">
            <a:extLst>
              <a:ext uri="{FF2B5EF4-FFF2-40B4-BE49-F238E27FC236}">
                <a16:creationId xmlns:a16="http://schemas.microsoft.com/office/drawing/2014/main" id="{25C12D15-D4C4-8A5B-A3B3-E6AF16E5ABF1}"/>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5B8F11D7-CA4F-B7E3-6E5A-722BC1458146}"/>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0B45FBEB-7C12-926C-8DBF-F376B8FEA088}"/>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D74C31DA-AD88-81F6-E164-A1648867F271}"/>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DBF5E7D9-BC29-85B9-85DF-654ACB823915}"/>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ector reto 69">
            <a:extLst>
              <a:ext uri="{FF2B5EF4-FFF2-40B4-BE49-F238E27FC236}">
                <a16:creationId xmlns:a16="http://schemas.microsoft.com/office/drawing/2014/main" id="{9634FA3A-87D1-B04C-A36B-B0D4065A3394}"/>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06A19198-916E-FF9F-E8A8-BB8651CC0DEF}"/>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B39A6CB9-9A61-A6CF-2DBF-0403361EE1F8}"/>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92DF2CAF-8206-AC96-4BE7-06C42B7B7F47}"/>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8DE2A1FB-3794-0C06-823C-83E729A4C5BE}"/>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5" name="Retângulo: Cantos Arredondados 74">
            <a:extLst>
              <a:ext uri="{FF2B5EF4-FFF2-40B4-BE49-F238E27FC236}">
                <a16:creationId xmlns:a16="http://schemas.microsoft.com/office/drawing/2014/main" id="{EFEB2FFF-FFA4-1B36-899D-5A15C3694BFC}"/>
              </a:ext>
            </a:extLst>
          </p:cNvPr>
          <p:cNvSpPr/>
          <p:nvPr/>
        </p:nvSpPr>
        <p:spPr>
          <a:xfrm>
            <a:off x="6261943" y="887025"/>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6" name="Gráfico 75" descr="Ícone do menu de hambúrguer com preenchimento sólido">
            <a:hlinkClick r:id="rId9" action="ppaction://hlinksldjump"/>
            <a:extLst>
              <a:ext uri="{FF2B5EF4-FFF2-40B4-BE49-F238E27FC236}">
                <a16:creationId xmlns:a16="http://schemas.microsoft.com/office/drawing/2014/main" id="{C5E94640-8772-2026-F85F-24BA9A3FEBE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09961" y="623224"/>
            <a:ext cx="212194" cy="212194"/>
          </a:xfrm>
          <a:prstGeom prst="rect">
            <a:avLst/>
          </a:prstGeom>
        </p:spPr>
      </p:pic>
      <p:sp>
        <p:nvSpPr>
          <p:cNvPr id="77" name="CaixaDeTexto 76">
            <a:extLst>
              <a:ext uri="{FF2B5EF4-FFF2-40B4-BE49-F238E27FC236}">
                <a16:creationId xmlns:a16="http://schemas.microsoft.com/office/drawing/2014/main" id="{AEF4149D-4314-52C9-10D1-043D37CD71FB}"/>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8" name="Conector reto 77">
            <a:extLst>
              <a:ext uri="{FF2B5EF4-FFF2-40B4-BE49-F238E27FC236}">
                <a16:creationId xmlns:a16="http://schemas.microsoft.com/office/drawing/2014/main" id="{9B00B8D0-C927-C3C0-5EAD-398BCA88456D}"/>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9" name="Retângulo 78">
            <a:hlinkClick r:id="rId12" action="ppaction://hlinksldjump"/>
            <a:extLst>
              <a:ext uri="{FF2B5EF4-FFF2-40B4-BE49-F238E27FC236}">
                <a16:creationId xmlns:a16="http://schemas.microsoft.com/office/drawing/2014/main" id="{525621A1-0847-EFEF-621C-97D75352FAF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3" action="ppaction://hlinksldjump"/>
            <a:extLst>
              <a:ext uri="{FF2B5EF4-FFF2-40B4-BE49-F238E27FC236}">
                <a16:creationId xmlns:a16="http://schemas.microsoft.com/office/drawing/2014/main" id="{AF18E97C-61B7-F43C-C217-1A3A642CEB2F}"/>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4" action="ppaction://hlinksldjump"/>
            <a:extLst>
              <a:ext uri="{FF2B5EF4-FFF2-40B4-BE49-F238E27FC236}">
                <a16:creationId xmlns:a16="http://schemas.microsoft.com/office/drawing/2014/main" id="{E70D8B31-CE11-0AB1-E916-FC1B5D728A54}"/>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5" action="ppaction://hlinksldjump"/>
            <a:extLst>
              <a:ext uri="{FF2B5EF4-FFF2-40B4-BE49-F238E27FC236}">
                <a16:creationId xmlns:a16="http://schemas.microsoft.com/office/drawing/2014/main" id="{67D029D2-87D6-1DC5-EF29-936216DD3B5E}"/>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82">
            <a:hlinkClick r:id="rId16" action="ppaction://hlinksldjump"/>
            <a:extLst>
              <a:ext uri="{FF2B5EF4-FFF2-40B4-BE49-F238E27FC236}">
                <a16:creationId xmlns:a16="http://schemas.microsoft.com/office/drawing/2014/main" id="{A9B40E73-185A-73E3-B3C9-785D78DB3BB2}"/>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17" action="ppaction://hlinksldjump"/>
            <a:extLst>
              <a:ext uri="{FF2B5EF4-FFF2-40B4-BE49-F238E27FC236}">
                <a16:creationId xmlns:a16="http://schemas.microsoft.com/office/drawing/2014/main" id="{94290FF3-2DA7-E3A4-ECF0-F28C4FF6C79C}"/>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8" action="ppaction://hlinksldjump"/>
            <a:extLst>
              <a:ext uri="{FF2B5EF4-FFF2-40B4-BE49-F238E27FC236}">
                <a16:creationId xmlns:a16="http://schemas.microsoft.com/office/drawing/2014/main" id="{3D3182BC-E697-BE9C-3260-7B33C8C1B5E6}"/>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9" action="ppaction://hlinksldjump"/>
            <a:extLst>
              <a:ext uri="{FF2B5EF4-FFF2-40B4-BE49-F238E27FC236}">
                <a16:creationId xmlns:a16="http://schemas.microsoft.com/office/drawing/2014/main" id="{078953D3-E2F0-C708-4C92-A6C8743D9E10}"/>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20" action="ppaction://hlinksldjump"/>
            <a:extLst>
              <a:ext uri="{FF2B5EF4-FFF2-40B4-BE49-F238E27FC236}">
                <a16:creationId xmlns:a16="http://schemas.microsoft.com/office/drawing/2014/main" id="{8A8DF48B-7E4D-823C-D32D-66A214AA21C7}"/>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Fluxograma: Processo 87">
            <a:hlinkClick r:id="rId21" action="ppaction://hlinksldjump"/>
            <a:extLst>
              <a:ext uri="{FF2B5EF4-FFF2-40B4-BE49-F238E27FC236}">
                <a16:creationId xmlns:a16="http://schemas.microsoft.com/office/drawing/2014/main" id="{4DA5BD0C-7398-9E07-2596-B289535836B3}"/>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22" action="ppaction://hlinksldjump"/>
            <a:extLst>
              <a:ext uri="{FF2B5EF4-FFF2-40B4-BE49-F238E27FC236}">
                <a16:creationId xmlns:a16="http://schemas.microsoft.com/office/drawing/2014/main" id="{6AEAEBA8-4BD0-7D7E-2868-CFDC69665A72}"/>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2BEECF59-4F29-85ED-9D3A-5066DAEBC00D}"/>
              </a:ext>
            </a:extLst>
          </p:cNvPr>
          <p:cNvSpPr txBox="1"/>
          <p:nvPr/>
        </p:nvSpPr>
        <p:spPr>
          <a:xfrm>
            <a:off x="242502" y="1151576"/>
            <a:ext cx="7156939" cy="600164"/>
          </a:xfrm>
          <a:prstGeom prst="rect">
            <a:avLst/>
          </a:prstGeom>
          <a:noFill/>
        </p:spPr>
        <p:txBody>
          <a:bodyPr wrap="square">
            <a:spAutoFit/>
          </a:bodyPr>
          <a:lstStyle/>
          <a:p>
            <a:r>
              <a:rPr lang="pt-BR" sz="1100" u="sng" dirty="0">
                <a:solidFill>
                  <a:schemeClr val="tx2">
                    <a:lumMod val="90000"/>
                    <a:lumOff val="10000"/>
                  </a:schemeClr>
                </a:solidFill>
              </a:rPr>
              <a:t>Após a análise da documentação apresentada do mês de maio até outubro de 2024, esta Administradora Judicial verificou alguns pontos destacados nesse relatório para esclarecimento da recuperanda. Os pontos estão relacionados abaixo:</a:t>
            </a:r>
          </a:p>
        </p:txBody>
      </p:sp>
    </p:spTree>
    <p:extLst>
      <p:ext uri="{BB962C8B-B14F-4D97-AF65-F5344CB8AC3E}">
        <p14:creationId xmlns:p14="http://schemas.microsoft.com/office/powerpoint/2010/main" val="3418449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uxograma: Processo 20">
            <a:extLst>
              <a:ext uri="{FF2B5EF4-FFF2-40B4-BE49-F238E27FC236}">
                <a16:creationId xmlns:a16="http://schemas.microsoft.com/office/drawing/2014/main" id="{25A246FA-3D36-18C4-D19E-18B3B07DBEF5}"/>
              </a:ext>
            </a:extLst>
          </p:cNvPr>
          <p:cNvSpPr/>
          <p:nvPr/>
        </p:nvSpPr>
        <p:spPr>
          <a:xfrm>
            <a:off x="1" y="2245"/>
            <a:ext cx="7556500" cy="10687323"/>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3" name="Fluxograma: Processo 22">
            <a:extLst>
              <a:ext uri="{FF2B5EF4-FFF2-40B4-BE49-F238E27FC236}">
                <a16:creationId xmlns:a16="http://schemas.microsoft.com/office/drawing/2014/main" id="{815395C8-64EE-237A-2A9A-F00211A00F9E}"/>
              </a:ext>
            </a:extLst>
          </p:cNvPr>
          <p:cNvSpPr/>
          <p:nvPr/>
        </p:nvSpPr>
        <p:spPr>
          <a:xfrm>
            <a:off x="1" y="2245"/>
            <a:ext cx="3183629" cy="10687323"/>
          </a:xfrm>
          <a:prstGeom prst="flowChartProcess">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2" name="Fluxograma: Processo 21">
            <a:extLst>
              <a:ext uri="{FF2B5EF4-FFF2-40B4-BE49-F238E27FC236}">
                <a16:creationId xmlns:a16="http://schemas.microsoft.com/office/drawing/2014/main" id="{77DCC072-6848-47A9-8DF2-2B91C6C89F07}"/>
              </a:ext>
            </a:extLst>
          </p:cNvPr>
          <p:cNvSpPr/>
          <p:nvPr/>
        </p:nvSpPr>
        <p:spPr>
          <a:xfrm>
            <a:off x="32351" y="2245"/>
            <a:ext cx="3031293" cy="10687323"/>
          </a:xfrm>
          <a:prstGeom prst="flowChartProcess">
            <a:avLst/>
          </a:prstGeom>
          <a:solidFill>
            <a:srgbClr val="214D6E"/>
          </a:solidFill>
          <a:ln>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6" name="Fluxograma: Conector 25">
            <a:extLst>
              <a:ext uri="{FF2B5EF4-FFF2-40B4-BE49-F238E27FC236}">
                <a16:creationId xmlns:a16="http://schemas.microsoft.com/office/drawing/2014/main" id="{29C71C44-0FD0-DB02-04D3-49EB5F5FFE95}"/>
              </a:ext>
            </a:extLst>
          </p:cNvPr>
          <p:cNvSpPr/>
          <p:nvPr/>
        </p:nvSpPr>
        <p:spPr>
          <a:xfrm>
            <a:off x="657845" y="3995550"/>
            <a:ext cx="1715604" cy="1715604"/>
          </a:xfrm>
          <a:prstGeom prst="flowChartConnector">
            <a:avLst/>
          </a:prstGeom>
          <a:noFill/>
          <a:ln w="57150">
            <a:solidFill>
              <a:srgbClr val="DFD6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799"/>
          </a:p>
        </p:txBody>
      </p:sp>
      <p:sp>
        <p:nvSpPr>
          <p:cNvPr id="27" name="Título 4">
            <a:extLst>
              <a:ext uri="{FF2B5EF4-FFF2-40B4-BE49-F238E27FC236}">
                <a16:creationId xmlns:a16="http://schemas.microsoft.com/office/drawing/2014/main" id="{2D103CF2-EEF3-0BAD-BDFB-C9FC06454A9D}"/>
              </a:ext>
            </a:extLst>
          </p:cNvPr>
          <p:cNvSpPr>
            <a:spLocks noGrp="1"/>
          </p:cNvSpPr>
          <p:nvPr>
            <p:ph type="title"/>
          </p:nvPr>
        </p:nvSpPr>
        <p:spPr>
          <a:xfrm>
            <a:off x="3183630" y="4620617"/>
            <a:ext cx="4372871" cy="465468"/>
          </a:xfrm>
        </p:spPr>
        <p:txBody>
          <a:bodyPr/>
          <a:lstStyle/>
          <a:p>
            <a:r>
              <a:rPr lang="pt-BR" sz="1800" b="1" dirty="0">
                <a:solidFill>
                  <a:schemeClr val="accent1">
                    <a:lumMod val="75000"/>
                  </a:schemeClr>
                </a:solidFill>
                <a:latin typeface="+mn-lt"/>
                <a:ea typeface="Ebrima" panose="02000000000000000000" pitchFamily="2" charset="0"/>
                <a:cs typeface="Ebrima" panose="02000000000000000000" pitchFamily="2" charset="0"/>
              </a:rPr>
              <a:t>QUESTIONÁRIO ATOS PROCESSUAIS</a:t>
            </a:r>
          </a:p>
        </p:txBody>
      </p:sp>
      <p:pic>
        <p:nvPicPr>
          <p:cNvPr id="2" name="Gráfico 1" descr="Documento com preenchimento sólido">
            <a:hlinkClick r:id="" action="ppaction://noaction"/>
            <a:extLst>
              <a:ext uri="{FF2B5EF4-FFF2-40B4-BE49-F238E27FC236}">
                <a16:creationId xmlns:a16="http://schemas.microsoft.com/office/drawing/2014/main" id="{F15E48A0-7F5B-307B-50FB-05C29C78FB4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8118" y="4465823"/>
            <a:ext cx="775056" cy="775056"/>
          </a:xfrm>
          <a:prstGeom prst="rect">
            <a:avLst/>
          </a:prstGeom>
        </p:spPr>
      </p:pic>
      <p:sp>
        <p:nvSpPr>
          <p:cNvPr id="5" name="Espaço Reservado para Número de Slide 2">
            <a:extLst>
              <a:ext uri="{FF2B5EF4-FFF2-40B4-BE49-F238E27FC236}">
                <a16:creationId xmlns:a16="http://schemas.microsoft.com/office/drawing/2014/main" id="{1E9338E8-E810-6C53-3C0D-C06CA1950070}"/>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47</a:t>
            </a:fld>
            <a:endParaRPr lang="pt-BR" sz="800" dirty="0">
              <a:solidFill>
                <a:srgbClr val="156082"/>
              </a:solidFill>
            </a:endParaRPr>
          </a:p>
        </p:txBody>
      </p:sp>
      <p:pic>
        <p:nvPicPr>
          <p:cNvPr id="6" name="Imagem 5">
            <a:extLst>
              <a:ext uri="{FF2B5EF4-FFF2-40B4-BE49-F238E27FC236}">
                <a16:creationId xmlns:a16="http://schemas.microsoft.com/office/drawing/2014/main" id="{0211C454-F594-767A-610A-4979E5B4B715}"/>
              </a:ext>
            </a:extLst>
          </p:cNvPr>
          <p:cNvPicPr>
            <a:picLocks noChangeAspect="1"/>
          </p:cNvPicPr>
          <p:nvPr/>
        </p:nvPicPr>
        <p:blipFill>
          <a:blip r:embed="rId5"/>
          <a:stretch>
            <a:fillRect/>
          </a:stretch>
        </p:blipFill>
        <p:spPr>
          <a:xfrm>
            <a:off x="6297262" y="10458960"/>
            <a:ext cx="827741" cy="202771"/>
          </a:xfrm>
          <a:prstGeom prst="rect">
            <a:avLst/>
          </a:prstGeom>
        </p:spPr>
      </p:pic>
      <p:sp>
        <p:nvSpPr>
          <p:cNvPr id="16" name="Retângulo 15">
            <a:extLst>
              <a:ext uri="{FF2B5EF4-FFF2-40B4-BE49-F238E27FC236}">
                <a16:creationId xmlns:a16="http://schemas.microsoft.com/office/drawing/2014/main" id="{59E868BF-D01A-69D1-1BFE-B0A426B559F6}"/>
              </a:ext>
            </a:extLst>
          </p:cNvPr>
          <p:cNvSpPr/>
          <p:nvPr/>
        </p:nvSpPr>
        <p:spPr>
          <a:xfrm>
            <a:off x="0" y="-10508"/>
            <a:ext cx="7556500" cy="393468"/>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Seta: Divisa 16">
            <a:hlinkClick r:id="" action="ppaction://hlinkshowjump?jump=nextslide"/>
            <a:extLst>
              <a:ext uri="{FF2B5EF4-FFF2-40B4-BE49-F238E27FC236}">
                <a16:creationId xmlns:a16="http://schemas.microsoft.com/office/drawing/2014/main" id="{23D99263-94D5-6DE2-1F9C-86870558F4D4}"/>
              </a:ext>
            </a:extLst>
          </p:cNvPr>
          <p:cNvSpPr/>
          <p:nvPr/>
        </p:nvSpPr>
        <p:spPr>
          <a:xfrm>
            <a:off x="508588"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8" name="Seta: Divisa 17">
            <a:hlinkClick r:id="" action="ppaction://hlinkshowjump?jump=previousslide"/>
            <a:extLst>
              <a:ext uri="{FF2B5EF4-FFF2-40B4-BE49-F238E27FC236}">
                <a16:creationId xmlns:a16="http://schemas.microsoft.com/office/drawing/2014/main" id="{7B91F1DA-2040-4F27-DCA4-FE514361DABF}"/>
              </a:ext>
            </a:extLst>
          </p:cNvPr>
          <p:cNvSpPr/>
          <p:nvPr/>
        </p:nvSpPr>
        <p:spPr>
          <a:xfrm flipH="1">
            <a:off x="57476" y="133573"/>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19" name="Gráfico 18" descr="Ícone do menu de hambúrguer com preenchimento sólido">
            <a:hlinkClick r:id="rId6" action="ppaction://hlinksldjump"/>
            <a:extLst>
              <a:ext uri="{FF2B5EF4-FFF2-40B4-BE49-F238E27FC236}">
                <a16:creationId xmlns:a16="http://schemas.microsoft.com/office/drawing/2014/main" id="{1F9A504F-2D86-354C-DF69-D27435F0FF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961" y="107412"/>
            <a:ext cx="212194" cy="212194"/>
          </a:xfrm>
          <a:prstGeom prst="rect">
            <a:avLst/>
          </a:prstGeom>
        </p:spPr>
      </p:pic>
      <p:sp>
        <p:nvSpPr>
          <p:cNvPr id="20" name="CaixaDeTexto 19">
            <a:extLst>
              <a:ext uri="{FF2B5EF4-FFF2-40B4-BE49-F238E27FC236}">
                <a16:creationId xmlns:a16="http://schemas.microsoft.com/office/drawing/2014/main" id="{5E1882A4-F389-AF97-FDD7-2FDA36430161}"/>
              </a:ext>
            </a:extLst>
          </p:cNvPr>
          <p:cNvSpPr txBox="1"/>
          <p:nvPr/>
        </p:nvSpPr>
        <p:spPr>
          <a:xfrm>
            <a:off x="620212" y="37074"/>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4" name="CaixaDeTexto 23">
            <a:extLst>
              <a:ext uri="{FF2B5EF4-FFF2-40B4-BE49-F238E27FC236}">
                <a16:creationId xmlns:a16="http://schemas.microsoft.com/office/drawing/2014/main" id="{D4ED7C48-4B4D-3DFC-57B7-84B858B61C4B}"/>
              </a:ext>
            </a:extLst>
          </p:cNvPr>
          <p:cNvSpPr txBox="1"/>
          <p:nvPr/>
        </p:nvSpPr>
        <p:spPr>
          <a:xfrm>
            <a:off x="1326850" y="1905"/>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5" name="CaixaDeTexto 24">
            <a:extLst>
              <a:ext uri="{FF2B5EF4-FFF2-40B4-BE49-F238E27FC236}">
                <a16:creationId xmlns:a16="http://schemas.microsoft.com/office/drawing/2014/main" id="{D18A8ADC-5442-8D64-9B39-DFE52AF6B84F}"/>
              </a:ext>
            </a:extLst>
          </p:cNvPr>
          <p:cNvSpPr txBox="1"/>
          <p:nvPr/>
        </p:nvSpPr>
        <p:spPr>
          <a:xfrm>
            <a:off x="1923688" y="83966"/>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7E60EFA9-F48C-5524-9B3B-A3756041C4E7}"/>
              </a:ext>
            </a:extLst>
          </p:cNvPr>
          <p:cNvSpPr txBox="1"/>
          <p:nvPr/>
        </p:nvSpPr>
        <p:spPr>
          <a:xfrm>
            <a:off x="2732532" y="83966"/>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9" name="CaixaDeTexto 28">
            <a:extLst>
              <a:ext uri="{FF2B5EF4-FFF2-40B4-BE49-F238E27FC236}">
                <a16:creationId xmlns:a16="http://schemas.microsoft.com/office/drawing/2014/main" id="{E8B59E8A-12E3-0998-9388-7D48851B65DA}"/>
              </a:ext>
            </a:extLst>
          </p:cNvPr>
          <p:cNvSpPr txBox="1"/>
          <p:nvPr/>
        </p:nvSpPr>
        <p:spPr>
          <a:xfrm>
            <a:off x="3116213" y="83966"/>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54" name="CaixaDeTexto 53">
            <a:extLst>
              <a:ext uri="{FF2B5EF4-FFF2-40B4-BE49-F238E27FC236}">
                <a16:creationId xmlns:a16="http://schemas.microsoft.com/office/drawing/2014/main" id="{DE65B8F2-D826-E083-25ED-73225920D029}"/>
              </a:ext>
            </a:extLst>
          </p:cNvPr>
          <p:cNvSpPr txBox="1"/>
          <p:nvPr/>
        </p:nvSpPr>
        <p:spPr>
          <a:xfrm>
            <a:off x="3618551" y="83966"/>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55" name="CaixaDeTexto 54">
            <a:extLst>
              <a:ext uri="{FF2B5EF4-FFF2-40B4-BE49-F238E27FC236}">
                <a16:creationId xmlns:a16="http://schemas.microsoft.com/office/drawing/2014/main" id="{85005289-B8AC-F6D5-570F-2D52A5110FB7}"/>
              </a:ext>
            </a:extLst>
          </p:cNvPr>
          <p:cNvSpPr txBox="1"/>
          <p:nvPr/>
        </p:nvSpPr>
        <p:spPr>
          <a:xfrm>
            <a:off x="3970433" y="83966"/>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56" name="CaixaDeTexto 55">
            <a:extLst>
              <a:ext uri="{FF2B5EF4-FFF2-40B4-BE49-F238E27FC236}">
                <a16:creationId xmlns:a16="http://schemas.microsoft.com/office/drawing/2014/main" id="{B744ABC3-F273-FAA3-292A-60A1E3365C8E}"/>
              </a:ext>
            </a:extLst>
          </p:cNvPr>
          <p:cNvSpPr txBox="1"/>
          <p:nvPr/>
        </p:nvSpPr>
        <p:spPr>
          <a:xfrm>
            <a:off x="4678506" y="1905"/>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7" name="CaixaDeTexto 56">
            <a:extLst>
              <a:ext uri="{FF2B5EF4-FFF2-40B4-BE49-F238E27FC236}">
                <a16:creationId xmlns:a16="http://schemas.microsoft.com/office/drawing/2014/main" id="{3D723013-C5E8-9DD9-3DAE-72BB69CF4471}"/>
              </a:ext>
            </a:extLst>
          </p:cNvPr>
          <p:cNvSpPr txBox="1"/>
          <p:nvPr/>
        </p:nvSpPr>
        <p:spPr>
          <a:xfrm>
            <a:off x="6189829" y="1905"/>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8" name="CaixaDeTexto 57">
            <a:extLst>
              <a:ext uri="{FF2B5EF4-FFF2-40B4-BE49-F238E27FC236}">
                <a16:creationId xmlns:a16="http://schemas.microsoft.com/office/drawing/2014/main" id="{FFCD2013-84FF-59C9-B289-199D9940CFCD}"/>
              </a:ext>
            </a:extLst>
          </p:cNvPr>
          <p:cNvSpPr txBox="1"/>
          <p:nvPr/>
        </p:nvSpPr>
        <p:spPr>
          <a:xfrm>
            <a:off x="6848706" y="1905"/>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cxnSp>
        <p:nvCxnSpPr>
          <p:cNvPr id="59" name="Conector reto 58">
            <a:extLst>
              <a:ext uri="{FF2B5EF4-FFF2-40B4-BE49-F238E27FC236}">
                <a16:creationId xmlns:a16="http://schemas.microsoft.com/office/drawing/2014/main" id="{5D1020DA-B3A0-7D62-66A5-246BBBE64BA6}"/>
              </a:ext>
            </a:extLst>
          </p:cNvPr>
          <p:cNvCxnSpPr>
            <a:cxnSpLocks/>
          </p:cNvCxnSpPr>
          <p:nvPr/>
        </p:nvCxnSpPr>
        <p:spPr>
          <a:xfrm flipV="1">
            <a:off x="667665"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Conector reto 59">
            <a:extLst>
              <a:ext uri="{FF2B5EF4-FFF2-40B4-BE49-F238E27FC236}">
                <a16:creationId xmlns:a16="http://schemas.microsoft.com/office/drawing/2014/main" id="{C789526A-61D1-43A9-FD16-5D4F8B25537E}"/>
              </a:ext>
            </a:extLst>
          </p:cNvPr>
          <p:cNvCxnSpPr>
            <a:cxnSpLocks/>
          </p:cNvCxnSpPr>
          <p:nvPr/>
        </p:nvCxnSpPr>
        <p:spPr>
          <a:xfrm flipV="1">
            <a:off x="134916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D0158DCD-4FFC-CF32-5564-8E97E768D192}"/>
              </a:ext>
            </a:extLst>
          </p:cNvPr>
          <p:cNvCxnSpPr>
            <a:cxnSpLocks/>
          </p:cNvCxnSpPr>
          <p:nvPr/>
        </p:nvCxnSpPr>
        <p:spPr>
          <a:xfrm flipV="1">
            <a:off x="196991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68C2C46C-51D2-6A86-B79D-A45F50264EF5}"/>
              </a:ext>
            </a:extLst>
          </p:cNvPr>
          <p:cNvCxnSpPr>
            <a:cxnSpLocks/>
          </p:cNvCxnSpPr>
          <p:nvPr/>
        </p:nvCxnSpPr>
        <p:spPr>
          <a:xfrm flipV="1">
            <a:off x="2756592"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DB9681E6-D042-BF6A-1C67-F67ECAC842C0}"/>
              </a:ext>
            </a:extLst>
          </p:cNvPr>
          <p:cNvCxnSpPr>
            <a:cxnSpLocks/>
          </p:cNvCxnSpPr>
          <p:nvPr/>
        </p:nvCxnSpPr>
        <p:spPr>
          <a:xfrm flipV="1">
            <a:off x="314636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C005BE2B-C420-0DA0-2E26-87654EEEFB76}"/>
              </a:ext>
            </a:extLst>
          </p:cNvPr>
          <p:cNvCxnSpPr>
            <a:cxnSpLocks/>
          </p:cNvCxnSpPr>
          <p:nvPr/>
        </p:nvCxnSpPr>
        <p:spPr>
          <a:xfrm flipV="1">
            <a:off x="363968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2DE6D3D2-EBF8-EFBB-94C2-2ECA68479018}"/>
              </a:ext>
            </a:extLst>
          </p:cNvPr>
          <p:cNvCxnSpPr>
            <a:cxnSpLocks/>
          </p:cNvCxnSpPr>
          <p:nvPr/>
        </p:nvCxnSpPr>
        <p:spPr>
          <a:xfrm flipV="1">
            <a:off x="3989899"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E90532DB-B75E-7148-31B0-84F3C7B72380}"/>
              </a:ext>
            </a:extLst>
          </p:cNvPr>
          <p:cNvCxnSpPr>
            <a:cxnSpLocks/>
          </p:cNvCxnSpPr>
          <p:nvPr/>
        </p:nvCxnSpPr>
        <p:spPr>
          <a:xfrm flipV="1">
            <a:off x="4680180"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8773AABC-28E6-5936-3882-A7332752526A}"/>
              </a:ext>
            </a:extLst>
          </p:cNvPr>
          <p:cNvCxnSpPr>
            <a:cxnSpLocks/>
          </p:cNvCxnSpPr>
          <p:nvPr/>
        </p:nvCxnSpPr>
        <p:spPr>
          <a:xfrm flipV="1">
            <a:off x="5433893"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B22A93A4-5CF3-AF10-39C9-C07662CFFC05}"/>
              </a:ext>
            </a:extLst>
          </p:cNvPr>
          <p:cNvCxnSpPr>
            <a:cxnSpLocks/>
          </p:cNvCxnSpPr>
          <p:nvPr/>
        </p:nvCxnSpPr>
        <p:spPr>
          <a:xfrm flipV="1">
            <a:off x="6879931"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9" name="CaixaDeTexto 68">
            <a:extLst>
              <a:ext uri="{FF2B5EF4-FFF2-40B4-BE49-F238E27FC236}">
                <a16:creationId xmlns:a16="http://schemas.microsoft.com/office/drawing/2014/main" id="{F70E2E4F-7A79-93BE-B889-063C64B39EC4}"/>
              </a:ext>
            </a:extLst>
          </p:cNvPr>
          <p:cNvSpPr txBox="1"/>
          <p:nvPr/>
        </p:nvSpPr>
        <p:spPr>
          <a:xfrm>
            <a:off x="5427129" y="1112"/>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0" name="Conector reto 69">
            <a:extLst>
              <a:ext uri="{FF2B5EF4-FFF2-40B4-BE49-F238E27FC236}">
                <a16:creationId xmlns:a16="http://schemas.microsoft.com/office/drawing/2014/main" id="{192C9CD1-DB36-4E92-FD64-3AFAF503107F}"/>
              </a:ext>
            </a:extLst>
          </p:cNvPr>
          <p:cNvCxnSpPr>
            <a:cxnSpLocks/>
          </p:cNvCxnSpPr>
          <p:nvPr/>
        </p:nvCxnSpPr>
        <p:spPr>
          <a:xfrm flipV="1">
            <a:off x="6163194" y="64546"/>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Retângulo 70">
            <a:hlinkClick r:id="rId9" action="ppaction://hlinksldjump"/>
            <a:extLst>
              <a:ext uri="{FF2B5EF4-FFF2-40B4-BE49-F238E27FC236}">
                <a16:creationId xmlns:a16="http://schemas.microsoft.com/office/drawing/2014/main" id="{D72D0C91-3271-DC33-8015-8C83AF796924}"/>
              </a:ext>
            </a:extLst>
          </p:cNvPr>
          <p:cNvSpPr/>
          <p:nvPr/>
        </p:nvSpPr>
        <p:spPr>
          <a:xfrm>
            <a:off x="705232" y="64546"/>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71">
            <a:hlinkClick r:id="rId10" action="ppaction://hlinksldjump"/>
            <a:extLst>
              <a:ext uri="{FF2B5EF4-FFF2-40B4-BE49-F238E27FC236}">
                <a16:creationId xmlns:a16="http://schemas.microsoft.com/office/drawing/2014/main" id="{3D54E88E-1EED-7697-B523-A89D5982B6A4}"/>
              </a:ext>
            </a:extLst>
          </p:cNvPr>
          <p:cNvSpPr/>
          <p:nvPr/>
        </p:nvSpPr>
        <p:spPr>
          <a:xfrm>
            <a:off x="1392707" y="64546"/>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72">
            <a:hlinkClick r:id="rId11" action="ppaction://hlinksldjump"/>
            <a:extLst>
              <a:ext uri="{FF2B5EF4-FFF2-40B4-BE49-F238E27FC236}">
                <a16:creationId xmlns:a16="http://schemas.microsoft.com/office/drawing/2014/main" id="{D5748B6E-A6D4-CEBD-8E3F-08DA5124FA42}"/>
              </a:ext>
            </a:extLst>
          </p:cNvPr>
          <p:cNvSpPr/>
          <p:nvPr/>
        </p:nvSpPr>
        <p:spPr>
          <a:xfrm>
            <a:off x="2009938" y="64546"/>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73">
            <a:hlinkClick r:id="rId12" action="ppaction://hlinksldjump"/>
            <a:extLst>
              <a:ext uri="{FF2B5EF4-FFF2-40B4-BE49-F238E27FC236}">
                <a16:creationId xmlns:a16="http://schemas.microsoft.com/office/drawing/2014/main" id="{6034C408-09B6-83D1-B716-D67BA345AFEF}"/>
              </a:ext>
            </a:extLst>
          </p:cNvPr>
          <p:cNvSpPr/>
          <p:nvPr/>
        </p:nvSpPr>
        <p:spPr>
          <a:xfrm>
            <a:off x="2766677" y="64546"/>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3" action="ppaction://hlinksldjump"/>
            <a:extLst>
              <a:ext uri="{FF2B5EF4-FFF2-40B4-BE49-F238E27FC236}">
                <a16:creationId xmlns:a16="http://schemas.microsoft.com/office/drawing/2014/main" id="{67E9703C-4912-1273-B824-F16332CCBECF}"/>
              </a:ext>
            </a:extLst>
          </p:cNvPr>
          <p:cNvSpPr/>
          <p:nvPr/>
        </p:nvSpPr>
        <p:spPr>
          <a:xfrm>
            <a:off x="3146360" y="64546"/>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4" action="ppaction://hlinksldjump"/>
            <a:extLst>
              <a:ext uri="{FF2B5EF4-FFF2-40B4-BE49-F238E27FC236}">
                <a16:creationId xmlns:a16="http://schemas.microsoft.com/office/drawing/2014/main" id="{2E43DE7D-9E8A-39CE-F1C1-24489416461B}"/>
              </a:ext>
            </a:extLst>
          </p:cNvPr>
          <p:cNvSpPr/>
          <p:nvPr/>
        </p:nvSpPr>
        <p:spPr>
          <a:xfrm>
            <a:off x="3650449" y="64546"/>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5" action="ppaction://hlinksldjump"/>
            <a:extLst>
              <a:ext uri="{FF2B5EF4-FFF2-40B4-BE49-F238E27FC236}">
                <a16:creationId xmlns:a16="http://schemas.microsoft.com/office/drawing/2014/main" id="{84937E30-A689-80C5-E834-7BF89DC81A00}"/>
              </a:ext>
            </a:extLst>
          </p:cNvPr>
          <p:cNvSpPr/>
          <p:nvPr/>
        </p:nvSpPr>
        <p:spPr>
          <a:xfrm>
            <a:off x="4023393" y="83966"/>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6" action="ppaction://hlinksldjump"/>
            <a:extLst>
              <a:ext uri="{FF2B5EF4-FFF2-40B4-BE49-F238E27FC236}">
                <a16:creationId xmlns:a16="http://schemas.microsoft.com/office/drawing/2014/main" id="{16693932-D181-785C-7439-1D7B69776231}"/>
              </a:ext>
            </a:extLst>
          </p:cNvPr>
          <p:cNvSpPr/>
          <p:nvPr/>
        </p:nvSpPr>
        <p:spPr>
          <a:xfrm>
            <a:off x="4678506" y="64546"/>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7" action="ppaction://hlinksldjump"/>
            <a:extLst>
              <a:ext uri="{FF2B5EF4-FFF2-40B4-BE49-F238E27FC236}">
                <a16:creationId xmlns:a16="http://schemas.microsoft.com/office/drawing/2014/main" id="{C16DDC19-FD54-50F1-4775-9255FD83AB46}"/>
              </a:ext>
            </a:extLst>
          </p:cNvPr>
          <p:cNvSpPr/>
          <p:nvPr/>
        </p:nvSpPr>
        <p:spPr>
          <a:xfrm>
            <a:off x="5486337" y="79358"/>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Fluxograma: Processo 79">
            <a:hlinkClick r:id="rId18" action="ppaction://hlinksldjump"/>
            <a:extLst>
              <a:ext uri="{FF2B5EF4-FFF2-40B4-BE49-F238E27FC236}">
                <a16:creationId xmlns:a16="http://schemas.microsoft.com/office/drawing/2014/main" id="{97BA2733-13BA-7042-1ABB-DE0AC481ACB0}"/>
              </a:ext>
            </a:extLst>
          </p:cNvPr>
          <p:cNvSpPr/>
          <p:nvPr/>
        </p:nvSpPr>
        <p:spPr>
          <a:xfrm>
            <a:off x="6223810" y="56845"/>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9" action="ppaction://hlinksldjump"/>
            <a:extLst>
              <a:ext uri="{FF2B5EF4-FFF2-40B4-BE49-F238E27FC236}">
                <a16:creationId xmlns:a16="http://schemas.microsoft.com/office/drawing/2014/main" id="{21DF2DAD-0363-4891-7155-62A71C586E5C}"/>
              </a:ext>
            </a:extLst>
          </p:cNvPr>
          <p:cNvSpPr/>
          <p:nvPr/>
        </p:nvSpPr>
        <p:spPr>
          <a:xfrm>
            <a:off x="6948644" y="56845"/>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Cantos Arredondados 81">
            <a:extLst>
              <a:ext uri="{FF2B5EF4-FFF2-40B4-BE49-F238E27FC236}">
                <a16:creationId xmlns:a16="http://schemas.microsoft.com/office/drawing/2014/main" id="{51E95922-0A00-3103-3755-C5CF6D3045FB}"/>
              </a:ext>
            </a:extLst>
          </p:cNvPr>
          <p:cNvSpPr/>
          <p:nvPr/>
        </p:nvSpPr>
        <p:spPr>
          <a:xfrm>
            <a:off x="6953590" y="359490"/>
            <a:ext cx="540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971176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FA181DC8-8131-F61F-446B-BA11176EBEEB}"/>
              </a:ext>
            </a:extLst>
          </p:cNvPr>
          <p:cNvSpPr/>
          <p:nvPr/>
        </p:nvSpPr>
        <p:spPr>
          <a:xfrm>
            <a:off x="286014" y="1108598"/>
            <a:ext cx="7029185" cy="902175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11" name="Espaço Reservado para Texto 4">
            <a:extLst>
              <a:ext uri="{FF2B5EF4-FFF2-40B4-BE49-F238E27FC236}">
                <a16:creationId xmlns:a16="http://schemas.microsoft.com/office/drawing/2014/main" id="{BE1FC83D-D143-C9BD-3E54-532621FE5AF3}"/>
              </a:ext>
            </a:extLst>
          </p:cNvPr>
          <p:cNvSpPr txBox="1">
            <a:spLocks/>
          </p:cNvSpPr>
          <p:nvPr/>
        </p:nvSpPr>
        <p:spPr>
          <a:xfrm>
            <a:off x="586648" y="1294360"/>
            <a:ext cx="6325277" cy="8546756"/>
          </a:xfrm>
          <a:prstGeom prst="rect">
            <a:avLst/>
          </a:prstGeom>
        </p:spPr>
        <p:txBody>
          <a:bodyPr vert="horz" lIns="91440" tIns="45720" rIns="91440" bIns="45720" rtlCol="0">
            <a:noAutofit/>
          </a:bodyPr>
          <a:lstStyle>
            <a:lvl1pPr marL="0" indent="0" algn="l" defTabSz="755934" rtl="0" eaLnBrk="1" latinLnBrk="0" hangingPunct="1">
              <a:lnSpc>
                <a:spcPct val="100000"/>
              </a:lnSpc>
              <a:spcBef>
                <a:spcPts val="0"/>
              </a:spcBef>
              <a:buFont typeface="Arial" panose="020B0604020202020204" pitchFamily="34" charset="0"/>
              <a:buNone/>
              <a:defRPr sz="1000" b="0" kern="1200">
                <a:solidFill>
                  <a:srgbClr val="214D6E"/>
                </a:solidFill>
                <a:latin typeface="Franklin Gothic Medium" panose="020B0603020102020204" pitchFamily="34" charset="0"/>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800" kern="1200">
                <a:solidFill>
                  <a:schemeClr val="tx1"/>
                </a:solidFill>
                <a:latin typeface="Franklin Gothic Medium" panose="020B0603020102020204" pitchFamily="34" charset="0"/>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lnSpc>
                <a:spcPts val="1300"/>
              </a:lnSpc>
            </a:pPr>
            <a:r>
              <a:rPr lang="pt-BR" sz="1200" dirty="0">
                <a:latin typeface="+mn-lt"/>
                <a:ea typeface="Ebrima" panose="02000000000000000000" pitchFamily="2" charset="0"/>
                <a:cs typeface="Ebrima" panose="02000000000000000000" pitchFamily="2" charset="0"/>
              </a:rPr>
              <a:t>Questionário sobre a duração dos atos processuais (considerar dias corridos em todas as respostas)</a:t>
            </a:r>
          </a:p>
          <a:p>
            <a:pPr indent="-171450" algn="just">
              <a:lnSpc>
                <a:spcPts val="1300"/>
              </a:lnSpc>
              <a:buFont typeface="Arial" panose="020B0604020202020204" pitchFamily="34" charset="0"/>
              <a:buChar char="•"/>
            </a:pPr>
            <a:endParaRPr lang="pt-BR" sz="1200" dirty="0">
              <a:latin typeface="+mn-lt"/>
              <a:ea typeface="Ebrima" panose="02000000000000000000" pitchFamily="2" charset="0"/>
              <a:cs typeface="Ebrima" panose="02000000000000000000" pitchFamily="2" charset="0"/>
            </a:endParaRPr>
          </a:p>
          <a:p>
            <a:pPr marL="228600" indent="-228600" algn="just">
              <a:lnSpc>
                <a:spcPts val="1300"/>
              </a:lnSpc>
              <a:buAutoNum type="arabicPeriod"/>
            </a:pPr>
            <a:r>
              <a:rPr lang="pt-BR" sz="1200" b="1" dirty="0">
                <a:latin typeface="+mn-lt"/>
                <a:ea typeface="Ebrima" panose="02000000000000000000" pitchFamily="2" charset="0"/>
                <a:cs typeface="Ebrima" panose="02000000000000000000" pitchFamily="2" charset="0"/>
              </a:rPr>
              <a:t>A devedor é: </a:t>
            </a:r>
          </a:p>
          <a:p>
            <a:pPr algn="just">
              <a:lnSpc>
                <a:spcPts val="1300"/>
              </a:lnSpc>
            </a:pPr>
            <a:r>
              <a:rPr lang="pt-BR" sz="1200" dirty="0">
                <a:latin typeface="+mn-lt"/>
                <a:ea typeface="Ebrima" panose="02000000000000000000" pitchFamily="2" charset="0"/>
                <a:cs typeface="Ebrima" panose="02000000000000000000" pitchFamily="2" charset="0"/>
              </a:rPr>
              <a:t>( ) empresa de pequeno porte EPP;</a:t>
            </a:r>
          </a:p>
          <a:p>
            <a:pPr algn="just">
              <a:lnSpc>
                <a:spcPts val="1300"/>
              </a:lnSpc>
            </a:pPr>
            <a:r>
              <a:rPr lang="pt-BR" sz="1200" dirty="0">
                <a:latin typeface="+mn-lt"/>
                <a:ea typeface="Ebrima" panose="02000000000000000000" pitchFamily="2" charset="0"/>
                <a:cs typeface="Ebrima" panose="02000000000000000000" pitchFamily="2" charset="0"/>
              </a:rPr>
              <a:t>( ) microempresa (ME)</a:t>
            </a:r>
          </a:p>
          <a:p>
            <a:pPr algn="just">
              <a:lnSpc>
                <a:spcPts val="1300"/>
              </a:lnSpc>
            </a:pPr>
            <a:r>
              <a:rPr lang="pt-BR" sz="1200" dirty="0">
                <a:latin typeface="+mn-lt"/>
                <a:ea typeface="Ebrima" panose="02000000000000000000" pitchFamily="2" charset="0"/>
                <a:cs typeface="Ebrima" panose="02000000000000000000" pitchFamily="2" charset="0"/>
              </a:rPr>
              <a:t>( ) empresa média</a:t>
            </a:r>
          </a:p>
          <a:p>
            <a:pPr algn="just">
              <a:lnSpc>
                <a:spcPts val="1300"/>
              </a:lnSpc>
            </a:pPr>
            <a:r>
              <a:rPr lang="pt-BR" sz="1200" dirty="0">
                <a:latin typeface="+mn-lt"/>
                <a:ea typeface="Ebrima" panose="02000000000000000000" pitchFamily="2" charset="0"/>
                <a:cs typeface="Ebrima" panose="02000000000000000000" pitchFamily="2" charset="0"/>
              </a:rPr>
              <a:t>( ) empresa grande</a:t>
            </a:r>
          </a:p>
          <a:p>
            <a:pPr algn="just">
              <a:lnSpc>
                <a:spcPts val="1300"/>
              </a:lnSpc>
            </a:pPr>
            <a:r>
              <a:rPr lang="pt-BR" sz="1200" dirty="0">
                <a:latin typeface="+mn-lt"/>
                <a:ea typeface="Ebrima" panose="02000000000000000000" pitchFamily="2" charset="0"/>
                <a:cs typeface="Ebrima" panose="02000000000000000000" pitchFamily="2" charset="0"/>
              </a:rPr>
              <a:t>( ) grupos de empresas</a:t>
            </a:r>
          </a:p>
          <a:p>
            <a:pPr algn="just">
              <a:lnSpc>
                <a:spcPts val="1300"/>
              </a:lnSpc>
            </a:pPr>
            <a:r>
              <a:rPr lang="pt-BR" sz="1200" dirty="0">
                <a:latin typeface="+mn-lt"/>
                <a:ea typeface="Ebrima" panose="02000000000000000000" pitchFamily="2" charset="0"/>
                <a:cs typeface="Ebrima" panose="02000000000000000000" pitchFamily="2" charset="0"/>
              </a:rPr>
              <a:t>( ) empresário individual</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2. Houve litisconsórcio ativo: </a:t>
            </a:r>
            <a:r>
              <a:rPr lang="pt-BR" sz="1200" dirty="0">
                <a:latin typeface="+mn-lt"/>
                <a:ea typeface="Ebrima" panose="02000000000000000000" pitchFamily="2" charset="0"/>
                <a:cs typeface="Ebrima" panose="02000000000000000000" pitchFamily="2" charset="0"/>
              </a:rPr>
              <a:t>( ) sim ( )não</a:t>
            </a:r>
          </a:p>
          <a:p>
            <a:pPr algn="just">
              <a:lnSpc>
                <a:spcPts val="1300"/>
              </a:lnSpc>
            </a:pPr>
            <a:r>
              <a:rPr lang="pt-BR" sz="1200" dirty="0">
                <a:latin typeface="+mn-lt"/>
                <a:ea typeface="Ebrima" panose="02000000000000000000" pitchFamily="2" charset="0"/>
                <a:cs typeface="Ebrima" panose="02000000000000000000" pitchFamily="2" charset="0"/>
              </a:rPr>
              <a:t>2.1. Em caso positivo: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___ (indicar número) litisconsortes ativos</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o Plano de recuperação foi ( ) unitário ( ) individualizado</a:t>
            </a:r>
          </a:p>
          <a:p>
            <a:pPr indent="-171450" algn="just">
              <a:lnSpc>
                <a:spcPts val="1300"/>
              </a:lnSpc>
              <a:buFont typeface="Arial" panose="020B0604020202020204" pitchFamily="34" charset="0"/>
              <a:buChar char="•"/>
            </a:pPr>
            <a:endParaRPr lang="pt-BR" sz="13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3</a:t>
            </a:r>
            <a:r>
              <a:rPr lang="pt-BR" sz="1200" dirty="0">
                <a:latin typeface="+mn-lt"/>
                <a:ea typeface="Ebrima" panose="02000000000000000000" pitchFamily="2" charset="0"/>
                <a:cs typeface="Ebrima" panose="02000000000000000000" pitchFamily="2" charset="0"/>
              </a:rPr>
              <a:t>. </a:t>
            </a:r>
            <a:r>
              <a:rPr lang="pt-BR" sz="1200" b="1" dirty="0">
                <a:latin typeface="+mn-lt"/>
                <a:ea typeface="Ebrima" panose="02000000000000000000" pitchFamily="2" charset="0"/>
                <a:cs typeface="Ebrima" panose="02000000000000000000" pitchFamily="2" charset="0"/>
              </a:rPr>
              <a:t>Os documentos que instruíram a petição inicial indicaram o valor do passivo: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tributário ( ) sim ( ) não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demais créditos excluídos da RJ: ( ) sim ( )não</a:t>
            </a:r>
          </a:p>
          <a:p>
            <a:pPr indent="-171450" algn="just">
              <a:lnSpc>
                <a:spcPts val="1300"/>
              </a:lnSpc>
              <a:buFont typeface="Arial" panose="020B0604020202020204" pitchFamily="34" charset="0"/>
              <a:buChar char="•"/>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4. Houve realização de constatação prévia:</a:t>
            </a:r>
            <a:r>
              <a:rPr lang="pt-BR" sz="1200" dirty="0">
                <a:latin typeface="+mn-lt"/>
                <a:ea typeface="Ebrima" panose="02000000000000000000" pitchFamily="2" charset="0"/>
                <a:cs typeface="Ebrima" panose="02000000000000000000" pitchFamily="2" charset="0"/>
              </a:rPr>
              <a:t> ( ) sim ( ) não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positivo, a constatação foi concluída em 05 dias (indicar número de dias)</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5. O processamento foi deferido </a:t>
            </a:r>
            <a:r>
              <a:rPr lang="pt-BR" sz="1200" dirty="0">
                <a:latin typeface="+mn-lt"/>
                <a:ea typeface="Ebrima" panose="02000000000000000000" pitchFamily="2" charset="0"/>
                <a:cs typeface="Ebrima" panose="02000000000000000000" pitchFamily="2" charset="0"/>
              </a:rPr>
              <a:t>( ) sim ( ) não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positivo, em quanto tempo? 1 dia desde a distribuição da inicial</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positivo, houve emenda da inicial? ( ) sim ( ) não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negativo, em se tratando de litisconsorte, indicar:</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 indeferimento para todos os litisconsortes;</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 indeferimento para ___ (indicar número) litisconsortes</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negativo, indicar fundamento legal para indeferimento: [campo para digitação] </a:t>
            </a:r>
          </a:p>
          <a:p>
            <a:pPr indent="-171450" algn="just">
              <a:lnSpc>
                <a:spcPts val="1300"/>
              </a:lnSpc>
              <a:buFont typeface="Arial" panose="020B0604020202020204" pitchFamily="34" charset="0"/>
              <a:buChar char="•"/>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6. Qual o tempo decorrido entre:</a:t>
            </a:r>
          </a:p>
          <a:p>
            <a:pPr algn="just">
              <a:lnSpc>
                <a:spcPts val="1300"/>
              </a:lnSpc>
            </a:pPr>
            <a:r>
              <a:rPr lang="pt-BR" sz="1200" dirty="0">
                <a:latin typeface="+mn-lt"/>
                <a:ea typeface="Ebrima" panose="02000000000000000000" pitchFamily="2" charset="0"/>
                <a:cs typeface="Ebrima" panose="02000000000000000000" pitchFamily="2" charset="0"/>
              </a:rPr>
              <a:t>6.1. a distribuição da inicial e a relação de credores elaborado administrador judicial; 94 dias</a:t>
            </a:r>
          </a:p>
          <a:p>
            <a:pPr algn="just">
              <a:lnSpc>
                <a:spcPts val="1300"/>
              </a:lnSpc>
            </a:pPr>
            <a:r>
              <a:rPr lang="pt-BR" sz="1200" dirty="0">
                <a:latin typeface="+mn-lt"/>
                <a:ea typeface="Ebrima" panose="02000000000000000000" pitchFamily="2" charset="0"/>
                <a:cs typeface="Ebrima" panose="02000000000000000000" pitchFamily="2" charset="0"/>
              </a:rPr>
              <a:t>6.2. a decisão de deferimento do processamento e a relação de credores elaborado administrador judicial; 96 dias</a:t>
            </a:r>
          </a:p>
          <a:p>
            <a:pPr algn="just">
              <a:lnSpc>
                <a:spcPts val="1300"/>
              </a:lnSpc>
            </a:pPr>
            <a:r>
              <a:rPr lang="pt-BR" sz="1200" dirty="0">
                <a:latin typeface="+mn-lt"/>
                <a:ea typeface="Ebrima" panose="02000000000000000000" pitchFamily="2" charset="0"/>
                <a:cs typeface="Ebrima" panose="02000000000000000000" pitchFamily="2" charset="0"/>
              </a:rPr>
              <a:t>6.3. a distribuição da inicial e a realização da primeira assembleia de credores para deliberar sobre o plano de recuperação; 331 dias </a:t>
            </a:r>
          </a:p>
          <a:p>
            <a:pPr algn="just">
              <a:lnSpc>
                <a:spcPts val="1300"/>
              </a:lnSpc>
            </a:pPr>
            <a:r>
              <a:rPr lang="pt-BR" sz="1200" dirty="0">
                <a:latin typeface="+mn-lt"/>
                <a:ea typeface="Ebrima" panose="02000000000000000000" pitchFamily="2" charset="0"/>
                <a:cs typeface="Ebrima" panose="02000000000000000000" pitchFamily="2" charset="0"/>
              </a:rPr>
              <a:t>6.4. a distribuição da inicial e a aprovação do plano de recuperação pela assembleia de credores: Primeira AGC realizada 338 dias – Ressalva que houve nova AGC após a PANDEMIA, com aprovação em 541 dias</a:t>
            </a:r>
          </a:p>
          <a:p>
            <a:pPr algn="just">
              <a:lnSpc>
                <a:spcPts val="1300"/>
              </a:lnSpc>
            </a:pPr>
            <a:r>
              <a:rPr lang="pt-BR" sz="1200" dirty="0">
                <a:latin typeface="+mn-lt"/>
                <a:ea typeface="Ebrima" panose="02000000000000000000" pitchFamily="2" charset="0"/>
                <a:cs typeface="Ebrima" panose="02000000000000000000" pitchFamily="2" charset="0"/>
              </a:rPr>
              <a:t>6.5. a distribuição da inicial e a aprovação ou rejeição do plano de recuperação judicial pela assembleia de credores; 648 dias</a:t>
            </a:r>
          </a:p>
          <a:p>
            <a:pPr algn="just">
              <a:lnSpc>
                <a:spcPts val="1300"/>
              </a:lnSpc>
            </a:pPr>
            <a:r>
              <a:rPr lang="pt-BR" sz="1200" dirty="0">
                <a:latin typeface="+mn-lt"/>
                <a:ea typeface="Ebrima" panose="02000000000000000000" pitchFamily="2" charset="0"/>
                <a:cs typeface="Ebrima" panose="02000000000000000000" pitchFamily="2" charset="0"/>
              </a:rPr>
              <a:t>6.6. a distribuição da inicial e a concessão da recuperação judicial (homologação do plano) ; pendente</a:t>
            </a:r>
          </a:p>
          <a:p>
            <a:pPr algn="just">
              <a:lnSpc>
                <a:spcPts val="1300"/>
              </a:lnSpc>
            </a:pPr>
            <a:r>
              <a:rPr lang="pt-BR" sz="1200" dirty="0">
                <a:latin typeface="+mn-lt"/>
                <a:ea typeface="Ebrima" panose="02000000000000000000" pitchFamily="2" charset="0"/>
                <a:cs typeface="Ebrima" panose="02000000000000000000" pitchFamily="2" charset="0"/>
              </a:rPr>
              <a:t>6.7. a distribuição da inicial e a convolação em falência: ___</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de plano rejeitado pela assembleia de credores; ___ dias (indicar número)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em caso de recuperação judicial concedida; pendente</a:t>
            </a:r>
          </a:p>
          <a:p>
            <a:pPr indent="-171450" algn="just">
              <a:lnSpc>
                <a:spcPts val="1300"/>
              </a:lnSpc>
              <a:buFont typeface="Arial" panose="020B0604020202020204" pitchFamily="34" charset="0"/>
              <a:buChar char="•"/>
            </a:pPr>
            <a:endParaRPr lang="pt-BR" sz="1050" dirty="0"/>
          </a:p>
        </p:txBody>
      </p:sp>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48</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6461F03C-4ACA-2B46-9A25-B3C87ABD7C34}"/>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QUESTIONÁRIO ATOS PROCESSUAIS</a:t>
            </a:r>
          </a:p>
        </p:txBody>
      </p:sp>
      <p:sp>
        <p:nvSpPr>
          <p:cNvPr id="8" name="Google Shape;1078;p39">
            <a:extLst>
              <a:ext uri="{FF2B5EF4-FFF2-40B4-BE49-F238E27FC236}">
                <a16:creationId xmlns:a16="http://schemas.microsoft.com/office/drawing/2014/main" id="{D3FADE7B-4763-C174-9C1F-0A5DEAC26DE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cxnSp>
        <p:nvCxnSpPr>
          <p:cNvPr id="17" name="Conector reto 16">
            <a:extLst>
              <a:ext uri="{FF2B5EF4-FFF2-40B4-BE49-F238E27FC236}">
                <a16:creationId xmlns:a16="http://schemas.microsoft.com/office/drawing/2014/main" id="{A72D1762-5B06-F780-A4B6-98E223EDB112}"/>
              </a:ext>
            </a:extLst>
          </p:cNvPr>
          <p:cNvCxnSpPr>
            <a:cxnSpLocks/>
          </p:cNvCxnSpPr>
          <p:nvPr/>
        </p:nvCxnSpPr>
        <p:spPr>
          <a:xfrm>
            <a:off x="360800" y="5049435"/>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13" name="Gráfico 12" descr="Marca de seleção com preenchimento sólido">
            <a:extLst>
              <a:ext uri="{FF2B5EF4-FFF2-40B4-BE49-F238E27FC236}">
                <a16:creationId xmlns:a16="http://schemas.microsoft.com/office/drawing/2014/main" id="{5CFBEEC5-5125-A518-4556-A1EE45F388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750" y="2399803"/>
            <a:ext cx="241232" cy="241232"/>
          </a:xfrm>
          <a:prstGeom prst="rect">
            <a:avLst/>
          </a:prstGeom>
        </p:spPr>
      </p:pic>
      <p:pic>
        <p:nvPicPr>
          <p:cNvPr id="18" name="Gráfico 17" descr="Marca de seleção com preenchimento sólido">
            <a:extLst>
              <a:ext uri="{FF2B5EF4-FFF2-40B4-BE49-F238E27FC236}">
                <a16:creationId xmlns:a16="http://schemas.microsoft.com/office/drawing/2014/main" id="{304435BB-DEEC-E145-3D5D-0B40168C26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1742" y="3074628"/>
            <a:ext cx="241232" cy="241232"/>
          </a:xfrm>
          <a:prstGeom prst="rect">
            <a:avLst/>
          </a:prstGeom>
        </p:spPr>
      </p:pic>
      <p:pic>
        <p:nvPicPr>
          <p:cNvPr id="20" name="Gráfico 19" descr="Marca de seleção com preenchimento sólido">
            <a:extLst>
              <a:ext uri="{FF2B5EF4-FFF2-40B4-BE49-F238E27FC236}">
                <a16:creationId xmlns:a16="http://schemas.microsoft.com/office/drawing/2014/main" id="{D26FD405-10B6-E2E8-4216-8BEFB8789B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92219" y="4055996"/>
            <a:ext cx="241232" cy="241232"/>
          </a:xfrm>
          <a:prstGeom prst="rect">
            <a:avLst/>
          </a:prstGeom>
        </p:spPr>
      </p:pic>
      <p:pic>
        <p:nvPicPr>
          <p:cNvPr id="21" name="Gráfico 20" descr="Marca de seleção com preenchimento sólido">
            <a:extLst>
              <a:ext uri="{FF2B5EF4-FFF2-40B4-BE49-F238E27FC236}">
                <a16:creationId xmlns:a16="http://schemas.microsoft.com/office/drawing/2014/main" id="{73A11F7C-93ED-9C44-DD09-CC333BFE03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10084" y="4214596"/>
            <a:ext cx="241232" cy="241232"/>
          </a:xfrm>
          <a:prstGeom prst="rect">
            <a:avLst/>
          </a:prstGeom>
        </p:spPr>
      </p:pic>
      <p:pic>
        <p:nvPicPr>
          <p:cNvPr id="23" name="Gráfico 22" descr="Marca de seleção com preenchimento sólido">
            <a:extLst>
              <a:ext uri="{FF2B5EF4-FFF2-40B4-BE49-F238E27FC236}">
                <a16:creationId xmlns:a16="http://schemas.microsoft.com/office/drawing/2014/main" id="{3CB6B6BF-33CB-CF36-89D7-D8F6EB89BD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67598" y="4556071"/>
            <a:ext cx="241232" cy="241232"/>
          </a:xfrm>
          <a:prstGeom prst="rect">
            <a:avLst/>
          </a:prstGeom>
        </p:spPr>
      </p:pic>
      <p:pic>
        <p:nvPicPr>
          <p:cNvPr id="24" name="Gráfico 23" descr="Marca de seleção com preenchimento sólido">
            <a:extLst>
              <a:ext uri="{FF2B5EF4-FFF2-40B4-BE49-F238E27FC236}">
                <a16:creationId xmlns:a16="http://schemas.microsoft.com/office/drawing/2014/main" id="{9ECB14CA-67A9-538E-899B-83ECA2DF7E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96693" y="5049435"/>
            <a:ext cx="241232" cy="241232"/>
          </a:xfrm>
          <a:prstGeom prst="rect">
            <a:avLst/>
          </a:prstGeom>
        </p:spPr>
      </p:pic>
      <p:pic>
        <p:nvPicPr>
          <p:cNvPr id="29" name="Gráfico 28" descr="Marca de seleção com preenchimento sólido">
            <a:extLst>
              <a:ext uri="{FF2B5EF4-FFF2-40B4-BE49-F238E27FC236}">
                <a16:creationId xmlns:a16="http://schemas.microsoft.com/office/drawing/2014/main" id="{5E062158-9086-1D26-699B-382B4CB5AE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3543" y="5388766"/>
            <a:ext cx="241232" cy="241232"/>
          </a:xfrm>
          <a:prstGeom prst="rect">
            <a:avLst/>
          </a:prstGeom>
        </p:spPr>
      </p:pic>
      <p:cxnSp>
        <p:nvCxnSpPr>
          <p:cNvPr id="41" name="Conector reto 40">
            <a:extLst>
              <a:ext uri="{FF2B5EF4-FFF2-40B4-BE49-F238E27FC236}">
                <a16:creationId xmlns:a16="http://schemas.microsoft.com/office/drawing/2014/main" id="{59C30204-3CC3-3D79-0AA9-43FA18079A0F}"/>
              </a:ext>
            </a:extLst>
          </p:cNvPr>
          <p:cNvCxnSpPr>
            <a:cxnSpLocks/>
          </p:cNvCxnSpPr>
          <p:nvPr/>
        </p:nvCxnSpPr>
        <p:spPr>
          <a:xfrm>
            <a:off x="410122" y="6362420"/>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8917572A-B67D-9FC0-DE89-EF1EB2C2CE10}"/>
              </a:ext>
            </a:extLst>
          </p:cNvPr>
          <p:cNvCxnSpPr>
            <a:cxnSpLocks/>
          </p:cNvCxnSpPr>
          <p:nvPr/>
        </p:nvCxnSpPr>
        <p:spPr>
          <a:xfrm>
            <a:off x="356377" y="4564583"/>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3" name="Conector reto 52">
            <a:extLst>
              <a:ext uri="{FF2B5EF4-FFF2-40B4-BE49-F238E27FC236}">
                <a16:creationId xmlns:a16="http://schemas.microsoft.com/office/drawing/2014/main" id="{97D58A3C-4B31-BAAD-417D-4AA7A56DC857}"/>
              </a:ext>
            </a:extLst>
          </p:cNvPr>
          <p:cNvCxnSpPr>
            <a:cxnSpLocks/>
          </p:cNvCxnSpPr>
          <p:nvPr/>
        </p:nvCxnSpPr>
        <p:spPr>
          <a:xfrm>
            <a:off x="435211" y="3896368"/>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95C77AEE-262A-206A-984D-31F0BD964048}"/>
              </a:ext>
            </a:extLst>
          </p:cNvPr>
          <p:cNvCxnSpPr>
            <a:cxnSpLocks/>
          </p:cNvCxnSpPr>
          <p:nvPr/>
        </p:nvCxnSpPr>
        <p:spPr>
          <a:xfrm>
            <a:off x="371827" y="3074628"/>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58" name="Gráfico 57" descr="Documento com preenchimento sólido">
            <a:hlinkClick r:id="" action="ppaction://noaction"/>
            <a:extLst>
              <a:ext uri="{FF2B5EF4-FFF2-40B4-BE49-F238E27FC236}">
                <a16:creationId xmlns:a16="http://schemas.microsoft.com/office/drawing/2014/main" id="{E5E76211-E29A-F146-5AC3-4569C98D477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71339" y="128439"/>
            <a:ext cx="273009" cy="273009"/>
          </a:xfrm>
          <a:prstGeom prst="rect">
            <a:avLst/>
          </a:prstGeom>
          <a:effectLst>
            <a:outerShdw blurRad="50800" dist="38100" algn="l" rotWithShape="0">
              <a:prstClr val="black">
                <a:alpha val="40000"/>
              </a:prstClr>
            </a:outerShdw>
          </a:effectLst>
        </p:spPr>
      </p:pic>
      <p:sp>
        <p:nvSpPr>
          <p:cNvPr id="16" name="Seta: Divisa 15">
            <a:hlinkClick r:id="" action="ppaction://hlinkshowjump?jump=nextslide"/>
            <a:extLst>
              <a:ext uri="{FF2B5EF4-FFF2-40B4-BE49-F238E27FC236}">
                <a16:creationId xmlns:a16="http://schemas.microsoft.com/office/drawing/2014/main" id="{F6C735DD-0702-BBC1-FC37-1BC3F87BA6F5}"/>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aixaDeTexto 24">
            <a:extLst>
              <a:ext uri="{FF2B5EF4-FFF2-40B4-BE49-F238E27FC236}">
                <a16:creationId xmlns:a16="http://schemas.microsoft.com/office/drawing/2014/main" id="{110875BA-E134-6411-6AE4-311C8D3B1860}"/>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6" name="CaixaDeTexto 25">
            <a:extLst>
              <a:ext uri="{FF2B5EF4-FFF2-40B4-BE49-F238E27FC236}">
                <a16:creationId xmlns:a16="http://schemas.microsoft.com/office/drawing/2014/main" id="{2CF05828-C3C1-6DEA-E41C-52B03A78A249}"/>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7" name="CaixaDeTexto 26">
            <a:extLst>
              <a:ext uri="{FF2B5EF4-FFF2-40B4-BE49-F238E27FC236}">
                <a16:creationId xmlns:a16="http://schemas.microsoft.com/office/drawing/2014/main" id="{5107A01C-262F-AEC1-EF59-6B63485FE8D0}"/>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8" name="CaixaDeTexto 27">
            <a:extLst>
              <a:ext uri="{FF2B5EF4-FFF2-40B4-BE49-F238E27FC236}">
                <a16:creationId xmlns:a16="http://schemas.microsoft.com/office/drawing/2014/main" id="{5B632DBD-F460-81EC-27CC-1A6044DF676A}"/>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3" name="CaixaDeTexto 62">
            <a:extLst>
              <a:ext uri="{FF2B5EF4-FFF2-40B4-BE49-F238E27FC236}">
                <a16:creationId xmlns:a16="http://schemas.microsoft.com/office/drawing/2014/main" id="{8653C4FB-4CDD-70DF-CFA4-5F6BACFEDC67}"/>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4" name="CaixaDeTexto 63">
            <a:extLst>
              <a:ext uri="{FF2B5EF4-FFF2-40B4-BE49-F238E27FC236}">
                <a16:creationId xmlns:a16="http://schemas.microsoft.com/office/drawing/2014/main" id="{19927800-8146-A7FC-4B82-74E190FF83EF}"/>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5" name="CaixaDeTexto 64">
            <a:extLst>
              <a:ext uri="{FF2B5EF4-FFF2-40B4-BE49-F238E27FC236}">
                <a16:creationId xmlns:a16="http://schemas.microsoft.com/office/drawing/2014/main" id="{1B5F169E-F841-51FE-7406-35F278F30B94}"/>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66" name="CaixaDeTexto 65">
            <a:extLst>
              <a:ext uri="{FF2B5EF4-FFF2-40B4-BE49-F238E27FC236}">
                <a16:creationId xmlns:a16="http://schemas.microsoft.com/office/drawing/2014/main" id="{A9653EA8-87F2-4231-E10C-30E721A3A31B}"/>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67" name="CaixaDeTexto 66">
            <a:extLst>
              <a:ext uri="{FF2B5EF4-FFF2-40B4-BE49-F238E27FC236}">
                <a16:creationId xmlns:a16="http://schemas.microsoft.com/office/drawing/2014/main" id="{8404FE6F-E723-5398-7D52-76FC8B30F772}"/>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68" name="CaixaDeTexto 67">
            <a:extLst>
              <a:ext uri="{FF2B5EF4-FFF2-40B4-BE49-F238E27FC236}">
                <a16:creationId xmlns:a16="http://schemas.microsoft.com/office/drawing/2014/main" id="{03510734-06A8-1CB5-CB6E-308B63D87B52}"/>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69" name="Seta: Divisa 68">
            <a:hlinkClick r:id="" action="ppaction://hlinkshowjump?jump=previousslide"/>
            <a:extLst>
              <a:ext uri="{FF2B5EF4-FFF2-40B4-BE49-F238E27FC236}">
                <a16:creationId xmlns:a16="http://schemas.microsoft.com/office/drawing/2014/main" id="{02B8C8EC-B9B1-A8CC-222B-7608AC4BB269}"/>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0" name="Conector reto 69">
            <a:extLst>
              <a:ext uri="{FF2B5EF4-FFF2-40B4-BE49-F238E27FC236}">
                <a16:creationId xmlns:a16="http://schemas.microsoft.com/office/drawing/2014/main" id="{B70F9668-D595-297E-00D8-CFD4D7BC417A}"/>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ector reto 70">
            <a:extLst>
              <a:ext uri="{FF2B5EF4-FFF2-40B4-BE49-F238E27FC236}">
                <a16:creationId xmlns:a16="http://schemas.microsoft.com/office/drawing/2014/main" id="{4241F2D7-1398-02D7-AD0A-14278CA594CF}"/>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ector reto 71">
            <a:extLst>
              <a:ext uri="{FF2B5EF4-FFF2-40B4-BE49-F238E27FC236}">
                <a16:creationId xmlns:a16="http://schemas.microsoft.com/office/drawing/2014/main" id="{7A9F631C-C8B4-5395-6E2E-B310FB229A7A}"/>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ector reto 72">
            <a:extLst>
              <a:ext uri="{FF2B5EF4-FFF2-40B4-BE49-F238E27FC236}">
                <a16:creationId xmlns:a16="http://schemas.microsoft.com/office/drawing/2014/main" id="{46EDB172-DD36-CCBD-6A8B-C852EFDB5696}"/>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ector reto 73">
            <a:extLst>
              <a:ext uri="{FF2B5EF4-FFF2-40B4-BE49-F238E27FC236}">
                <a16:creationId xmlns:a16="http://schemas.microsoft.com/office/drawing/2014/main" id="{671ACACD-B856-C3AC-C17B-9D24F6D3778A}"/>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1479CE99-2C72-BBF1-04C2-F7B30EDEF24C}"/>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ECEC035A-8B11-2889-2A4A-7E4E69464C74}"/>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71E722FD-70F0-6285-8F0E-E6792C384325}"/>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Conector reto 77">
            <a:extLst>
              <a:ext uri="{FF2B5EF4-FFF2-40B4-BE49-F238E27FC236}">
                <a16:creationId xmlns:a16="http://schemas.microsoft.com/office/drawing/2014/main" id="{C4778EF6-225C-672E-EBDD-990AFF7C3345}"/>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Conector reto 78">
            <a:extLst>
              <a:ext uri="{FF2B5EF4-FFF2-40B4-BE49-F238E27FC236}">
                <a16:creationId xmlns:a16="http://schemas.microsoft.com/office/drawing/2014/main" id="{AD825B7E-C852-55C6-9213-813E9483063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0" name="Retângulo: Cantos Arredondados 79">
            <a:extLst>
              <a:ext uri="{FF2B5EF4-FFF2-40B4-BE49-F238E27FC236}">
                <a16:creationId xmlns:a16="http://schemas.microsoft.com/office/drawing/2014/main" id="{1B2D705C-4451-328F-A618-D8F7F9D24374}"/>
              </a:ext>
            </a:extLst>
          </p:cNvPr>
          <p:cNvSpPr/>
          <p:nvPr/>
        </p:nvSpPr>
        <p:spPr>
          <a:xfrm>
            <a:off x="6953600" y="887025"/>
            <a:ext cx="468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1" name="Gráfico 80" descr="Ícone do menu de hambúrguer com preenchimento sólido">
            <a:hlinkClick r:id="rId7" action="ppaction://hlinksldjump"/>
            <a:extLst>
              <a:ext uri="{FF2B5EF4-FFF2-40B4-BE49-F238E27FC236}">
                <a16:creationId xmlns:a16="http://schemas.microsoft.com/office/drawing/2014/main" id="{0401C6EA-1D9B-43DF-3752-731E94F5340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623224"/>
            <a:ext cx="212194" cy="212194"/>
          </a:xfrm>
          <a:prstGeom prst="rect">
            <a:avLst/>
          </a:prstGeom>
        </p:spPr>
      </p:pic>
      <p:sp>
        <p:nvSpPr>
          <p:cNvPr id="82" name="CaixaDeTexto 81">
            <a:extLst>
              <a:ext uri="{FF2B5EF4-FFF2-40B4-BE49-F238E27FC236}">
                <a16:creationId xmlns:a16="http://schemas.microsoft.com/office/drawing/2014/main" id="{59893B6C-BEBB-86F2-DA9A-926193D1BDEE}"/>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3" name="Conector reto 82">
            <a:extLst>
              <a:ext uri="{FF2B5EF4-FFF2-40B4-BE49-F238E27FC236}">
                <a16:creationId xmlns:a16="http://schemas.microsoft.com/office/drawing/2014/main" id="{B059D721-54A6-CA20-D149-74E5560C8456}"/>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4" name="Retângulo 83">
            <a:hlinkClick r:id="rId10" action="ppaction://hlinksldjump"/>
            <a:extLst>
              <a:ext uri="{FF2B5EF4-FFF2-40B4-BE49-F238E27FC236}">
                <a16:creationId xmlns:a16="http://schemas.microsoft.com/office/drawing/2014/main" id="{549EAF27-151D-8DD7-7807-3969F19244A6}"/>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84">
            <a:hlinkClick r:id="rId11" action="ppaction://hlinksldjump"/>
            <a:extLst>
              <a:ext uri="{FF2B5EF4-FFF2-40B4-BE49-F238E27FC236}">
                <a16:creationId xmlns:a16="http://schemas.microsoft.com/office/drawing/2014/main" id="{6A4CEA7C-0A7A-64AA-C3BD-2BAC848B89E3}"/>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85">
            <a:hlinkClick r:id="rId12" action="ppaction://hlinksldjump"/>
            <a:extLst>
              <a:ext uri="{FF2B5EF4-FFF2-40B4-BE49-F238E27FC236}">
                <a16:creationId xmlns:a16="http://schemas.microsoft.com/office/drawing/2014/main" id="{9E022CF8-547F-4B40-B52D-C6BD2D51F82F}"/>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86">
            <a:hlinkClick r:id="rId13" action="ppaction://hlinksldjump"/>
            <a:extLst>
              <a:ext uri="{FF2B5EF4-FFF2-40B4-BE49-F238E27FC236}">
                <a16:creationId xmlns:a16="http://schemas.microsoft.com/office/drawing/2014/main" id="{C9FD4ED0-5F31-2A7B-B6DA-27A24A48B9C2}"/>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8" name="Retângulo 87">
            <a:hlinkClick r:id="rId14" action="ppaction://hlinksldjump"/>
            <a:extLst>
              <a:ext uri="{FF2B5EF4-FFF2-40B4-BE49-F238E27FC236}">
                <a16:creationId xmlns:a16="http://schemas.microsoft.com/office/drawing/2014/main" id="{0B392E78-0653-2EA3-E095-4AE2B81951F4}"/>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5" action="ppaction://hlinksldjump"/>
            <a:extLst>
              <a:ext uri="{FF2B5EF4-FFF2-40B4-BE49-F238E27FC236}">
                <a16:creationId xmlns:a16="http://schemas.microsoft.com/office/drawing/2014/main" id="{ADC03ACA-F3D2-DB1F-0613-26A3BBABEA91}"/>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6" action="ppaction://hlinksldjump"/>
            <a:extLst>
              <a:ext uri="{FF2B5EF4-FFF2-40B4-BE49-F238E27FC236}">
                <a16:creationId xmlns:a16="http://schemas.microsoft.com/office/drawing/2014/main" id="{1A22E892-C1D0-F9CA-A1B1-E1FCE18FA897}"/>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90">
            <a:hlinkClick r:id="rId17" action="ppaction://hlinksldjump"/>
            <a:extLst>
              <a:ext uri="{FF2B5EF4-FFF2-40B4-BE49-F238E27FC236}">
                <a16:creationId xmlns:a16="http://schemas.microsoft.com/office/drawing/2014/main" id="{1D1B3543-0376-E0C0-0170-4FB852D6805A}"/>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8" action="ppaction://hlinksldjump"/>
            <a:extLst>
              <a:ext uri="{FF2B5EF4-FFF2-40B4-BE49-F238E27FC236}">
                <a16:creationId xmlns:a16="http://schemas.microsoft.com/office/drawing/2014/main" id="{5B99126F-0FF4-A260-DF2E-D3729142C125}"/>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3" name="Fluxograma: Processo 92">
            <a:hlinkClick r:id="rId19" action="ppaction://hlinksldjump"/>
            <a:extLst>
              <a:ext uri="{FF2B5EF4-FFF2-40B4-BE49-F238E27FC236}">
                <a16:creationId xmlns:a16="http://schemas.microsoft.com/office/drawing/2014/main" id="{C12DB5E2-0ADD-3D98-AB29-A6B8C1E83E0C}"/>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Retângulo 93">
            <a:hlinkClick r:id="rId20" action="ppaction://hlinksldjump"/>
            <a:extLst>
              <a:ext uri="{FF2B5EF4-FFF2-40B4-BE49-F238E27FC236}">
                <a16:creationId xmlns:a16="http://schemas.microsoft.com/office/drawing/2014/main" id="{8E6E5E1F-A9A3-3612-9258-0463F1F08B1C}"/>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99805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49</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6461F03C-4ACA-2B46-9A25-B3C87ABD7C34}"/>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QUESTIONÁRIO ATOS PROCESSUAIS</a:t>
            </a:r>
          </a:p>
        </p:txBody>
      </p:sp>
      <p:sp>
        <p:nvSpPr>
          <p:cNvPr id="8" name="Google Shape;1078;p39">
            <a:extLst>
              <a:ext uri="{FF2B5EF4-FFF2-40B4-BE49-F238E27FC236}">
                <a16:creationId xmlns:a16="http://schemas.microsoft.com/office/drawing/2014/main" id="{D3FADE7B-4763-C174-9C1F-0A5DEAC26DE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sp>
        <p:nvSpPr>
          <p:cNvPr id="2" name="Retângulo: Cantos Arredondados 1">
            <a:extLst>
              <a:ext uri="{FF2B5EF4-FFF2-40B4-BE49-F238E27FC236}">
                <a16:creationId xmlns:a16="http://schemas.microsoft.com/office/drawing/2014/main" id="{FA181DC8-8131-F61F-446B-BA11176EBEEB}"/>
              </a:ext>
            </a:extLst>
          </p:cNvPr>
          <p:cNvSpPr/>
          <p:nvPr/>
        </p:nvSpPr>
        <p:spPr>
          <a:xfrm>
            <a:off x="286014" y="1108598"/>
            <a:ext cx="7029185" cy="902175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17" name="Conector reto 16">
            <a:extLst>
              <a:ext uri="{FF2B5EF4-FFF2-40B4-BE49-F238E27FC236}">
                <a16:creationId xmlns:a16="http://schemas.microsoft.com/office/drawing/2014/main" id="{A72D1762-5B06-F780-A4B6-98E223EDB112}"/>
              </a:ext>
            </a:extLst>
          </p:cNvPr>
          <p:cNvCxnSpPr>
            <a:cxnSpLocks/>
          </p:cNvCxnSpPr>
          <p:nvPr/>
        </p:nvCxnSpPr>
        <p:spPr>
          <a:xfrm>
            <a:off x="435211" y="3724729"/>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 name="Espaço Reservado para Texto 4">
            <a:extLst>
              <a:ext uri="{FF2B5EF4-FFF2-40B4-BE49-F238E27FC236}">
                <a16:creationId xmlns:a16="http://schemas.microsoft.com/office/drawing/2014/main" id="{BE1FC83D-D143-C9BD-3E54-532621FE5AF3}"/>
              </a:ext>
            </a:extLst>
          </p:cNvPr>
          <p:cNvSpPr txBox="1">
            <a:spLocks/>
          </p:cNvSpPr>
          <p:nvPr/>
        </p:nvSpPr>
        <p:spPr>
          <a:xfrm>
            <a:off x="586648" y="1294360"/>
            <a:ext cx="6325277" cy="8546756"/>
          </a:xfrm>
          <a:prstGeom prst="rect">
            <a:avLst/>
          </a:prstGeom>
        </p:spPr>
        <p:txBody>
          <a:bodyPr vert="horz" lIns="91440" tIns="45720" rIns="91440" bIns="45720" rtlCol="0">
            <a:noAutofit/>
          </a:bodyPr>
          <a:lstStyle>
            <a:lvl1pPr marL="0" indent="0" algn="l" defTabSz="755934" rtl="0" eaLnBrk="1" latinLnBrk="0" hangingPunct="1">
              <a:lnSpc>
                <a:spcPct val="100000"/>
              </a:lnSpc>
              <a:spcBef>
                <a:spcPts val="0"/>
              </a:spcBef>
              <a:buFont typeface="Arial" panose="020B0604020202020204" pitchFamily="34" charset="0"/>
              <a:buNone/>
              <a:defRPr sz="1000" b="0" kern="1200">
                <a:solidFill>
                  <a:srgbClr val="214D6E"/>
                </a:solidFill>
                <a:latin typeface="Franklin Gothic Medium" panose="020B0603020102020204" pitchFamily="34" charset="0"/>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800" kern="1200">
                <a:solidFill>
                  <a:schemeClr val="tx1"/>
                </a:solidFill>
                <a:latin typeface="Franklin Gothic Medium" panose="020B0603020102020204" pitchFamily="34" charset="0"/>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lnSpc>
                <a:spcPts val="1300"/>
              </a:lnSpc>
            </a:pPr>
            <a:r>
              <a:rPr lang="pt-BR" sz="1200" dirty="0">
                <a:latin typeface="+mn-lt"/>
                <a:ea typeface="Ebrima" panose="02000000000000000000" pitchFamily="2" charset="0"/>
                <a:cs typeface="Ebrima" panose="02000000000000000000" pitchFamily="2" charset="0"/>
              </a:rPr>
              <a:t>6.8. a distribuição da inicial até a apresentação do quadro geral de credores;  </a:t>
            </a:r>
          </a:p>
          <a:p>
            <a:pPr algn="just">
              <a:lnSpc>
                <a:spcPts val="1300"/>
              </a:lnSpc>
            </a:pPr>
            <a:r>
              <a:rPr lang="pt-BR" sz="1200" dirty="0">
                <a:latin typeface="+mn-lt"/>
                <a:ea typeface="Ebrima" panose="02000000000000000000" pitchFamily="2" charset="0"/>
                <a:cs typeface="Ebrima" panose="02000000000000000000" pitchFamily="2" charset="0"/>
              </a:rPr>
              <a:t>6.9. a duração da suspensão prevista no art. 6º, § 4º, da Lei 11.101/05; 6.10. o tempo decorrido desde a distribuição da inicial e extinção da recuperação judicial (quando não convolada em falência);</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7</a:t>
            </a:r>
            <a:r>
              <a:rPr lang="pt-BR" sz="1200" dirty="0">
                <a:latin typeface="+mn-lt"/>
                <a:ea typeface="Ebrima" panose="02000000000000000000" pitchFamily="2" charset="0"/>
                <a:cs typeface="Ebrima" panose="02000000000000000000" pitchFamily="2" charset="0"/>
              </a:rPr>
              <a:t>. Aprovação do plano de recuperação judicial ocorreu na forma prevista no art. 58, §1º, da Lei</a:t>
            </a:r>
          </a:p>
          <a:p>
            <a:pPr indent="-2857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11.101/05 (</a:t>
            </a:r>
            <a:r>
              <a:rPr lang="pt-BR" sz="1200" dirty="0" err="1">
                <a:latin typeface="+mn-lt"/>
                <a:ea typeface="Ebrima" panose="02000000000000000000" pitchFamily="2" charset="0"/>
                <a:cs typeface="Ebrima" panose="02000000000000000000" pitchFamily="2" charset="0"/>
              </a:rPr>
              <a:t>cram</a:t>
            </a:r>
            <a:r>
              <a:rPr lang="pt-BR" sz="1200" dirty="0">
                <a:latin typeface="+mn-lt"/>
                <a:ea typeface="Ebrima" panose="02000000000000000000" pitchFamily="2" charset="0"/>
                <a:cs typeface="Ebrima" panose="02000000000000000000" pitchFamily="2" charset="0"/>
              </a:rPr>
              <a:t> </a:t>
            </a:r>
            <a:r>
              <a:rPr lang="pt-BR" sz="1200" dirty="0" err="1">
                <a:latin typeface="+mn-lt"/>
                <a:ea typeface="Ebrima" panose="02000000000000000000" pitchFamily="2" charset="0"/>
                <a:cs typeface="Ebrima" panose="02000000000000000000" pitchFamily="2" charset="0"/>
              </a:rPr>
              <a:t>down</a:t>
            </a:r>
            <a:r>
              <a:rPr lang="pt-BR" sz="1200" dirty="0">
                <a:latin typeface="+mn-lt"/>
                <a:ea typeface="Ebrima" panose="02000000000000000000" pitchFamily="2" charset="0"/>
                <a:cs typeface="Ebrima" panose="02000000000000000000" pitchFamily="2" charset="0"/>
              </a:rPr>
              <a:t>): ( ) sim ( ) não</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8</a:t>
            </a:r>
            <a:r>
              <a:rPr lang="pt-BR" sz="1200" dirty="0">
                <a:latin typeface="+mn-lt"/>
                <a:ea typeface="Ebrima" panose="02000000000000000000" pitchFamily="2" charset="0"/>
                <a:cs typeface="Ebrima" panose="02000000000000000000" pitchFamily="2" charset="0"/>
              </a:rPr>
              <a:t>. Houve recurso contra a decisão que concedeu a recuperação judicial: ( ) sim ( ) não</a:t>
            </a:r>
          </a:p>
          <a:p>
            <a:pPr algn="just">
              <a:lnSpc>
                <a:spcPts val="1300"/>
              </a:lnSpc>
            </a:pPr>
            <a:r>
              <a:rPr lang="pt-BR" sz="1200" dirty="0">
                <a:latin typeface="+mn-lt"/>
                <a:ea typeface="Ebrima" panose="02000000000000000000" pitchFamily="2" charset="0"/>
                <a:cs typeface="Ebrima" panose="02000000000000000000" pitchFamily="2" charset="0"/>
              </a:rPr>
              <a:t>8.1. Em caso positivo, o plano foi: ( ) mantido integralmente ( ) mantido em parte ( ) anulado</a:t>
            </a:r>
          </a:p>
          <a:p>
            <a:pPr indent="-285750" algn="just">
              <a:lnSpc>
                <a:spcPts val="1300"/>
              </a:lnSpc>
              <a:buFont typeface="Arial" panose="020B0604020202020204" pitchFamily="34" charset="0"/>
              <a:buChar char="•"/>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9</a:t>
            </a:r>
            <a:r>
              <a:rPr lang="pt-BR" sz="1200" dirty="0">
                <a:latin typeface="+mn-lt"/>
                <a:ea typeface="Ebrima" panose="02000000000000000000" pitchFamily="2" charset="0"/>
                <a:cs typeface="Ebrima" panose="02000000000000000000" pitchFamily="2" charset="0"/>
              </a:rPr>
              <a:t>. Houve a apresentação de plano especial na forma prevista nos </a:t>
            </a:r>
            <a:r>
              <a:rPr lang="pt-BR" sz="1200" dirty="0" err="1">
                <a:latin typeface="+mn-lt"/>
                <a:ea typeface="Ebrima" panose="02000000000000000000" pitchFamily="2" charset="0"/>
                <a:cs typeface="Ebrima" panose="02000000000000000000" pitchFamily="2" charset="0"/>
              </a:rPr>
              <a:t>arts</a:t>
            </a:r>
            <a:r>
              <a:rPr lang="pt-BR" sz="1200" dirty="0">
                <a:latin typeface="+mn-lt"/>
                <a:ea typeface="Ebrima" panose="02000000000000000000" pitchFamily="2" charset="0"/>
                <a:cs typeface="Ebrima" panose="02000000000000000000" pitchFamily="2" charset="0"/>
              </a:rPr>
              <a:t>. 70 e ss. da Lei 11.101/05 (quando aplicável): ( ) sim ( ) não</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10</a:t>
            </a:r>
            <a:r>
              <a:rPr lang="pt-BR" sz="1200" dirty="0">
                <a:latin typeface="+mn-lt"/>
                <a:ea typeface="Ebrima" panose="02000000000000000000" pitchFamily="2" charset="0"/>
                <a:cs typeface="Ebrima" panose="02000000000000000000" pitchFamily="2" charset="0"/>
              </a:rPr>
              <a:t>. Houve a realização de leilão para venda de filial ou UPI na forma prevista no art. 60 da Lei 11.101/05: ( ) sim ( ) não</a:t>
            </a:r>
          </a:p>
          <a:p>
            <a:pPr algn="just">
              <a:lnSpc>
                <a:spcPts val="1300"/>
              </a:lnSpc>
            </a:pPr>
            <a:r>
              <a:rPr lang="pt-BR" sz="1200" dirty="0">
                <a:latin typeface="+mn-lt"/>
                <a:ea typeface="Ebrima" panose="02000000000000000000" pitchFamily="2" charset="0"/>
                <a:cs typeface="Ebrima" panose="02000000000000000000" pitchFamily="2" charset="0"/>
              </a:rPr>
              <a:t>10.1. Em caso positivo, o leilão foi realizado:( ) antes ( ) depois ( ) antes e depois (se mais de um leilão e em diferentes momentos da assembleia geral de credores para deliberação do plano de recuperação</a:t>
            </a:r>
          </a:p>
          <a:p>
            <a:pPr algn="just">
              <a:lnSpc>
                <a:spcPts val="1300"/>
              </a:lnSpc>
            </a:pPr>
            <a:r>
              <a:rPr lang="pt-BR" sz="1200" dirty="0">
                <a:latin typeface="+mn-lt"/>
                <a:ea typeface="Ebrima" panose="02000000000000000000" pitchFamily="2" charset="0"/>
                <a:cs typeface="Ebrima" panose="02000000000000000000" pitchFamily="2" charset="0"/>
              </a:rPr>
              <a:t>10.2. Houve recurso contra a decisão que deferiu ou indeferiu a alienação de filial ou UPI: ( ) sim ( ) não</a:t>
            </a:r>
          </a:p>
          <a:p>
            <a:pPr algn="just">
              <a:lnSpc>
                <a:spcPts val="1300"/>
              </a:lnSpc>
            </a:pPr>
            <a:r>
              <a:rPr lang="pt-BR" sz="1200" dirty="0">
                <a:latin typeface="+mn-lt"/>
                <a:ea typeface="Ebrima" panose="02000000000000000000" pitchFamily="2" charset="0"/>
                <a:cs typeface="Ebrima" panose="02000000000000000000" pitchFamily="2" charset="0"/>
              </a:rPr>
              <a:t>10.3. Na hipótese de recurso, a realização do leilão foi: ( ) autorizada ( ) rejeitada</a:t>
            </a:r>
          </a:p>
          <a:p>
            <a:pPr indent="-285750" algn="just">
              <a:lnSpc>
                <a:spcPts val="1300"/>
              </a:lnSpc>
              <a:buFont typeface="Arial" panose="020B0604020202020204" pitchFamily="34" charset="0"/>
              <a:buChar char="•"/>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11</a:t>
            </a:r>
            <a:r>
              <a:rPr lang="pt-BR" sz="1200" dirty="0">
                <a:latin typeface="+mn-lt"/>
                <a:ea typeface="Ebrima" panose="02000000000000000000" pitchFamily="2" charset="0"/>
                <a:cs typeface="Ebrima" panose="02000000000000000000" pitchFamily="2" charset="0"/>
              </a:rPr>
              <a:t>. Houve a alienação de bens na forma prevista no art. 66 da Lei 11.101/05: ( ) sim ( ) não</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dirty="0">
                <a:latin typeface="+mn-lt"/>
                <a:ea typeface="Ebrima" panose="02000000000000000000" pitchFamily="2" charset="0"/>
                <a:cs typeface="Ebrima" panose="02000000000000000000" pitchFamily="2" charset="0"/>
              </a:rPr>
              <a:t>11.1. Em caso positivo, a alienação foi realizada:( ) antes ( ) depois ( ) antes e depois (se mais de uma alienação e em diferentes momentos da assembleia geral de credores para deliberação do plano de recuperação</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12</a:t>
            </a:r>
            <a:r>
              <a:rPr lang="pt-BR" sz="1200" dirty="0">
                <a:latin typeface="+mn-lt"/>
                <a:ea typeface="Ebrima" panose="02000000000000000000" pitchFamily="2" charset="0"/>
                <a:cs typeface="Ebrima" panose="02000000000000000000" pitchFamily="2" charset="0"/>
              </a:rPr>
              <a:t>. Houve a concessão de financiamento ao devedor aprovado pelo Juízo no curso da recuperação judicial: ( ) sim ( ) não</a:t>
            </a:r>
          </a:p>
          <a:p>
            <a:pPr algn="just">
              <a:lnSpc>
                <a:spcPts val="1300"/>
              </a:lnSpc>
            </a:pPr>
            <a:r>
              <a:rPr lang="pt-BR" sz="1200" dirty="0">
                <a:latin typeface="+mn-lt"/>
                <a:ea typeface="Ebrima" panose="02000000000000000000" pitchFamily="2" charset="0"/>
                <a:cs typeface="Ebrima" panose="02000000000000000000" pitchFamily="2" charset="0"/>
              </a:rPr>
              <a:t>12.1. Em caso positivo, houve a outorga de garantia real ( ) sim ( ) não</a:t>
            </a:r>
          </a:p>
          <a:p>
            <a:pPr algn="just">
              <a:lnSpc>
                <a:spcPts val="1300"/>
              </a:lnSpc>
            </a:pPr>
            <a:r>
              <a:rPr lang="pt-BR" sz="1200" dirty="0">
                <a:latin typeface="+mn-lt"/>
                <a:ea typeface="Ebrima" panose="02000000000000000000" pitchFamily="2" charset="0"/>
                <a:cs typeface="Ebrima" panose="02000000000000000000" pitchFamily="2" charset="0"/>
              </a:rPr>
              <a:t>12.2. Em caso de outorga, a garantia constituída foi ( ) alienação fiduciária ( ) cessão fiduciária ( ) hipoteca ( )penhor ( ) outro direito real de garantia </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13</a:t>
            </a:r>
            <a:r>
              <a:rPr lang="pt-BR" sz="1200" dirty="0">
                <a:latin typeface="+mn-lt"/>
                <a:ea typeface="Ebrima" panose="02000000000000000000" pitchFamily="2" charset="0"/>
                <a:cs typeface="Ebrima" panose="02000000000000000000" pitchFamily="2" charset="0"/>
              </a:rPr>
              <a:t>. Houve pedido de modificação do plano após a concessão de recuperação judicial:</a:t>
            </a:r>
          </a:p>
          <a:p>
            <a:pPr algn="just">
              <a:lnSpc>
                <a:spcPts val="1300"/>
              </a:lnSpc>
            </a:pPr>
            <a:r>
              <a:rPr lang="pt-BR" sz="1200" dirty="0">
                <a:latin typeface="+mn-lt"/>
                <a:ea typeface="Ebrima" panose="02000000000000000000" pitchFamily="2" charset="0"/>
                <a:cs typeface="Ebrima" panose="02000000000000000000" pitchFamily="2" charset="0"/>
              </a:rPr>
              <a:t> ( ) sim ( ) não</a:t>
            </a:r>
          </a:p>
          <a:p>
            <a:pPr algn="just">
              <a:lnSpc>
                <a:spcPts val="1300"/>
              </a:lnSpc>
            </a:pPr>
            <a:r>
              <a:rPr lang="pt-BR" sz="1200" dirty="0">
                <a:latin typeface="+mn-lt"/>
                <a:ea typeface="Ebrima" panose="02000000000000000000" pitchFamily="2" charset="0"/>
                <a:cs typeface="Ebrima" panose="02000000000000000000" pitchFamily="2" charset="0"/>
              </a:rPr>
              <a:t>13.1. Em caso positivo, o pedido foi formulado:</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dias contados da distribuição da inicial</a:t>
            </a:r>
          </a:p>
          <a:p>
            <a:pPr indent="-171450" algn="just">
              <a:lnSpc>
                <a:spcPts val="1300"/>
              </a:lnSpc>
              <a:buFont typeface="Arial" panose="020B0604020202020204" pitchFamily="34" charset="0"/>
              <a:buChar char="•"/>
            </a:pPr>
            <a:r>
              <a:rPr lang="pt-BR" sz="1200" dirty="0">
                <a:latin typeface="+mn-lt"/>
                <a:ea typeface="Ebrima" panose="02000000000000000000" pitchFamily="2" charset="0"/>
                <a:cs typeface="Ebrima" panose="02000000000000000000" pitchFamily="2" charset="0"/>
              </a:rPr>
              <a:t> dias contados da concessão da recuperação judicial</a:t>
            </a:r>
          </a:p>
          <a:p>
            <a:pPr algn="just">
              <a:lnSpc>
                <a:spcPts val="1300"/>
              </a:lnSpc>
            </a:pPr>
            <a:r>
              <a:rPr lang="pt-BR" sz="1200" dirty="0">
                <a:latin typeface="+mn-lt"/>
                <a:ea typeface="Ebrima" panose="02000000000000000000" pitchFamily="2" charset="0"/>
                <a:cs typeface="Ebrima" panose="02000000000000000000" pitchFamily="2" charset="0"/>
              </a:rPr>
              <a:t>13.2. O plano modificativo foi: ( ) aprovado ( ) rejeitado</a:t>
            </a:r>
          </a:p>
          <a:p>
            <a:pPr algn="just">
              <a:lnSpc>
                <a:spcPts val="1300"/>
              </a:lnSpc>
            </a:pPr>
            <a:r>
              <a:rPr lang="pt-BR" sz="1200" dirty="0">
                <a:latin typeface="+mn-lt"/>
                <a:ea typeface="Ebrima" panose="02000000000000000000" pitchFamily="2" charset="0"/>
                <a:cs typeface="Ebrima" panose="02000000000000000000" pitchFamily="2" charset="0"/>
              </a:rPr>
              <a:t>13.3. Em quanto tempo a contar da sua apresentação o plano de recuperação modificativo foi aprovado ou rejeitado:</a:t>
            </a:r>
          </a:p>
          <a:p>
            <a:pPr indent="-171450" algn="just">
              <a:lnSpc>
                <a:spcPts val="1300"/>
              </a:lnSpc>
              <a:buFont typeface="Arial" panose="020B0604020202020204" pitchFamily="34" charset="0"/>
              <a:buChar char="•"/>
            </a:pPr>
            <a:endParaRPr lang="pt-BR" sz="1050" dirty="0"/>
          </a:p>
        </p:txBody>
      </p:sp>
      <p:cxnSp>
        <p:nvCxnSpPr>
          <p:cNvPr id="41" name="Conector reto 40">
            <a:extLst>
              <a:ext uri="{FF2B5EF4-FFF2-40B4-BE49-F238E27FC236}">
                <a16:creationId xmlns:a16="http://schemas.microsoft.com/office/drawing/2014/main" id="{59C30204-3CC3-3D79-0AA9-43FA18079A0F}"/>
              </a:ext>
            </a:extLst>
          </p:cNvPr>
          <p:cNvCxnSpPr>
            <a:cxnSpLocks/>
          </p:cNvCxnSpPr>
          <p:nvPr/>
        </p:nvCxnSpPr>
        <p:spPr>
          <a:xfrm>
            <a:off x="435211" y="5237010"/>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3" name="Conector reto 42">
            <a:extLst>
              <a:ext uri="{FF2B5EF4-FFF2-40B4-BE49-F238E27FC236}">
                <a16:creationId xmlns:a16="http://schemas.microsoft.com/office/drawing/2014/main" id="{8917572A-B67D-9FC0-DE89-EF1EB2C2CE10}"/>
              </a:ext>
            </a:extLst>
          </p:cNvPr>
          <p:cNvCxnSpPr>
            <a:cxnSpLocks/>
          </p:cNvCxnSpPr>
          <p:nvPr/>
        </p:nvCxnSpPr>
        <p:spPr>
          <a:xfrm>
            <a:off x="435211" y="3239880"/>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3" name="Conector reto 52">
            <a:extLst>
              <a:ext uri="{FF2B5EF4-FFF2-40B4-BE49-F238E27FC236}">
                <a16:creationId xmlns:a16="http://schemas.microsoft.com/office/drawing/2014/main" id="{97D58A3C-4B31-BAAD-417D-4AA7A56DC857}"/>
              </a:ext>
            </a:extLst>
          </p:cNvPr>
          <p:cNvCxnSpPr>
            <a:cxnSpLocks/>
          </p:cNvCxnSpPr>
          <p:nvPr/>
        </p:nvCxnSpPr>
        <p:spPr>
          <a:xfrm>
            <a:off x="435211" y="2759233"/>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5" name="Conector reto 54">
            <a:extLst>
              <a:ext uri="{FF2B5EF4-FFF2-40B4-BE49-F238E27FC236}">
                <a16:creationId xmlns:a16="http://schemas.microsoft.com/office/drawing/2014/main" id="{95C77AEE-262A-206A-984D-31F0BD964048}"/>
              </a:ext>
            </a:extLst>
          </p:cNvPr>
          <p:cNvCxnSpPr>
            <a:cxnSpLocks/>
          </p:cNvCxnSpPr>
          <p:nvPr/>
        </p:nvCxnSpPr>
        <p:spPr>
          <a:xfrm>
            <a:off x="435211" y="2089895"/>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58" name="Gráfico 57" descr="Documento com preenchimento sólido">
            <a:hlinkClick r:id="" action="ppaction://noaction"/>
            <a:extLst>
              <a:ext uri="{FF2B5EF4-FFF2-40B4-BE49-F238E27FC236}">
                <a16:creationId xmlns:a16="http://schemas.microsoft.com/office/drawing/2014/main" id="{E5E76211-E29A-F146-5AC3-4569C98D477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71339" y="128439"/>
            <a:ext cx="273009" cy="273009"/>
          </a:xfrm>
          <a:prstGeom prst="rect">
            <a:avLst/>
          </a:prstGeom>
          <a:effectLst>
            <a:outerShdw blurRad="50800" dist="38100" algn="l" rotWithShape="0">
              <a:prstClr val="black">
                <a:alpha val="40000"/>
              </a:prstClr>
            </a:outerShdw>
          </a:effectLst>
        </p:spPr>
      </p:pic>
      <p:cxnSp>
        <p:nvCxnSpPr>
          <p:cNvPr id="3" name="Conector reto 2">
            <a:extLst>
              <a:ext uri="{FF2B5EF4-FFF2-40B4-BE49-F238E27FC236}">
                <a16:creationId xmlns:a16="http://schemas.microsoft.com/office/drawing/2014/main" id="{B251536E-76BB-C38D-8F1E-344DA55DD570}"/>
              </a:ext>
            </a:extLst>
          </p:cNvPr>
          <p:cNvCxnSpPr>
            <a:cxnSpLocks/>
          </p:cNvCxnSpPr>
          <p:nvPr/>
        </p:nvCxnSpPr>
        <p:spPr>
          <a:xfrm>
            <a:off x="435211" y="6186580"/>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 name="Conector reto 3">
            <a:extLst>
              <a:ext uri="{FF2B5EF4-FFF2-40B4-BE49-F238E27FC236}">
                <a16:creationId xmlns:a16="http://schemas.microsoft.com/office/drawing/2014/main" id="{C453D928-0B22-5366-9F02-C90466B4DE9F}"/>
              </a:ext>
            </a:extLst>
          </p:cNvPr>
          <p:cNvCxnSpPr>
            <a:cxnSpLocks/>
          </p:cNvCxnSpPr>
          <p:nvPr/>
        </p:nvCxnSpPr>
        <p:spPr>
          <a:xfrm>
            <a:off x="435211" y="7206487"/>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24" name="Gráfico 23" descr="Marca de seleção com preenchimento sólido">
            <a:extLst>
              <a:ext uri="{FF2B5EF4-FFF2-40B4-BE49-F238E27FC236}">
                <a16:creationId xmlns:a16="http://schemas.microsoft.com/office/drawing/2014/main" id="{3B92E98A-2882-8C24-4545-4F446BBC2A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32098" y="2727357"/>
            <a:ext cx="241232" cy="241232"/>
          </a:xfrm>
          <a:prstGeom prst="rect">
            <a:avLst/>
          </a:prstGeom>
        </p:spPr>
      </p:pic>
      <p:pic>
        <p:nvPicPr>
          <p:cNvPr id="25" name="Gráfico 24" descr="Marca de seleção com preenchimento sólido">
            <a:extLst>
              <a:ext uri="{FF2B5EF4-FFF2-40B4-BE49-F238E27FC236}">
                <a16:creationId xmlns:a16="http://schemas.microsoft.com/office/drawing/2014/main" id="{A45B5206-4195-D014-8F58-F1F6B7EAFA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51883" y="2382788"/>
            <a:ext cx="241232" cy="241232"/>
          </a:xfrm>
          <a:prstGeom prst="rect">
            <a:avLst/>
          </a:prstGeom>
        </p:spPr>
      </p:pic>
      <p:pic>
        <p:nvPicPr>
          <p:cNvPr id="26" name="Gráfico 25" descr="Marca de seleção com preenchimento sólido">
            <a:extLst>
              <a:ext uri="{FF2B5EF4-FFF2-40B4-BE49-F238E27FC236}">
                <a16:creationId xmlns:a16="http://schemas.microsoft.com/office/drawing/2014/main" id="{9A7B6E03-4343-4F32-5842-AA7CDF699A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64036" y="3395569"/>
            <a:ext cx="241232" cy="241232"/>
          </a:xfrm>
          <a:prstGeom prst="rect">
            <a:avLst/>
          </a:prstGeom>
        </p:spPr>
      </p:pic>
      <p:pic>
        <p:nvPicPr>
          <p:cNvPr id="27" name="Gráfico 26" descr="Marca de seleção com preenchimento sólido">
            <a:extLst>
              <a:ext uri="{FF2B5EF4-FFF2-40B4-BE49-F238E27FC236}">
                <a16:creationId xmlns:a16="http://schemas.microsoft.com/office/drawing/2014/main" id="{E842D34A-2884-C061-BDA0-DDA2EC9425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9294" y="3902976"/>
            <a:ext cx="241232" cy="241232"/>
          </a:xfrm>
          <a:prstGeom prst="rect">
            <a:avLst/>
          </a:prstGeom>
        </p:spPr>
      </p:pic>
      <p:pic>
        <p:nvPicPr>
          <p:cNvPr id="28" name="Gráfico 27" descr="Marca de seleção com preenchimento sólido">
            <a:extLst>
              <a:ext uri="{FF2B5EF4-FFF2-40B4-BE49-F238E27FC236}">
                <a16:creationId xmlns:a16="http://schemas.microsoft.com/office/drawing/2014/main" id="{72681031-3B6E-5A17-592B-4D978F1F3D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58000" y="5552110"/>
            <a:ext cx="241232" cy="241232"/>
          </a:xfrm>
          <a:prstGeom prst="rect">
            <a:avLst/>
          </a:prstGeom>
        </p:spPr>
      </p:pic>
      <p:pic>
        <p:nvPicPr>
          <p:cNvPr id="29" name="Gráfico 28" descr="Marca de seleção com preenchimento sólido">
            <a:extLst>
              <a:ext uri="{FF2B5EF4-FFF2-40B4-BE49-F238E27FC236}">
                <a16:creationId xmlns:a16="http://schemas.microsoft.com/office/drawing/2014/main" id="{33AE74EF-85B1-84BE-7B9E-F0508D8DE8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0168" y="5199539"/>
            <a:ext cx="241232" cy="241232"/>
          </a:xfrm>
          <a:prstGeom prst="rect">
            <a:avLst/>
          </a:prstGeom>
        </p:spPr>
      </p:pic>
      <p:pic>
        <p:nvPicPr>
          <p:cNvPr id="59" name="Gráfico 58" descr="Marca de seleção com preenchimento sólido">
            <a:extLst>
              <a:ext uri="{FF2B5EF4-FFF2-40B4-BE49-F238E27FC236}">
                <a16:creationId xmlns:a16="http://schemas.microsoft.com/office/drawing/2014/main" id="{79C9E6AD-B38A-2BFE-CBA9-86A843115E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69381" y="6393538"/>
            <a:ext cx="241232" cy="241232"/>
          </a:xfrm>
          <a:prstGeom prst="rect">
            <a:avLst/>
          </a:prstGeom>
        </p:spPr>
      </p:pic>
      <p:pic>
        <p:nvPicPr>
          <p:cNvPr id="60" name="Gráfico 59" descr="Marca de seleção com preenchimento sólido">
            <a:extLst>
              <a:ext uri="{FF2B5EF4-FFF2-40B4-BE49-F238E27FC236}">
                <a16:creationId xmlns:a16="http://schemas.microsoft.com/office/drawing/2014/main" id="{43BB5C4C-2AFD-CD80-E5F5-3AC034BB4D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7189" y="7358413"/>
            <a:ext cx="241232" cy="241232"/>
          </a:xfrm>
          <a:prstGeom prst="rect">
            <a:avLst/>
          </a:prstGeom>
        </p:spPr>
      </p:pic>
      <p:pic>
        <p:nvPicPr>
          <p:cNvPr id="61" name="Gráfico 60" descr="Marca de seleção com preenchimento sólido">
            <a:extLst>
              <a:ext uri="{FF2B5EF4-FFF2-40B4-BE49-F238E27FC236}">
                <a16:creationId xmlns:a16="http://schemas.microsoft.com/office/drawing/2014/main" id="{A429E1CB-FDBA-DFC5-C65D-98CDD9E26E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0243" y="8024417"/>
            <a:ext cx="241232" cy="241232"/>
          </a:xfrm>
          <a:prstGeom prst="rect">
            <a:avLst/>
          </a:prstGeom>
        </p:spPr>
      </p:pic>
      <p:sp>
        <p:nvSpPr>
          <p:cNvPr id="62" name="Seta: Divisa 61">
            <a:hlinkClick r:id="" action="ppaction://hlinkshowjump?jump=nextslide"/>
            <a:extLst>
              <a:ext uri="{FF2B5EF4-FFF2-40B4-BE49-F238E27FC236}">
                <a16:creationId xmlns:a16="http://schemas.microsoft.com/office/drawing/2014/main" id="{DEE3487C-894B-D09F-388B-90F672F6A7FD}"/>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63" name="CaixaDeTexto 62">
            <a:extLst>
              <a:ext uri="{FF2B5EF4-FFF2-40B4-BE49-F238E27FC236}">
                <a16:creationId xmlns:a16="http://schemas.microsoft.com/office/drawing/2014/main" id="{4BF3F03F-E80C-8354-510B-55CBCB2FD00A}"/>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64" name="CaixaDeTexto 63">
            <a:extLst>
              <a:ext uri="{FF2B5EF4-FFF2-40B4-BE49-F238E27FC236}">
                <a16:creationId xmlns:a16="http://schemas.microsoft.com/office/drawing/2014/main" id="{18F21B16-7EE7-DA6C-0F52-99971ACE5801}"/>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65" name="CaixaDeTexto 64">
            <a:extLst>
              <a:ext uri="{FF2B5EF4-FFF2-40B4-BE49-F238E27FC236}">
                <a16:creationId xmlns:a16="http://schemas.microsoft.com/office/drawing/2014/main" id="{65BAD227-805D-16A6-117E-B12274FD7E52}"/>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66" name="CaixaDeTexto 65">
            <a:extLst>
              <a:ext uri="{FF2B5EF4-FFF2-40B4-BE49-F238E27FC236}">
                <a16:creationId xmlns:a16="http://schemas.microsoft.com/office/drawing/2014/main" id="{898A421C-0D33-0C67-4CFC-42043CF4BF2E}"/>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67" name="CaixaDeTexto 66">
            <a:extLst>
              <a:ext uri="{FF2B5EF4-FFF2-40B4-BE49-F238E27FC236}">
                <a16:creationId xmlns:a16="http://schemas.microsoft.com/office/drawing/2014/main" id="{BE7D6FBC-DA1F-85CD-47BD-652C24628016}"/>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68" name="CaixaDeTexto 67">
            <a:extLst>
              <a:ext uri="{FF2B5EF4-FFF2-40B4-BE49-F238E27FC236}">
                <a16:creationId xmlns:a16="http://schemas.microsoft.com/office/drawing/2014/main" id="{0EE9387D-A766-0304-7FCC-E59AE5D997EF}"/>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69" name="CaixaDeTexto 68">
            <a:extLst>
              <a:ext uri="{FF2B5EF4-FFF2-40B4-BE49-F238E27FC236}">
                <a16:creationId xmlns:a16="http://schemas.microsoft.com/office/drawing/2014/main" id="{514B46FE-DD67-E3C0-A42B-6D732A5D3FD8}"/>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70" name="CaixaDeTexto 69">
            <a:extLst>
              <a:ext uri="{FF2B5EF4-FFF2-40B4-BE49-F238E27FC236}">
                <a16:creationId xmlns:a16="http://schemas.microsoft.com/office/drawing/2014/main" id="{6A2DB637-454B-7B73-594F-64EFD6327DAC}"/>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71" name="CaixaDeTexto 70">
            <a:extLst>
              <a:ext uri="{FF2B5EF4-FFF2-40B4-BE49-F238E27FC236}">
                <a16:creationId xmlns:a16="http://schemas.microsoft.com/office/drawing/2014/main" id="{E514BEED-9DAB-ECC2-9D35-76EE458234E9}"/>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72" name="CaixaDeTexto 71">
            <a:extLst>
              <a:ext uri="{FF2B5EF4-FFF2-40B4-BE49-F238E27FC236}">
                <a16:creationId xmlns:a16="http://schemas.microsoft.com/office/drawing/2014/main" id="{EE4B96D4-4E60-0D06-0B61-4A2B77F9EE0C}"/>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73" name="Seta: Divisa 72">
            <a:hlinkClick r:id="" action="ppaction://hlinkshowjump?jump=previousslide"/>
            <a:extLst>
              <a:ext uri="{FF2B5EF4-FFF2-40B4-BE49-F238E27FC236}">
                <a16:creationId xmlns:a16="http://schemas.microsoft.com/office/drawing/2014/main" id="{6B020773-F882-AE4A-8E8D-7042D020ECB5}"/>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74" name="Conector reto 73">
            <a:extLst>
              <a:ext uri="{FF2B5EF4-FFF2-40B4-BE49-F238E27FC236}">
                <a16:creationId xmlns:a16="http://schemas.microsoft.com/office/drawing/2014/main" id="{F69D7250-E6F8-6CE1-07E7-2758C99C69E3}"/>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ector reto 74">
            <a:extLst>
              <a:ext uri="{FF2B5EF4-FFF2-40B4-BE49-F238E27FC236}">
                <a16:creationId xmlns:a16="http://schemas.microsoft.com/office/drawing/2014/main" id="{3C1C202E-F2F7-202C-86EB-FA1755030C8A}"/>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ector reto 75">
            <a:extLst>
              <a:ext uri="{FF2B5EF4-FFF2-40B4-BE49-F238E27FC236}">
                <a16:creationId xmlns:a16="http://schemas.microsoft.com/office/drawing/2014/main" id="{38820781-5D80-40F3-8CE9-F7DBEEB9B294}"/>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to 76">
            <a:extLst>
              <a:ext uri="{FF2B5EF4-FFF2-40B4-BE49-F238E27FC236}">
                <a16:creationId xmlns:a16="http://schemas.microsoft.com/office/drawing/2014/main" id="{3CD5EAA1-EBEC-4D57-7E25-380DE186768F}"/>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Conector reto 77">
            <a:extLst>
              <a:ext uri="{FF2B5EF4-FFF2-40B4-BE49-F238E27FC236}">
                <a16:creationId xmlns:a16="http://schemas.microsoft.com/office/drawing/2014/main" id="{26B7BB17-AF5A-32AA-9553-4AFE7FE9B144}"/>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Conector reto 78">
            <a:extLst>
              <a:ext uri="{FF2B5EF4-FFF2-40B4-BE49-F238E27FC236}">
                <a16:creationId xmlns:a16="http://schemas.microsoft.com/office/drawing/2014/main" id="{A22E548B-55AE-8C4D-8958-5D6DEB99CFA4}"/>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Conector reto 79">
            <a:extLst>
              <a:ext uri="{FF2B5EF4-FFF2-40B4-BE49-F238E27FC236}">
                <a16:creationId xmlns:a16="http://schemas.microsoft.com/office/drawing/2014/main" id="{3380710F-4755-77EE-4BC5-F9727E9E8E22}"/>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Conector reto 80">
            <a:extLst>
              <a:ext uri="{FF2B5EF4-FFF2-40B4-BE49-F238E27FC236}">
                <a16:creationId xmlns:a16="http://schemas.microsoft.com/office/drawing/2014/main" id="{A472F0F4-93EA-73B9-457C-4A7C2DCF41A1}"/>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Conector reto 81">
            <a:extLst>
              <a:ext uri="{FF2B5EF4-FFF2-40B4-BE49-F238E27FC236}">
                <a16:creationId xmlns:a16="http://schemas.microsoft.com/office/drawing/2014/main" id="{9A9F4F91-6B30-1E56-04A4-44B8F8E8026E}"/>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Conector reto 82">
            <a:extLst>
              <a:ext uri="{FF2B5EF4-FFF2-40B4-BE49-F238E27FC236}">
                <a16:creationId xmlns:a16="http://schemas.microsoft.com/office/drawing/2014/main" id="{B10399BD-ABE6-071B-6F6D-3315EBCDD974}"/>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4" name="Retângulo: Cantos Arredondados 83">
            <a:extLst>
              <a:ext uri="{FF2B5EF4-FFF2-40B4-BE49-F238E27FC236}">
                <a16:creationId xmlns:a16="http://schemas.microsoft.com/office/drawing/2014/main" id="{C48F3998-56F2-8E77-D44D-61CBFB03DFB9}"/>
              </a:ext>
            </a:extLst>
          </p:cNvPr>
          <p:cNvSpPr/>
          <p:nvPr/>
        </p:nvSpPr>
        <p:spPr>
          <a:xfrm>
            <a:off x="6953600" y="887025"/>
            <a:ext cx="468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5" name="Gráfico 84" descr="Ícone do menu de hambúrguer com preenchimento sólido">
            <a:hlinkClick r:id="rId7" action="ppaction://hlinksldjump"/>
            <a:extLst>
              <a:ext uri="{FF2B5EF4-FFF2-40B4-BE49-F238E27FC236}">
                <a16:creationId xmlns:a16="http://schemas.microsoft.com/office/drawing/2014/main" id="{823EEC41-FCD5-15C2-110E-79331C27756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623224"/>
            <a:ext cx="212194" cy="212194"/>
          </a:xfrm>
          <a:prstGeom prst="rect">
            <a:avLst/>
          </a:prstGeom>
        </p:spPr>
      </p:pic>
      <p:sp>
        <p:nvSpPr>
          <p:cNvPr id="86" name="CaixaDeTexto 85">
            <a:extLst>
              <a:ext uri="{FF2B5EF4-FFF2-40B4-BE49-F238E27FC236}">
                <a16:creationId xmlns:a16="http://schemas.microsoft.com/office/drawing/2014/main" id="{EAC6C489-2D40-A8E7-EE79-990DD927DCD0}"/>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87" name="Conector reto 86">
            <a:extLst>
              <a:ext uri="{FF2B5EF4-FFF2-40B4-BE49-F238E27FC236}">
                <a16:creationId xmlns:a16="http://schemas.microsoft.com/office/drawing/2014/main" id="{1E6BF36E-15AC-BC58-8F86-A365A25B6C07}"/>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88" name="Retângulo 87">
            <a:hlinkClick r:id="rId10" action="ppaction://hlinksldjump"/>
            <a:extLst>
              <a:ext uri="{FF2B5EF4-FFF2-40B4-BE49-F238E27FC236}">
                <a16:creationId xmlns:a16="http://schemas.microsoft.com/office/drawing/2014/main" id="{DF204E67-4335-484A-0398-A93848942417}"/>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88">
            <a:hlinkClick r:id="rId11" action="ppaction://hlinksldjump"/>
            <a:extLst>
              <a:ext uri="{FF2B5EF4-FFF2-40B4-BE49-F238E27FC236}">
                <a16:creationId xmlns:a16="http://schemas.microsoft.com/office/drawing/2014/main" id="{726922AB-1640-3979-8652-133D46CC0BAB}"/>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89">
            <a:hlinkClick r:id="rId12" action="ppaction://hlinksldjump"/>
            <a:extLst>
              <a:ext uri="{FF2B5EF4-FFF2-40B4-BE49-F238E27FC236}">
                <a16:creationId xmlns:a16="http://schemas.microsoft.com/office/drawing/2014/main" id="{CF8A16EA-E729-A2E6-8181-2B3D65F9EA46}"/>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90">
            <a:hlinkClick r:id="rId13" action="ppaction://hlinksldjump"/>
            <a:extLst>
              <a:ext uri="{FF2B5EF4-FFF2-40B4-BE49-F238E27FC236}">
                <a16:creationId xmlns:a16="http://schemas.microsoft.com/office/drawing/2014/main" id="{BD102E3F-D030-4F3C-01DD-C046AEC52283}"/>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91">
            <a:hlinkClick r:id="rId14" action="ppaction://hlinksldjump"/>
            <a:extLst>
              <a:ext uri="{FF2B5EF4-FFF2-40B4-BE49-F238E27FC236}">
                <a16:creationId xmlns:a16="http://schemas.microsoft.com/office/drawing/2014/main" id="{7A533ED5-1FF5-93B4-3EE4-3500B13EB483}"/>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3" name="Retângulo 92">
            <a:hlinkClick r:id="rId15" action="ppaction://hlinksldjump"/>
            <a:extLst>
              <a:ext uri="{FF2B5EF4-FFF2-40B4-BE49-F238E27FC236}">
                <a16:creationId xmlns:a16="http://schemas.microsoft.com/office/drawing/2014/main" id="{DAD68C90-397A-CFFF-839E-AAE0DE0E49BE}"/>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Retângulo 93">
            <a:hlinkClick r:id="rId16" action="ppaction://hlinksldjump"/>
            <a:extLst>
              <a:ext uri="{FF2B5EF4-FFF2-40B4-BE49-F238E27FC236}">
                <a16:creationId xmlns:a16="http://schemas.microsoft.com/office/drawing/2014/main" id="{7E0D9278-F1B6-48C5-4F85-A9ED2EA60D4B}"/>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5" name="Retângulo 94">
            <a:hlinkClick r:id="rId17" action="ppaction://hlinksldjump"/>
            <a:extLst>
              <a:ext uri="{FF2B5EF4-FFF2-40B4-BE49-F238E27FC236}">
                <a16:creationId xmlns:a16="http://schemas.microsoft.com/office/drawing/2014/main" id="{701AC69F-5315-86BC-9F05-F1ECC66FE5A0}"/>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Retângulo 95">
            <a:hlinkClick r:id="rId18" action="ppaction://hlinksldjump"/>
            <a:extLst>
              <a:ext uri="{FF2B5EF4-FFF2-40B4-BE49-F238E27FC236}">
                <a16:creationId xmlns:a16="http://schemas.microsoft.com/office/drawing/2014/main" id="{09AAD09B-5CB2-2338-80EA-040EA2831BB0}"/>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7" name="Fluxograma: Processo 96">
            <a:hlinkClick r:id="rId19" action="ppaction://hlinksldjump"/>
            <a:extLst>
              <a:ext uri="{FF2B5EF4-FFF2-40B4-BE49-F238E27FC236}">
                <a16:creationId xmlns:a16="http://schemas.microsoft.com/office/drawing/2014/main" id="{837B92C8-684A-E91A-87B1-77E7316CB6F5}"/>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Retângulo 97">
            <a:hlinkClick r:id="rId20" action="ppaction://hlinksldjump"/>
            <a:extLst>
              <a:ext uri="{FF2B5EF4-FFF2-40B4-BE49-F238E27FC236}">
                <a16:creationId xmlns:a16="http://schemas.microsoft.com/office/drawing/2014/main" id="{E8594F73-B3EF-F2CB-0081-4A38CC017756}"/>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9" name="Gráfico 8" descr="Marca de seleção com preenchimento sólido">
            <a:extLst>
              <a:ext uri="{FF2B5EF4-FFF2-40B4-BE49-F238E27FC236}">
                <a16:creationId xmlns:a16="http://schemas.microsoft.com/office/drawing/2014/main" id="{37C5DD13-B4B8-877C-262D-9DC6A11108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50423" y="6558781"/>
            <a:ext cx="241232" cy="241232"/>
          </a:xfrm>
          <a:prstGeom prst="rect">
            <a:avLst/>
          </a:prstGeom>
        </p:spPr>
      </p:pic>
    </p:spTree>
    <p:extLst>
      <p:ext uri="{BB962C8B-B14F-4D97-AF65-F5344CB8AC3E}">
        <p14:creationId xmlns:p14="http://schemas.microsoft.com/office/powerpoint/2010/main" val="3992787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to 4">
            <a:extLst>
              <a:ext uri="{FF2B5EF4-FFF2-40B4-BE49-F238E27FC236}">
                <a16:creationId xmlns:a16="http://schemas.microsoft.com/office/drawing/2014/main" id="{73C79C61-520E-528D-E64C-15FFE497F311}"/>
              </a:ext>
            </a:extLst>
          </p:cNvPr>
          <p:cNvCxnSpPr>
            <a:cxnSpLocks/>
          </p:cNvCxnSpPr>
          <p:nvPr/>
        </p:nvCxnSpPr>
        <p:spPr>
          <a:xfrm>
            <a:off x="227675" y="10402891"/>
            <a:ext cx="6945970"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7" name="Retângulo 6">
            <a:extLst>
              <a:ext uri="{FF2B5EF4-FFF2-40B4-BE49-F238E27FC236}">
                <a16:creationId xmlns:a16="http://schemas.microsoft.com/office/drawing/2014/main" id="{51DA9823-131E-7B47-3B90-0E50BABD5C90}"/>
              </a:ext>
            </a:extLst>
          </p:cNvPr>
          <p:cNvSpPr/>
          <p:nvPr/>
        </p:nvSpPr>
        <p:spPr>
          <a:xfrm>
            <a:off x="0" y="145432"/>
            <a:ext cx="7556500" cy="765063"/>
          </a:xfrm>
          <a:prstGeom prst="rect">
            <a:avLst/>
          </a:prstGeom>
          <a:solidFill>
            <a:srgbClr val="DFD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54A6DB7B-2DA9-7C1F-63F8-D9C74046756A}"/>
              </a:ext>
            </a:extLst>
          </p:cNvPr>
          <p:cNvSpPr/>
          <p:nvPr/>
        </p:nvSpPr>
        <p:spPr>
          <a:xfrm>
            <a:off x="0" y="0"/>
            <a:ext cx="7556500" cy="567434"/>
          </a:xfrm>
          <a:prstGeom prst="rect">
            <a:avLst/>
          </a:prstGeom>
          <a:solidFill>
            <a:srgbClr val="214D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Espaço Reservado para Número de Slide 2">
            <a:extLst>
              <a:ext uri="{FF2B5EF4-FFF2-40B4-BE49-F238E27FC236}">
                <a16:creationId xmlns:a16="http://schemas.microsoft.com/office/drawing/2014/main" id="{36FFA915-FC28-C2CF-AEDD-3D2434519BED}"/>
              </a:ext>
            </a:extLst>
          </p:cNvPr>
          <p:cNvSpPr txBox="1">
            <a:spLocks/>
          </p:cNvSpPr>
          <p:nvPr/>
        </p:nvSpPr>
        <p:spPr>
          <a:xfrm>
            <a:off x="7173645" y="10304066"/>
            <a:ext cx="382855" cy="314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8738B-890B-C14B-B8FB-C18FDC9D25A9}" type="slidenum">
              <a:rPr lang="pt-BR" sz="1400" smtClean="0">
                <a:solidFill>
                  <a:srgbClr val="156082"/>
                </a:solidFill>
              </a:rPr>
              <a:pPr/>
              <a:t>50</a:t>
            </a:fld>
            <a:endParaRPr lang="pt-BR" sz="800" dirty="0">
              <a:solidFill>
                <a:srgbClr val="156082"/>
              </a:solidFill>
            </a:endParaRPr>
          </a:p>
        </p:txBody>
      </p:sp>
      <p:pic>
        <p:nvPicPr>
          <p:cNvPr id="57" name="Imagem 56">
            <a:extLst>
              <a:ext uri="{FF2B5EF4-FFF2-40B4-BE49-F238E27FC236}">
                <a16:creationId xmlns:a16="http://schemas.microsoft.com/office/drawing/2014/main" id="{D008ECD6-A922-5FE9-6021-07234E2BAFF1}"/>
              </a:ext>
            </a:extLst>
          </p:cNvPr>
          <p:cNvPicPr>
            <a:picLocks noChangeAspect="1"/>
          </p:cNvPicPr>
          <p:nvPr/>
        </p:nvPicPr>
        <p:blipFill>
          <a:blip r:embed="rId2"/>
          <a:stretch>
            <a:fillRect/>
          </a:stretch>
        </p:blipFill>
        <p:spPr>
          <a:xfrm>
            <a:off x="6297262" y="10458960"/>
            <a:ext cx="827741" cy="202771"/>
          </a:xfrm>
          <a:prstGeom prst="rect">
            <a:avLst/>
          </a:prstGeom>
        </p:spPr>
      </p:pic>
      <p:sp>
        <p:nvSpPr>
          <p:cNvPr id="5" name="Título 4">
            <a:extLst>
              <a:ext uri="{FF2B5EF4-FFF2-40B4-BE49-F238E27FC236}">
                <a16:creationId xmlns:a16="http://schemas.microsoft.com/office/drawing/2014/main" id="{6461F03C-4ACA-2B46-9A25-B3C87ABD7C34}"/>
              </a:ext>
            </a:extLst>
          </p:cNvPr>
          <p:cNvSpPr txBox="1">
            <a:spLocks/>
          </p:cNvSpPr>
          <p:nvPr/>
        </p:nvSpPr>
        <p:spPr>
          <a:xfrm>
            <a:off x="667103" y="191"/>
            <a:ext cx="4096807" cy="465664"/>
          </a:xfrm>
          <a:prstGeom prst="rect">
            <a:avLst/>
          </a:prstGeom>
        </p:spPr>
        <p:txBody>
          <a:bodyPr vert="horz" lIns="91440" tIns="45720" rIns="91440" bIns="45720" rtlCol="0" anchor="b">
            <a:normAutofit/>
          </a:bodyPr>
          <a:lstStyle>
            <a:lvl1pPr algn="ctr" defTabSz="755660" rtl="0" eaLnBrk="1" latinLnBrk="0" hangingPunct="1">
              <a:lnSpc>
                <a:spcPct val="90000"/>
              </a:lnSpc>
              <a:spcBef>
                <a:spcPct val="0"/>
              </a:spcBef>
              <a:buNone/>
              <a:defRPr sz="4958" kern="1200">
                <a:solidFill>
                  <a:schemeClr val="tx1"/>
                </a:solidFill>
                <a:latin typeface="+mj-lt"/>
                <a:ea typeface="+mj-ea"/>
                <a:cs typeface="+mj-cs"/>
              </a:defRPr>
            </a:lvl1pPr>
          </a:lstStyle>
          <a:p>
            <a:pPr algn="l"/>
            <a:r>
              <a:rPr lang="pt-BR" sz="1500" dirty="0">
                <a:solidFill>
                  <a:srgbClr val="DFD6C5"/>
                </a:solidFill>
                <a:latin typeface="Ebrima" panose="02000000000000000000" pitchFamily="2" charset="0"/>
                <a:ea typeface="Ebrima" panose="02000000000000000000" pitchFamily="2" charset="0"/>
                <a:cs typeface="Ebrima" panose="02000000000000000000" pitchFamily="2" charset="0"/>
              </a:rPr>
              <a:t>QUESTIONÁRIO ATOS PROCESSUAIS</a:t>
            </a:r>
          </a:p>
        </p:txBody>
      </p:sp>
      <p:sp>
        <p:nvSpPr>
          <p:cNvPr id="8" name="Google Shape;1078;p39">
            <a:extLst>
              <a:ext uri="{FF2B5EF4-FFF2-40B4-BE49-F238E27FC236}">
                <a16:creationId xmlns:a16="http://schemas.microsoft.com/office/drawing/2014/main" id="{D3FADE7B-4763-C174-9C1F-0A5DEAC26DED}"/>
              </a:ext>
            </a:extLst>
          </p:cNvPr>
          <p:cNvSpPr/>
          <p:nvPr/>
        </p:nvSpPr>
        <p:spPr>
          <a:xfrm>
            <a:off x="80922" y="36161"/>
            <a:ext cx="470273" cy="470177"/>
          </a:xfrm>
          <a:custGeom>
            <a:avLst/>
            <a:gdLst/>
            <a:ahLst/>
            <a:cxnLst/>
            <a:rect l="l" t="t" r="r" b="b"/>
            <a:pathLst>
              <a:path w="29564" h="29558" extrusionOk="0">
                <a:moveTo>
                  <a:pt x="14782" y="1"/>
                </a:moveTo>
                <a:cubicBezTo>
                  <a:pt x="12231" y="1"/>
                  <a:pt x="9680" y="659"/>
                  <a:pt x="7394" y="1974"/>
                </a:cubicBezTo>
                <a:cubicBezTo>
                  <a:pt x="2822" y="4617"/>
                  <a:pt x="0" y="9499"/>
                  <a:pt x="0" y="14785"/>
                </a:cubicBezTo>
                <a:cubicBezTo>
                  <a:pt x="0" y="20060"/>
                  <a:pt x="2822" y="24941"/>
                  <a:pt x="7394" y="27585"/>
                </a:cubicBezTo>
                <a:cubicBezTo>
                  <a:pt x="9680" y="28900"/>
                  <a:pt x="12231" y="29558"/>
                  <a:pt x="14782" y="29558"/>
                </a:cubicBezTo>
                <a:cubicBezTo>
                  <a:pt x="17333" y="29558"/>
                  <a:pt x="19884" y="28900"/>
                  <a:pt x="22170" y="27585"/>
                </a:cubicBezTo>
                <a:cubicBezTo>
                  <a:pt x="26742" y="24941"/>
                  <a:pt x="29564" y="20060"/>
                  <a:pt x="29564" y="14785"/>
                </a:cubicBezTo>
                <a:cubicBezTo>
                  <a:pt x="29564" y="9499"/>
                  <a:pt x="26742" y="4617"/>
                  <a:pt x="22170" y="1974"/>
                </a:cubicBezTo>
                <a:cubicBezTo>
                  <a:pt x="19884" y="659"/>
                  <a:pt x="17333" y="1"/>
                  <a:pt x="14782" y="1"/>
                </a:cubicBezTo>
                <a:close/>
              </a:path>
            </a:pathLst>
          </a:custGeom>
          <a:noFill/>
          <a:ln w="28575" cap="flat" cmpd="sng">
            <a:solidFill>
              <a:srgbClr val="DFD6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lang="en" sz="1600" dirty="0">
              <a:latin typeface="Ebrima" panose="02000000000000000000" pitchFamily="2" charset="0"/>
              <a:ea typeface="Ebrima" panose="02000000000000000000" pitchFamily="2" charset="0"/>
              <a:cs typeface="Ebrima" panose="02000000000000000000" pitchFamily="2" charset="0"/>
            </a:endParaRPr>
          </a:p>
        </p:txBody>
      </p:sp>
      <p:sp>
        <p:nvSpPr>
          <p:cNvPr id="2" name="Retângulo: Cantos Arredondados 1">
            <a:extLst>
              <a:ext uri="{FF2B5EF4-FFF2-40B4-BE49-F238E27FC236}">
                <a16:creationId xmlns:a16="http://schemas.microsoft.com/office/drawing/2014/main" id="{FA181DC8-8131-F61F-446B-BA11176EBEEB}"/>
              </a:ext>
            </a:extLst>
          </p:cNvPr>
          <p:cNvSpPr/>
          <p:nvPr/>
        </p:nvSpPr>
        <p:spPr>
          <a:xfrm>
            <a:off x="286014" y="1108598"/>
            <a:ext cx="7029185" cy="9021752"/>
          </a:xfrm>
          <a:prstGeom prst="roundRect">
            <a:avLst>
              <a:gd name="adj" fmla="val 1342"/>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1050" dirty="0">
              <a:solidFill>
                <a:schemeClr val="tx2">
                  <a:lumMod val="90000"/>
                  <a:lumOff val="1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43" name="Conector reto 42">
            <a:extLst>
              <a:ext uri="{FF2B5EF4-FFF2-40B4-BE49-F238E27FC236}">
                <a16:creationId xmlns:a16="http://schemas.microsoft.com/office/drawing/2014/main" id="{8917572A-B67D-9FC0-DE89-EF1EB2C2CE10}"/>
              </a:ext>
            </a:extLst>
          </p:cNvPr>
          <p:cNvCxnSpPr>
            <a:cxnSpLocks/>
          </p:cNvCxnSpPr>
          <p:nvPr/>
        </p:nvCxnSpPr>
        <p:spPr>
          <a:xfrm>
            <a:off x="407675" y="2102737"/>
            <a:ext cx="6812845" cy="0"/>
          </a:xfrm>
          <a:prstGeom prst="line">
            <a:avLst/>
          </a:prstGeom>
          <a:ln>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58" name="Gráfico 57" descr="Documento com preenchimento sólido">
            <a:hlinkClick r:id="" action="ppaction://noaction"/>
            <a:extLst>
              <a:ext uri="{FF2B5EF4-FFF2-40B4-BE49-F238E27FC236}">
                <a16:creationId xmlns:a16="http://schemas.microsoft.com/office/drawing/2014/main" id="{E5E76211-E29A-F146-5AC3-4569C98D477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71339" y="128439"/>
            <a:ext cx="273009" cy="273009"/>
          </a:xfrm>
          <a:prstGeom prst="rect">
            <a:avLst/>
          </a:prstGeom>
          <a:effectLst>
            <a:outerShdw blurRad="50800" dist="38100" algn="l" rotWithShape="0">
              <a:prstClr val="black">
                <a:alpha val="40000"/>
              </a:prstClr>
            </a:outerShdw>
          </a:effectLst>
        </p:spPr>
      </p:pic>
      <p:sp>
        <p:nvSpPr>
          <p:cNvPr id="3" name="Espaço Reservado para Texto 4">
            <a:extLst>
              <a:ext uri="{FF2B5EF4-FFF2-40B4-BE49-F238E27FC236}">
                <a16:creationId xmlns:a16="http://schemas.microsoft.com/office/drawing/2014/main" id="{54A21FB2-604D-6716-4F5F-7206B7B2353A}"/>
              </a:ext>
            </a:extLst>
          </p:cNvPr>
          <p:cNvSpPr txBox="1">
            <a:spLocks/>
          </p:cNvSpPr>
          <p:nvPr/>
        </p:nvSpPr>
        <p:spPr>
          <a:xfrm>
            <a:off x="586648" y="1352236"/>
            <a:ext cx="6344503" cy="3866348"/>
          </a:xfrm>
          <a:prstGeom prst="rect">
            <a:avLst/>
          </a:prstGeom>
        </p:spPr>
        <p:txBody>
          <a:bodyPr vert="horz" lIns="91440" tIns="45720" rIns="91440" bIns="45720" rtlCol="0">
            <a:noAutofit/>
          </a:bodyPr>
          <a:lstStyle>
            <a:lvl1pPr marL="0" indent="0" algn="l" defTabSz="755934" rtl="0" eaLnBrk="1" latinLnBrk="0" hangingPunct="1">
              <a:lnSpc>
                <a:spcPct val="100000"/>
              </a:lnSpc>
              <a:spcBef>
                <a:spcPts val="0"/>
              </a:spcBef>
              <a:buFont typeface="Arial" panose="020B0604020202020204" pitchFamily="34" charset="0"/>
              <a:buNone/>
              <a:defRPr sz="1000" b="0" kern="1200">
                <a:solidFill>
                  <a:srgbClr val="214D6E"/>
                </a:solidFill>
                <a:latin typeface="Franklin Gothic Medium" panose="020B0603020102020204" pitchFamily="34" charset="0"/>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1800" kern="1200">
                <a:solidFill>
                  <a:schemeClr val="tx1"/>
                </a:solidFill>
                <a:latin typeface="Franklin Gothic Medium" panose="020B0603020102020204" pitchFamily="34" charset="0"/>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1400" kern="1200">
                <a:solidFill>
                  <a:schemeClr val="tx1"/>
                </a:solidFill>
                <a:latin typeface="Franklin Gothic Medium" panose="020B0603020102020204" pitchFamily="34" charset="0"/>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lnSpc>
                <a:spcPts val="1300"/>
              </a:lnSpc>
            </a:pPr>
            <a:r>
              <a:rPr lang="pt-BR" sz="1200" b="1" dirty="0">
                <a:latin typeface="+mn-lt"/>
                <a:ea typeface="Ebrima" panose="02000000000000000000" pitchFamily="2" charset="0"/>
                <a:cs typeface="Ebrima" panose="02000000000000000000" pitchFamily="2" charset="0"/>
              </a:rPr>
              <a:t>14</a:t>
            </a:r>
            <a:r>
              <a:rPr lang="pt-BR" sz="1200" dirty="0">
                <a:latin typeface="+mn-lt"/>
                <a:ea typeface="Ebrima" panose="02000000000000000000" pitchFamily="2" charset="0"/>
                <a:cs typeface="Ebrima" panose="02000000000000000000" pitchFamily="2" charset="0"/>
              </a:rPr>
              <a:t>. Indique a razão da convolação da recuperação judicial em falência: (</a:t>
            </a:r>
            <a:r>
              <a:rPr lang="pt-BR" sz="1200" dirty="0" err="1">
                <a:latin typeface="+mn-lt"/>
                <a:ea typeface="Ebrima" panose="02000000000000000000" pitchFamily="2" charset="0"/>
                <a:cs typeface="Ebrima" panose="02000000000000000000" pitchFamily="2" charset="0"/>
              </a:rPr>
              <a:t>ex</a:t>
            </a:r>
            <a:r>
              <a:rPr lang="pt-BR" sz="1200" dirty="0">
                <a:latin typeface="+mn-lt"/>
                <a:ea typeface="Ebrima" panose="02000000000000000000" pitchFamily="2" charset="0"/>
                <a:cs typeface="Ebrima" panose="02000000000000000000" pitchFamily="2" charset="0"/>
              </a:rPr>
              <a:t>: não apresentação do plano de recuperação judicial no prazo legal, descumprimento do plano de recuperação judicial, etc.).</a:t>
            </a: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endParaRPr lang="pt-BR" sz="1200" dirty="0">
              <a:latin typeface="+mn-lt"/>
              <a:ea typeface="Ebrima" panose="02000000000000000000" pitchFamily="2" charset="0"/>
              <a:cs typeface="Ebrima" panose="02000000000000000000" pitchFamily="2" charset="0"/>
            </a:endParaRPr>
          </a:p>
          <a:p>
            <a:pPr algn="just">
              <a:lnSpc>
                <a:spcPts val="1300"/>
              </a:lnSpc>
            </a:pPr>
            <a:r>
              <a:rPr lang="pt-BR" sz="1200" b="1" dirty="0">
                <a:latin typeface="+mn-lt"/>
                <a:ea typeface="Ebrima" panose="02000000000000000000" pitchFamily="2" charset="0"/>
                <a:cs typeface="Ebrima" panose="02000000000000000000" pitchFamily="2" charset="0"/>
              </a:rPr>
              <a:t>15</a:t>
            </a:r>
            <a:r>
              <a:rPr lang="pt-BR" sz="1200" dirty="0">
                <a:latin typeface="+mn-lt"/>
                <a:ea typeface="Ebrima" panose="02000000000000000000" pitchFamily="2" charset="0"/>
                <a:cs typeface="Ebrima" panose="02000000000000000000" pitchFamily="2" charset="0"/>
              </a:rPr>
              <a:t>. Houve fixação de honorários mensais ao Administrador Judicial: ( ) sim ( ) não</a:t>
            </a:r>
          </a:p>
          <a:p>
            <a:pPr algn="just">
              <a:lnSpc>
                <a:spcPts val="1300"/>
              </a:lnSpc>
            </a:pPr>
            <a:r>
              <a:rPr lang="pt-BR" sz="1200" dirty="0">
                <a:latin typeface="+mn-lt"/>
                <a:ea typeface="Ebrima" panose="02000000000000000000" pitchFamily="2" charset="0"/>
                <a:cs typeface="Ebrima" panose="02000000000000000000" pitchFamily="2" charset="0"/>
              </a:rPr>
              <a:t>15.1. Em caso positivo, indicar o valor mensal da remuneração: </a:t>
            </a:r>
          </a:p>
          <a:p>
            <a:pPr algn="just">
              <a:lnSpc>
                <a:spcPts val="1300"/>
              </a:lnSpc>
            </a:pPr>
            <a:r>
              <a:rPr lang="pt-BR" sz="1200" dirty="0">
                <a:latin typeface="+mn-lt"/>
                <a:ea typeface="Ebrima" panose="02000000000000000000" pitchFamily="2" charset="0"/>
                <a:cs typeface="Ebrima" panose="02000000000000000000" pitchFamily="2" charset="0"/>
              </a:rPr>
              <a:t>15. 2: Indicar o valor total da remuneração fixada: 24 Parcelas Provisório de R$150.000,00 e definidos R$ 600.000,00</a:t>
            </a:r>
          </a:p>
        </p:txBody>
      </p:sp>
      <p:pic>
        <p:nvPicPr>
          <p:cNvPr id="20" name="Gráfico 19" descr="Marca de seleção com preenchimento sólido">
            <a:extLst>
              <a:ext uri="{FF2B5EF4-FFF2-40B4-BE49-F238E27FC236}">
                <a16:creationId xmlns:a16="http://schemas.microsoft.com/office/drawing/2014/main" id="{A6C8FC82-B7C3-D1D4-39CA-437008E236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24327" y="2134047"/>
            <a:ext cx="241232" cy="241232"/>
          </a:xfrm>
          <a:prstGeom prst="rect">
            <a:avLst/>
          </a:prstGeom>
        </p:spPr>
      </p:pic>
      <p:sp>
        <p:nvSpPr>
          <p:cNvPr id="21" name="Seta: Divisa 20">
            <a:hlinkClick r:id="" action="ppaction://hlinkshowjump?jump=nextslide"/>
            <a:extLst>
              <a:ext uri="{FF2B5EF4-FFF2-40B4-BE49-F238E27FC236}">
                <a16:creationId xmlns:a16="http://schemas.microsoft.com/office/drawing/2014/main" id="{DB72090F-E366-90A2-5785-87AF7F4A866C}"/>
              </a:ext>
            </a:extLst>
          </p:cNvPr>
          <p:cNvSpPr/>
          <p:nvPr/>
        </p:nvSpPr>
        <p:spPr>
          <a:xfrm>
            <a:off x="508588"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3" name="CaixaDeTexto 22">
            <a:extLst>
              <a:ext uri="{FF2B5EF4-FFF2-40B4-BE49-F238E27FC236}">
                <a16:creationId xmlns:a16="http://schemas.microsoft.com/office/drawing/2014/main" id="{9C142D30-180B-5361-8660-70EC2F2B9802}"/>
              </a:ext>
            </a:extLst>
          </p:cNvPr>
          <p:cNvSpPr txBox="1"/>
          <p:nvPr/>
        </p:nvSpPr>
        <p:spPr>
          <a:xfrm>
            <a:off x="620212" y="541163"/>
            <a:ext cx="772495" cy="338554"/>
          </a:xfrm>
          <a:prstGeom prst="rect">
            <a:avLst/>
          </a:prstGeom>
          <a:noFill/>
        </p:spPr>
        <p:txBody>
          <a:bodyPr wrap="square" rtlCol="0">
            <a:spAutoFit/>
          </a:bodyPr>
          <a:lstStyle/>
          <a:p>
            <a:r>
              <a:rPr lang="pt-BR" sz="800" b="1" dirty="0">
                <a:solidFill>
                  <a:schemeClr val="accent1">
                    <a:lumMod val="50000"/>
                  </a:schemeClr>
                </a:solidFill>
              </a:rPr>
              <a:t>Cronograma processual</a:t>
            </a:r>
          </a:p>
        </p:txBody>
      </p:sp>
      <p:sp>
        <p:nvSpPr>
          <p:cNvPr id="24" name="CaixaDeTexto 23">
            <a:extLst>
              <a:ext uri="{FF2B5EF4-FFF2-40B4-BE49-F238E27FC236}">
                <a16:creationId xmlns:a16="http://schemas.microsoft.com/office/drawing/2014/main" id="{F09B4843-D4E3-0035-4AE0-8D75AF9856E4}"/>
              </a:ext>
            </a:extLst>
          </p:cNvPr>
          <p:cNvSpPr txBox="1"/>
          <p:nvPr/>
        </p:nvSpPr>
        <p:spPr>
          <a:xfrm>
            <a:off x="1326850" y="541163"/>
            <a:ext cx="687475" cy="338554"/>
          </a:xfrm>
          <a:prstGeom prst="rect">
            <a:avLst/>
          </a:prstGeom>
          <a:noFill/>
        </p:spPr>
        <p:txBody>
          <a:bodyPr wrap="square" rtlCol="0">
            <a:spAutoFit/>
          </a:bodyPr>
          <a:lstStyle/>
          <a:p>
            <a:r>
              <a:rPr lang="pt-BR" sz="800" b="1" dirty="0">
                <a:solidFill>
                  <a:schemeClr val="accent1">
                    <a:lumMod val="50000"/>
                  </a:schemeClr>
                </a:solidFill>
              </a:rPr>
              <a:t>Notas relevantes</a:t>
            </a:r>
          </a:p>
        </p:txBody>
      </p:sp>
      <p:sp>
        <p:nvSpPr>
          <p:cNvPr id="25" name="CaixaDeTexto 24">
            <a:extLst>
              <a:ext uri="{FF2B5EF4-FFF2-40B4-BE49-F238E27FC236}">
                <a16:creationId xmlns:a16="http://schemas.microsoft.com/office/drawing/2014/main" id="{C86A54CD-36DD-95DF-D4F5-4B6B9C4C4843}"/>
              </a:ext>
            </a:extLst>
          </p:cNvPr>
          <p:cNvSpPr txBox="1"/>
          <p:nvPr/>
        </p:nvSpPr>
        <p:spPr>
          <a:xfrm>
            <a:off x="1923688" y="623224"/>
            <a:ext cx="907632" cy="215444"/>
          </a:xfrm>
          <a:prstGeom prst="rect">
            <a:avLst/>
          </a:prstGeom>
          <a:noFill/>
        </p:spPr>
        <p:txBody>
          <a:bodyPr wrap="square" rtlCol="0">
            <a:spAutoFit/>
          </a:bodyPr>
          <a:lstStyle/>
          <a:p>
            <a:r>
              <a:rPr lang="pt-BR" sz="800" b="1" dirty="0">
                <a:solidFill>
                  <a:schemeClr val="accent1">
                    <a:lumMod val="50000"/>
                  </a:schemeClr>
                </a:solidFill>
              </a:rPr>
              <a:t>Colaboradores</a:t>
            </a:r>
          </a:p>
        </p:txBody>
      </p:sp>
      <p:sp>
        <p:nvSpPr>
          <p:cNvPr id="26" name="CaixaDeTexto 25">
            <a:extLst>
              <a:ext uri="{FF2B5EF4-FFF2-40B4-BE49-F238E27FC236}">
                <a16:creationId xmlns:a16="http://schemas.microsoft.com/office/drawing/2014/main" id="{6955E3B1-6B94-8E1D-ABFF-895497AE298B}"/>
              </a:ext>
            </a:extLst>
          </p:cNvPr>
          <p:cNvSpPr txBox="1"/>
          <p:nvPr/>
        </p:nvSpPr>
        <p:spPr>
          <a:xfrm>
            <a:off x="2732532" y="623224"/>
            <a:ext cx="476835" cy="215444"/>
          </a:xfrm>
          <a:prstGeom prst="rect">
            <a:avLst/>
          </a:prstGeom>
          <a:noFill/>
        </p:spPr>
        <p:txBody>
          <a:bodyPr wrap="square" rtlCol="0">
            <a:spAutoFit/>
          </a:bodyPr>
          <a:lstStyle/>
          <a:p>
            <a:r>
              <a:rPr lang="pt-BR" sz="800" b="1" dirty="0">
                <a:solidFill>
                  <a:schemeClr val="accent1">
                    <a:lumMod val="50000"/>
                  </a:schemeClr>
                </a:solidFill>
              </a:rPr>
              <a:t>Ativo</a:t>
            </a:r>
          </a:p>
        </p:txBody>
      </p:sp>
      <p:sp>
        <p:nvSpPr>
          <p:cNvPr id="27" name="CaixaDeTexto 26">
            <a:extLst>
              <a:ext uri="{FF2B5EF4-FFF2-40B4-BE49-F238E27FC236}">
                <a16:creationId xmlns:a16="http://schemas.microsoft.com/office/drawing/2014/main" id="{772730D6-60A4-50BA-CBD0-E7786AE923A5}"/>
              </a:ext>
            </a:extLst>
          </p:cNvPr>
          <p:cNvSpPr txBox="1"/>
          <p:nvPr/>
        </p:nvSpPr>
        <p:spPr>
          <a:xfrm>
            <a:off x="3116213" y="623224"/>
            <a:ext cx="588788" cy="215444"/>
          </a:xfrm>
          <a:prstGeom prst="rect">
            <a:avLst/>
          </a:prstGeom>
          <a:noFill/>
        </p:spPr>
        <p:txBody>
          <a:bodyPr wrap="square" rtlCol="0">
            <a:spAutoFit/>
          </a:bodyPr>
          <a:lstStyle/>
          <a:p>
            <a:r>
              <a:rPr lang="pt-BR" sz="800" b="1" dirty="0">
                <a:solidFill>
                  <a:schemeClr val="accent1">
                    <a:lumMod val="50000"/>
                  </a:schemeClr>
                </a:solidFill>
              </a:rPr>
              <a:t>Passivo</a:t>
            </a:r>
          </a:p>
        </p:txBody>
      </p:sp>
      <p:sp>
        <p:nvSpPr>
          <p:cNvPr id="28" name="CaixaDeTexto 27">
            <a:extLst>
              <a:ext uri="{FF2B5EF4-FFF2-40B4-BE49-F238E27FC236}">
                <a16:creationId xmlns:a16="http://schemas.microsoft.com/office/drawing/2014/main" id="{EAAA8A0A-58CD-C210-7E09-5C63CA935171}"/>
              </a:ext>
            </a:extLst>
          </p:cNvPr>
          <p:cNvSpPr txBox="1"/>
          <p:nvPr/>
        </p:nvSpPr>
        <p:spPr>
          <a:xfrm>
            <a:off x="3618551" y="623224"/>
            <a:ext cx="404842" cy="215444"/>
          </a:xfrm>
          <a:prstGeom prst="rect">
            <a:avLst/>
          </a:prstGeom>
          <a:noFill/>
        </p:spPr>
        <p:txBody>
          <a:bodyPr wrap="square" rtlCol="0">
            <a:spAutoFit/>
          </a:bodyPr>
          <a:lstStyle/>
          <a:p>
            <a:r>
              <a:rPr lang="pt-BR" sz="800" b="1" dirty="0">
                <a:solidFill>
                  <a:schemeClr val="accent1">
                    <a:lumMod val="50000"/>
                  </a:schemeClr>
                </a:solidFill>
              </a:rPr>
              <a:t>DRE</a:t>
            </a:r>
          </a:p>
        </p:txBody>
      </p:sp>
      <p:sp>
        <p:nvSpPr>
          <p:cNvPr id="29" name="CaixaDeTexto 28">
            <a:extLst>
              <a:ext uri="{FF2B5EF4-FFF2-40B4-BE49-F238E27FC236}">
                <a16:creationId xmlns:a16="http://schemas.microsoft.com/office/drawing/2014/main" id="{EA2B261E-3CAF-2AFA-E0D2-D4F94FDCB5BB}"/>
              </a:ext>
            </a:extLst>
          </p:cNvPr>
          <p:cNvSpPr txBox="1"/>
          <p:nvPr/>
        </p:nvSpPr>
        <p:spPr>
          <a:xfrm>
            <a:off x="3970433" y="623224"/>
            <a:ext cx="807924" cy="215444"/>
          </a:xfrm>
          <a:prstGeom prst="rect">
            <a:avLst/>
          </a:prstGeom>
          <a:noFill/>
        </p:spPr>
        <p:txBody>
          <a:bodyPr wrap="square" rtlCol="0">
            <a:spAutoFit/>
          </a:bodyPr>
          <a:lstStyle/>
          <a:p>
            <a:r>
              <a:rPr lang="pt-BR" sz="800" b="1" dirty="0">
                <a:solidFill>
                  <a:schemeClr val="accent1">
                    <a:lumMod val="50000"/>
                  </a:schemeClr>
                </a:solidFill>
              </a:rPr>
              <a:t>Indicadores</a:t>
            </a:r>
          </a:p>
        </p:txBody>
      </p:sp>
      <p:sp>
        <p:nvSpPr>
          <p:cNvPr id="41" name="CaixaDeTexto 40">
            <a:extLst>
              <a:ext uri="{FF2B5EF4-FFF2-40B4-BE49-F238E27FC236}">
                <a16:creationId xmlns:a16="http://schemas.microsoft.com/office/drawing/2014/main" id="{CA038553-C965-0489-19B6-3DF0AAB3E86F}"/>
              </a:ext>
            </a:extLst>
          </p:cNvPr>
          <p:cNvSpPr txBox="1"/>
          <p:nvPr/>
        </p:nvSpPr>
        <p:spPr>
          <a:xfrm>
            <a:off x="4678506" y="541163"/>
            <a:ext cx="818956" cy="338554"/>
          </a:xfrm>
          <a:prstGeom prst="rect">
            <a:avLst/>
          </a:prstGeom>
          <a:noFill/>
        </p:spPr>
        <p:txBody>
          <a:bodyPr wrap="square" rtlCol="0">
            <a:spAutoFit/>
          </a:bodyPr>
          <a:lstStyle/>
          <a:p>
            <a:r>
              <a:rPr lang="pt-BR" sz="800" b="1" dirty="0">
                <a:solidFill>
                  <a:schemeClr val="accent1">
                    <a:lumMod val="50000"/>
                  </a:schemeClr>
                </a:solidFill>
              </a:rPr>
              <a:t>Diligência de constatação</a:t>
            </a:r>
          </a:p>
        </p:txBody>
      </p:sp>
      <p:sp>
        <p:nvSpPr>
          <p:cNvPr id="53" name="CaixaDeTexto 52">
            <a:extLst>
              <a:ext uri="{FF2B5EF4-FFF2-40B4-BE49-F238E27FC236}">
                <a16:creationId xmlns:a16="http://schemas.microsoft.com/office/drawing/2014/main" id="{FCAA5E83-C0D7-2AB5-AA81-0766F5C541C6}"/>
              </a:ext>
            </a:extLst>
          </p:cNvPr>
          <p:cNvSpPr txBox="1"/>
          <p:nvPr/>
        </p:nvSpPr>
        <p:spPr>
          <a:xfrm>
            <a:off x="6189829" y="541163"/>
            <a:ext cx="758815" cy="338554"/>
          </a:xfrm>
          <a:prstGeom prst="rect">
            <a:avLst/>
          </a:prstGeom>
          <a:noFill/>
        </p:spPr>
        <p:txBody>
          <a:bodyPr wrap="square" rtlCol="0">
            <a:spAutoFit/>
          </a:bodyPr>
          <a:lstStyle/>
          <a:p>
            <a:r>
              <a:rPr lang="pt-BR" sz="800" b="1" dirty="0">
                <a:solidFill>
                  <a:schemeClr val="accent1">
                    <a:lumMod val="50000"/>
                  </a:schemeClr>
                </a:solidFill>
              </a:rPr>
              <a:t>Pontos para análise</a:t>
            </a:r>
          </a:p>
        </p:txBody>
      </p:sp>
      <p:sp>
        <p:nvSpPr>
          <p:cNvPr id="55" name="CaixaDeTexto 54">
            <a:extLst>
              <a:ext uri="{FF2B5EF4-FFF2-40B4-BE49-F238E27FC236}">
                <a16:creationId xmlns:a16="http://schemas.microsoft.com/office/drawing/2014/main" id="{CC5B39DC-86DB-E881-BC4C-8786FC75005C}"/>
              </a:ext>
            </a:extLst>
          </p:cNvPr>
          <p:cNvSpPr txBox="1"/>
          <p:nvPr/>
        </p:nvSpPr>
        <p:spPr>
          <a:xfrm>
            <a:off x="6848706" y="541163"/>
            <a:ext cx="818955" cy="338554"/>
          </a:xfrm>
          <a:prstGeom prst="rect">
            <a:avLst/>
          </a:prstGeom>
          <a:noFill/>
        </p:spPr>
        <p:txBody>
          <a:bodyPr wrap="square" rtlCol="0">
            <a:spAutoFit/>
          </a:bodyPr>
          <a:lstStyle/>
          <a:p>
            <a:r>
              <a:rPr lang="pt-BR" sz="800" b="1" dirty="0">
                <a:solidFill>
                  <a:schemeClr val="accent1">
                    <a:lumMod val="50000"/>
                  </a:schemeClr>
                </a:solidFill>
              </a:rPr>
              <a:t>Questionário processual</a:t>
            </a:r>
          </a:p>
        </p:txBody>
      </p:sp>
      <p:sp>
        <p:nvSpPr>
          <p:cNvPr id="59" name="Seta: Divisa 58">
            <a:hlinkClick r:id="" action="ppaction://hlinkshowjump?jump=previousslide"/>
            <a:extLst>
              <a:ext uri="{FF2B5EF4-FFF2-40B4-BE49-F238E27FC236}">
                <a16:creationId xmlns:a16="http://schemas.microsoft.com/office/drawing/2014/main" id="{EB1EF780-948A-6B7A-E31B-943A60E65957}"/>
              </a:ext>
            </a:extLst>
          </p:cNvPr>
          <p:cNvSpPr/>
          <p:nvPr/>
        </p:nvSpPr>
        <p:spPr>
          <a:xfrm flipH="1">
            <a:off x="57476" y="661108"/>
            <a:ext cx="72000" cy="144000"/>
          </a:xfrm>
          <a:prstGeom prst="chevron">
            <a:avLst>
              <a:gd name="adj" fmla="val 90302"/>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cxnSp>
        <p:nvCxnSpPr>
          <p:cNvPr id="60" name="Conector reto 59">
            <a:extLst>
              <a:ext uri="{FF2B5EF4-FFF2-40B4-BE49-F238E27FC236}">
                <a16:creationId xmlns:a16="http://schemas.microsoft.com/office/drawing/2014/main" id="{D6A81C75-BB93-2E1D-17CF-FE3AA836F539}"/>
              </a:ext>
            </a:extLst>
          </p:cNvPr>
          <p:cNvCxnSpPr>
            <a:cxnSpLocks/>
          </p:cNvCxnSpPr>
          <p:nvPr/>
        </p:nvCxnSpPr>
        <p:spPr>
          <a:xfrm flipV="1">
            <a:off x="667665"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Conector reto 60">
            <a:extLst>
              <a:ext uri="{FF2B5EF4-FFF2-40B4-BE49-F238E27FC236}">
                <a16:creationId xmlns:a16="http://schemas.microsoft.com/office/drawing/2014/main" id="{4A637007-3B97-BF46-5F54-7F4D38B34F91}"/>
              </a:ext>
            </a:extLst>
          </p:cNvPr>
          <p:cNvCxnSpPr>
            <a:cxnSpLocks/>
          </p:cNvCxnSpPr>
          <p:nvPr/>
        </p:nvCxnSpPr>
        <p:spPr>
          <a:xfrm flipV="1">
            <a:off x="134916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Conector reto 61">
            <a:extLst>
              <a:ext uri="{FF2B5EF4-FFF2-40B4-BE49-F238E27FC236}">
                <a16:creationId xmlns:a16="http://schemas.microsoft.com/office/drawing/2014/main" id="{FC134273-86A8-9C65-4E39-D4119D0CF81C}"/>
              </a:ext>
            </a:extLst>
          </p:cNvPr>
          <p:cNvCxnSpPr>
            <a:cxnSpLocks/>
          </p:cNvCxnSpPr>
          <p:nvPr/>
        </p:nvCxnSpPr>
        <p:spPr>
          <a:xfrm flipV="1">
            <a:off x="196991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Conector reto 62">
            <a:extLst>
              <a:ext uri="{FF2B5EF4-FFF2-40B4-BE49-F238E27FC236}">
                <a16:creationId xmlns:a16="http://schemas.microsoft.com/office/drawing/2014/main" id="{5590AE2F-D75F-AE9B-197A-090B3985D724}"/>
              </a:ext>
            </a:extLst>
          </p:cNvPr>
          <p:cNvCxnSpPr>
            <a:cxnSpLocks/>
          </p:cNvCxnSpPr>
          <p:nvPr/>
        </p:nvCxnSpPr>
        <p:spPr>
          <a:xfrm flipV="1">
            <a:off x="2756592"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Conector reto 63">
            <a:extLst>
              <a:ext uri="{FF2B5EF4-FFF2-40B4-BE49-F238E27FC236}">
                <a16:creationId xmlns:a16="http://schemas.microsoft.com/office/drawing/2014/main" id="{5B2C8B2B-EDA7-40A0-A4DC-6745FF9A6784}"/>
              </a:ext>
            </a:extLst>
          </p:cNvPr>
          <p:cNvCxnSpPr>
            <a:cxnSpLocks/>
          </p:cNvCxnSpPr>
          <p:nvPr/>
        </p:nvCxnSpPr>
        <p:spPr>
          <a:xfrm flipV="1">
            <a:off x="314636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Conector reto 64">
            <a:extLst>
              <a:ext uri="{FF2B5EF4-FFF2-40B4-BE49-F238E27FC236}">
                <a16:creationId xmlns:a16="http://schemas.microsoft.com/office/drawing/2014/main" id="{E41FCA48-D983-F75F-029C-03F1DD186F1A}"/>
              </a:ext>
            </a:extLst>
          </p:cNvPr>
          <p:cNvCxnSpPr>
            <a:cxnSpLocks/>
          </p:cNvCxnSpPr>
          <p:nvPr/>
        </p:nvCxnSpPr>
        <p:spPr>
          <a:xfrm flipV="1">
            <a:off x="363968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to 65">
            <a:extLst>
              <a:ext uri="{FF2B5EF4-FFF2-40B4-BE49-F238E27FC236}">
                <a16:creationId xmlns:a16="http://schemas.microsoft.com/office/drawing/2014/main" id="{34E22943-D54E-FEA2-6475-B07064734DBD}"/>
              </a:ext>
            </a:extLst>
          </p:cNvPr>
          <p:cNvCxnSpPr>
            <a:cxnSpLocks/>
          </p:cNvCxnSpPr>
          <p:nvPr/>
        </p:nvCxnSpPr>
        <p:spPr>
          <a:xfrm flipV="1">
            <a:off x="3989899"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ector reto 66">
            <a:extLst>
              <a:ext uri="{FF2B5EF4-FFF2-40B4-BE49-F238E27FC236}">
                <a16:creationId xmlns:a16="http://schemas.microsoft.com/office/drawing/2014/main" id="{6805AF89-EB67-9CD6-7C9F-29C9F65AEE2F}"/>
              </a:ext>
            </a:extLst>
          </p:cNvPr>
          <p:cNvCxnSpPr>
            <a:cxnSpLocks/>
          </p:cNvCxnSpPr>
          <p:nvPr/>
        </p:nvCxnSpPr>
        <p:spPr>
          <a:xfrm flipV="1">
            <a:off x="4680180"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ector reto 67">
            <a:extLst>
              <a:ext uri="{FF2B5EF4-FFF2-40B4-BE49-F238E27FC236}">
                <a16:creationId xmlns:a16="http://schemas.microsoft.com/office/drawing/2014/main" id="{4F43691F-0A52-4EFA-1D6F-867F1F9A9ED6}"/>
              </a:ext>
            </a:extLst>
          </p:cNvPr>
          <p:cNvCxnSpPr>
            <a:cxnSpLocks/>
          </p:cNvCxnSpPr>
          <p:nvPr/>
        </p:nvCxnSpPr>
        <p:spPr>
          <a:xfrm flipV="1">
            <a:off x="5433893"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ector reto 68">
            <a:extLst>
              <a:ext uri="{FF2B5EF4-FFF2-40B4-BE49-F238E27FC236}">
                <a16:creationId xmlns:a16="http://schemas.microsoft.com/office/drawing/2014/main" id="{0E695C31-257A-B0E3-19E1-2AF2CF71A832}"/>
              </a:ext>
            </a:extLst>
          </p:cNvPr>
          <p:cNvCxnSpPr>
            <a:cxnSpLocks/>
          </p:cNvCxnSpPr>
          <p:nvPr/>
        </p:nvCxnSpPr>
        <p:spPr>
          <a:xfrm flipV="1">
            <a:off x="6879931"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0" name="Retângulo: Cantos Arredondados 69">
            <a:extLst>
              <a:ext uri="{FF2B5EF4-FFF2-40B4-BE49-F238E27FC236}">
                <a16:creationId xmlns:a16="http://schemas.microsoft.com/office/drawing/2014/main" id="{88CD3829-C696-24CF-D7DD-B701C0C8F471}"/>
              </a:ext>
            </a:extLst>
          </p:cNvPr>
          <p:cNvSpPr/>
          <p:nvPr/>
        </p:nvSpPr>
        <p:spPr>
          <a:xfrm>
            <a:off x="6953600" y="887025"/>
            <a:ext cx="468000" cy="36000"/>
          </a:xfrm>
          <a:prstGeom prst="roundRect">
            <a:avLst/>
          </a:prstGeom>
          <a:solidFill>
            <a:srgbClr val="2CEF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1" name="Gráfico 70" descr="Ícone do menu de hambúrguer com preenchimento sólido">
            <a:hlinkClick r:id="rId7" action="ppaction://hlinksldjump"/>
            <a:extLst>
              <a:ext uri="{FF2B5EF4-FFF2-40B4-BE49-F238E27FC236}">
                <a16:creationId xmlns:a16="http://schemas.microsoft.com/office/drawing/2014/main" id="{63963DF3-3A55-42E6-E6F2-93987D53FF3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9961" y="623224"/>
            <a:ext cx="212194" cy="212194"/>
          </a:xfrm>
          <a:prstGeom prst="rect">
            <a:avLst/>
          </a:prstGeom>
        </p:spPr>
      </p:pic>
      <p:sp>
        <p:nvSpPr>
          <p:cNvPr id="72" name="CaixaDeTexto 71">
            <a:extLst>
              <a:ext uri="{FF2B5EF4-FFF2-40B4-BE49-F238E27FC236}">
                <a16:creationId xmlns:a16="http://schemas.microsoft.com/office/drawing/2014/main" id="{F38ECB44-6A7C-39AF-3892-36395F9B125A}"/>
              </a:ext>
            </a:extLst>
          </p:cNvPr>
          <p:cNvSpPr txBox="1"/>
          <p:nvPr/>
        </p:nvSpPr>
        <p:spPr>
          <a:xfrm>
            <a:off x="5427129" y="540370"/>
            <a:ext cx="818955" cy="338554"/>
          </a:xfrm>
          <a:prstGeom prst="rect">
            <a:avLst/>
          </a:prstGeom>
          <a:noFill/>
        </p:spPr>
        <p:txBody>
          <a:bodyPr wrap="square" rtlCol="0">
            <a:spAutoFit/>
          </a:bodyPr>
          <a:lstStyle/>
          <a:p>
            <a:r>
              <a:rPr lang="pt-BR" sz="800" b="1" dirty="0">
                <a:solidFill>
                  <a:schemeClr val="accent1">
                    <a:lumMod val="50000"/>
                  </a:schemeClr>
                </a:solidFill>
              </a:rPr>
              <a:t>Cumprimeto PRJ</a:t>
            </a:r>
          </a:p>
        </p:txBody>
      </p:sp>
      <p:cxnSp>
        <p:nvCxnSpPr>
          <p:cNvPr id="73" name="Conector reto 72">
            <a:extLst>
              <a:ext uri="{FF2B5EF4-FFF2-40B4-BE49-F238E27FC236}">
                <a16:creationId xmlns:a16="http://schemas.microsoft.com/office/drawing/2014/main" id="{4C0EA0CA-9FE7-EBF4-A4EF-AAFB6F20913E}"/>
              </a:ext>
            </a:extLst>
          </p:cNvPr>
          <p:cNvCxnSpPr>
            <a:cxnSpLocks/>
          </p:cNvCxnSpPr>
          <p:nvPr/>
        </p:nvCxnSpPr>
        <p:spPr>
          <a:xfrm flipV="1">
            <a:off x="6163194" y="603804"/>
            <a:ext cx="0" cy="271305"/>
          </a:xfrm>
          <a:prstGeom prst="line">
            <a:avLst/>
          </a:prstGeom>
          <a:ln>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4" name="Retângulo 73">
            <a:hlinkClick r:id="rId10" action="ppaction://hlinksldjump"/>
            <a:extLst>
              <a:ext uri="{FF2B5EF4-FFF2-40B4-BE49-F238E27FC236}">
                <a16:creationId xmlns:a16="http://schemas.microsoft.com/office/drawing/2014/main" id="{FC91F6BE-F668-55F5-4F7E-53A2537333F4}"/>
              </a:ext>
            </a:extLst>
          </p:cNvPr>
          <p:cNvSpPr/>
          <p:nvPr/>
        </p:nvSpPr>
        <p:spPr>
          <a:xfrm>
            <a:off x="705232" y="603804"/>
            <a:ext cx="593560"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74">
            <a:hlinkClick r:id="rId11" action="ppaction://hlinksldjump"/>
            <a:extLst>
              <a:ext uri="{FF2B5EF4-FFF2-40B4-BE49-F238E27FC236}">
                <a16:creationId xmlns:a16="http://schemas.microsoft.com/office/drawing/2014/main" id="{42A7524A-5C02-9351-C424-D4661564031A}"/>
              </a:ext>
            </a:extLst>
          </p:cNvPr>
          <p:cNvSpPr/>
          <p:nvPr/>
        </p:nvSpPr>
        <p:spPr>
          <a:xfrm>
            <a:off x="1392707" y="603804"/>
            <a:ext cx="542034"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75">
            <a:hlinkClick r:id="rId12" action="ppaction://hlinksldjump"/>
            <a:extLst>
              <a:ext uri="{FF2B5EF4-FFF2-40B4-BE49-F238E27FC236}">
                <a16:creationId xmlns:a16="http://schemas.microsoft.com/office/drawing/2014/main" id="{962BC33B-F812-6AC9-5E45-4CFA86ACB980}"/>
              </a:ext>
            </a:extLst>
          </p:cNvPr>
          <p:cNvSpPr/>
          <p:nvPr/>
        </p:nvSpPr>
        <p:spPr>
          <a:xfrm>
            <a:off x="2009938" y="603804"/>
            <a:ext cx="7110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76">
            <a:hlinkClick r:id="rId13" action="ppaction://hlinksldjump"/>
            <a:extLst>
              <a:ext uri="{FF2B5EF4-FFF2-40B4-BE49-F238E27FC236}">
                <a16:creationId xmlns:a16="http://schemas.microsoft.com/office/drawing/2014/main" id="{706CB0A7-3DCB-4B35-7902-CEB2B7309648}"/>
              </a:ext>
            </a:extLst>
          </p:cNvPr>
          <p:cNvSpPr/>
          <p:nvPr/>
        </p:nvSpPr>
        <p:spPr>
          <a:xfrm>
            <a:off x="2766677" y="603804"/>
            <a:ext cx="3401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77">
            <a:hlinkClick r:id="rId14" action="ppaction://hlinksldjump"/>
            <a:extLst>
              <a:ext uri="{FF2B5EF4-FFF2-40B4-BE49-F238E27FC236}">
                <a16:creationId xmlns:a16="http://schemas.microsoft.com/office/drawing/2014/main" id="{30321765-AC86-E5DF-487F-5853F2ADEEAE}"/>
              </a:ext>
            </a:extLst>
          </p:cNvPr>
          <p:cNvSpPr/>
          <p:nvPr/>
        </p:nvSpPr>
        <p:spPr>
          <a:xfrm>
            <a:off x="3146360" y="603804"/>
            <a:ext cx="453767"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tângulo 78">
            <a:hlinkClick r:id="rId15" action="ppaction://hlinksldjump"/>
            <a:extLst>
              <a:ext uri="{FF2B5EF4-FFF2-40B4-BE49-F238E27FC236}">
                <a16:creationId xmlns:a16="http://schemas.microsoft.com/office/drawing/2014/main" id="{970ECAD7-EA65-3E4B-4339-97EE569A36CB}"/>
              </a:ext>
            </a:extLst>
          </p:cNvPr>
          <p:cNvSpPr/>
          <p:nvPr/>
        </p:nvSpPr>
        <p:spPr>
          <a:xfrm>
            <a:off x="3650449" y="603804"/>
            <a:ext cx="299884" cy="268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79">
            <a:hlinkClick r:id="rId16" action="ppaction://hlinksldjump"/>
            <a:extLst>
              <a:ext uri="{FF2B5EF4-FFF2-40B4-BE49-F238E27FC236}">
                <a16:creationId xmlns:a16="http://schemas.microsoft.com/office/drawing/2014/main" id="{3AF5EECE-4D3A-5FBB-BFFF-0A2D79EC1A4B}"/>
              </a:ext>
            </a:extLst>
          </p:cNvPr>
          <p:cNvSpPr/>
          <p:nvPr/>
        </p:nvSpPr>
        <p:spPr>
          <a:xfrm>
            <a:off x="4023393" y="623224"/>
            <a:ext cx="619483"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80">
            <a:hlinkClick r:id="rId17" action="ppaction://hlinksldjump"/>
            <a:extLst>
              <a:ext uri="{FF2B5EF4-FFF2-40B4-BE49-F238E27FC236}">
                <a16:creationId xmlns:a16="http://schemas.microsoft.com/office/drawing/2014/main" id="{3C0E770C-FE9F-F6C1-97F5-1D379151376E}"/>
              </a:ext>
            </a:extLst>
          </p:cNvPr>
          <p:cNvSpPr/>
          <p:nvPr/>
        </p:nvSpPr>
        <p:spPr>
          <a:xfrm>
            <a:off x="4678506" y="603804"/>
            <a:ext cx="758815" cy="29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81">
            <a:hlinkClick r:id="rId18" action="ppaction://hlinksldjump"/>
            <a:extLst>
              <a:ext uri="{FF2B5EF4-FFF2-40B4-BE49-F238E27FC236}">
                <a16:creationId xmlns:a16="http://schemas.microsoft.com/office/drawing/2014/main" id="{895E03EA-CF6A-4400-30B3-11FC05E71D83}"/>
              </a:ext>
            </a:extLst>
          </p:cNvPr>
          <p:cNvSpPr/>
          <p:nvPr/>
        </p:nvSpPr>
        <p:spPr>
          <a:xfrm>
            <a:off x="5486337" y="618616"/>
            <a:ext cx="621325" cy="275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Fluxograma: Processo 82">
            <a:hlinkClick r:id="rId19" action="ppaction://hlinksldjump"/>
            <a:extLst>
              <a:ext uri="{FF2B5EF4-FFF2-40B4-BE49-F238E27FC236}">
                <a16:creationId xmlns:a16="http://schemas.microsoft.com/office/drawing/2014/main" id="{BD33AD08-5480-DB0C-ABD6-10A9A65D5B11}"/>
              </a:ext>
            </a:extLst>
          </p:cNvPr>
          <p:cNvSpPr/>
          <p:nvPr/>
        </p:nvSpPr>
        <p:spPr>
          <a:xfrm>
            <a:off x="6223810" y="596103"/>
            <a:ext cx="631750" cy="304457"/>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hlinkClick r:id="rId20" action="ppaction://hlinksldjump"/>
            <a:extLst>
              <a:ext uri="{FF2B5EF4-FFF2-40B4-BE49-F238E27FC236}">
                <a16:creationId xmlns:a16="http://schemas.microsoft.com/office/drawing/2014/main" id="{7D6B97FC-0825-FEBE-EC3F-5C03997172F7}"/>
              </a:ext>
            </a:extLst>
          </p:cNvPr>
          <p:cNvSpPr/>
          <p:nvPr/>
        </p:nvSpPr>
        <p:spPr>
          <a:xfrm>
            <a:off x="6948644" y="596103"/>
            <a:ext cx="583057" cy="271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317350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Logotipo&#10;&#10;Descrição gerada automaticamente">
            <a:extLst>
              <a:ext uri="{FF2B5EF4-FFF2-40B4-BE49-F238E27FC236}">
                <a16:creationId xmlns:a16="http://schemas.microsoft.com/office/drawing/2014/main" id="{82E4BFD7-A9AE-EF69-A4BC-A26D22519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9" y="7811"/>
            <a:ext cx="7552381" cy="10676190"/>
          </a:xfrm>
          <a:prstGeom prst="rect">
            <a:avLst/>
          </a:prstGeom>
        </p:spPr>
      </p:pic>
    </p:spTree>
    <p:extLst>
      <p:ext uri="{BB962C8B-B14F-4D97-AF65-F5344CB8AC3E}">
        <p14:creationId xmlns:p14="http://schemas.microsoft.com/office/powerpoint/2010/main" val="35998934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8251</TotalTime>
  <Words>9124</Words>
  <Application>Microsoft Office PowerPoint</Application>
  <PresentationFormat>Personalizar</PresentationFormat>
  <Paragraphs>1185</Paragraphs>
  <Slides>51</Slides>
  <Notes>11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51</vt:i4>
      </vt:variant>
    </vt:vector>
  </HeadingPairs>
  <TitlesOfParts>
    <vt:vector size="59" baseType="lpstr">
      <vt:lpstr>Aptos</vt:lpstr>
      <vt:lpstr>Aptos Display</vt:lpstr>
      <vt:lpstr>Arial</vt:lpstr>
      <vt:lpstr>Arial Narrow</vt:lpstr>
      <vt:lpstr>Ebrima</vt:lpstr>
      <vt:lpstr>Franklin Gothic Medium</vt:lpstr>
      <vt:lpstr>Wingdings</vt:lpstr>
      <vt:lpstr>Tema do Office</vt:lpstr>
      <vt:lpstr>Apresentação do PowerPoint</vt:lpstr>
      <vt:lpstr>Apresentação do PowerPoint</vt:lpstr>
      <vt:lpstr>CRONOGRAMA PROCESSUAL</vt:lpstr>
      <vt:lpstr>Apresentação do PowerPoint</vt:lpstr>
      <vt:lpstr>NOTAS RELEVANTES</vt:lpstr>
      <vt:lpstr>Apresentação do PowerPoint</vt:lpstr>
      <vt:lpstr>Apresentação do PowerPoint</vt:lpstr>
      <vt:lpstr>Apresentação do PowerPoint</vt:lpstr>
      <vt:lpstr>Apresentação do PowerPoint</vt:lpstr>
      <vt:lpstr>Apresentação do PowerPoint</vt:lpstr>
      <vt:lpstr>COLABORADORES</vt:lpstr>
      <vt:lpstr>Apresentação do PowerPoint</vt:lpstr>
      <vt:lpstr>ATIVO</vt:lpstr>
      <vt:lpstr>Apresentação do PowerPoint</vt:lpstr>
      <vt:lpstr>Apresentação do PowerPoint</vt:lpstr>
      <vt:lpstr>Apresentação do PowerPoint</vt:lpstr>
      <vt:lpstr>PASSIVO</vt:lpstr>
      <vt:lpstr>Apresentação do PowerPoint</vt:lpstr>
      <vt:lpstr>Apresentação do PowerPoint</vt:lpstr>
      <vt:lpstr>Apresentação do PowerPoint</vt:lpstr>
      <vt:lpstr>DRE</vt:lpstr>
      <vt:lpstr>Apresentação do PowerPoint</vt:lpstr>
      <vt:lpstr>Apresentação do PowerPoint</vt:lpstr>
      <vt:lpstr>Apresentação do PowerPoint</vt:lpstr>
      <vt:lpstr>INDICADORES</vt:lpstr>
      <vt:lpstr>Apresentação do PowerPoint</vt:lpstr>
      <vt:lpstr>Apresentação do PowerPoint</vt:lpstr>
      <vt:lpstr>Apresentação do PowerPoint</vt:lpstr>
      <vt:lpstr>DILIGÊNCIA DE CONSTATAÇÃO</vt:lpstr>
      <vt:lpstr>Apresentação do PowerPoint</vt:lpstr>
      <vt:lpstr>Apresentação do PowerPoint</vt:lpstr>
      <vt:lpstr>Apresentação do PowerPoint</vt:lpstr>
      <vt:lpstr>Apresentação do PowerPoint</vt:lpstr>
      <vt:lpstr>Apresentação do PowerPoint</vt:lpstr>
      <vt:lpstr>CUMPRIMENTO DE PLANO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PONTOS DE ANÁLISE</vt:lpstr>
      <vt:lpstr>Apresentação do PowerPoint</vt:lpstr>
      <vt:lpstr>Apresentação do PowerPoint</vt:lpstr>
      <vt:lpstr>QUESTIONÁRIO ATOS PROCESSUAIS</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Financeiro Conajud</dc:creator>
  <cp:lastModifiedBy>Financeiro Conajud</cp:lastModifiedBy>
  <cp:revision>182</cp:revision>
  <dcterms:created xsi:type="dcterms:W3CDTF">2024-06-06T12:17:39Z</dcterms:created>
  <dcterms:modified xsi:type="dcterms:W3CDTF">2024-12-13T14:15:58Z</dcterms:modified>
</cp:coreProperties>
</file>